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2"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6858000" type="screen4x3"/>
  <p:notesSz cx="6858000" cy="9144000"/>
  <p:defaultTextStyle>
    <a:defPPr>
      <a:defRPr lang="ru-RU"/>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CCFF"/>
    <a:srgbClr val="CCFF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27" autoAdjust="0"/>
    <p:restoredTop sz="98927" autoAdjust="0"/>
  </p:normalViewPr>
  <p:slideViewPr>
    <p:cSldViewPr snapToGrid="0">
      <p:cViewPr>
        <p:scale>
          <a:sx n="100" d="100"/>
          <a:sy n="100" d="100"/>
        </p:scale>
        <p:origin x="-2208" y="-336"/>
      </p:cViewPr>
      <p:guideLst>
        <p:guide orient="horz" pos="2160"/>
        <p:guide pos="2880"/>
      </p:guideLst>
    </p:cSldViewPr>
  </p:slideViewPr>
  <p:notesTextViewPr>
    <p:cViewPr>
      <p:scale>
        <a:sx n="100" d="100"/>
        <a:sy n="100" d="100"/>
      </p:scale>
      <p:origin x="0" y="0"/>
    </p:cViewPr>
  </p:notesText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157.wmf"/><Relationship Id="rId13" Type="http://schemas.openxmlformats.org/officeDocument/2006/relationships/image" Target="../media/image162.wmf"/><Relationship Id="rId3" Type="http://schemas.openxmlformats.org/officeDocument/2006/relationships/image" Target="../media/image52.wmf"/><Relationship Id="rId7" Type="http://schemas.openxmlformats.org/officeDocument/2006/relationships/image" Target="../media/image156.wmf"/><Relationship Id="rId12" Type="http://schemas.openxmlformats.org/officeDocument/2006/relationships/image" Target="../media/image161.wmf"/><Relationship Id="rId2" Type="http://schemas.openxmlformats.org/officeDocument/2006/relationships/image" Target="../media/image87.wmf"/><Relationship Id="rId1" Type="http://schemas.openxmlformats.org/officeDocument/2006/relationships/image" Target="../media/image126.wmf"/><Relationship Id="rId6" Type="http://schemas.openxmlformats.org/officeDocument/2006/relationships/image" Target="../media/image155.wmf"/><Relationship Id="rId11" Type="http://schemas.openxmlformats.org/officeDocument/2006/relationships/image" Target="../media/image160.wmf"/><Relationship Id="rId5" Type="http://schemas.openxmlformats.org/officeDocument/2006/relationships/image" Target="../media/image144.wmf"/><Relationship Id="rId15" Type="http://schemas.openxmlformats.org/officeDocument/2006/relationships/image" Target="../media/image163.wmf"/><Relationship Id="rId10" Type="http://schemas.openxmlformats.org/officeDocument/2006/relationships/image" Target="../media/image159.wmf"/><Relationship Id="rId4" Type="http://schemas.openxmlformats.org/officeDocument/2006/relationships/image" Target="../media/image143.wmf"/><Relationship Id="rId9" Type="http://schemas.openxmlformats.org/officeDocument/2006/relationships/image" Target="../media/image158.wmf"/><Relationship Id="rId14" Type="http://schemas.openxmlformats.org/officeDocument/2006/relationships/image" Target="../media/image154.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171.wmf"/><Relationship Id="rId13" Type="http://schemas.openxmlformats.org/officeDocument/2006/relationships/image" Target="../media/image176.wmf"/><Relationship Id="rId18" Type="http://schemas.openxmlformats.org/officeDocument/2006/relationships/image" Target="../media/image181.wmf"/><Relationship Id="rId3" Type="http://schemas.openxmlformats.org/officeDocument/2006/relationships/image" Target="../media/image166.wmf"/><Relationship Id="rId21" Type="http://schemas.openxmlformats.org/officeDocument/2006/relationships/image" Target="../media/image126.wmf"/><Relationship Id="rId7" Type="http://schemas.openxmlformats.org/officeDocument/2006/relationships/image" Target="../media/image170.wmf"/><Relationship Id="rId12" Type="http://schemas.openxmlformats.org/officeDocument/2006/relationships/image" Target="../media/image175.wmf"/><Relationship Id="rId17" Type="http://schemas.openxmlformats.org/officeDocument/2006/relationships/image" Target="../media/image180.wmf"/><Relationship Id="rId25" Type="http://schemas.openxmlformats.org/officeDocument/2006/relationships/image" Target="../media/image185.wmf"/><Relationship Id="rId2" Type="http://schemas.openxmlformats.org/officeDocument/2006/relationships/image" Target="../media/image165.wmf"/><Relationship Id="rId16" Type="http://schemas.openxmlformats.org/officeDocument/2006/relationships/image" Target="../media/image179.wmf"/><Relationship Id="rId20" Type="http://schemas.openxmlformats.org/officeDocument/2006/relationships/image" Target="../media/image183.wmf"/><Relationship Id="rId1" Type="http://schemas.openxmlformats.org/officeDocument/2006/relationships/image" Target="../media/image164.wmf"/><Relationship Id="rId6" Type="http://schemas.openxmlformats.org/officeDocument/2006/relationships/image" Target="../media/image169.wmf"/><Relationship Id="rId11" Type="http://schemas.openxmlformats.org/officeDocument/2006/relationships/image" Target="../media/image174.wmf"/><Relationship Id="rId24" Type="http://schemas.openxmlformats.org/officeDocument/2006/relationships/image" Target="../media/image184.wmf"/><Relationship Id="rId5" Type="http://schemas.openxmlformats.org/officeDocument/2006/relationships/image" Target="../media/image168.wmf"/><Relationship Id="rId15" Type="http://schemas.openxmlformats.org/officeDocument/2006/relationships/image" Target="../media/image178.wmf"/><Relationship Id="rId23" Type="http://schemas.openxmlformats.org/officeDocument/2006/relationships/image" Target="../media/image52.wmf"/><Relationship Id="rId10" Type="http://schemas.openxmlformats.org/officeDocument/2006/relationships/image" Target="../media/image173.wmf"/><Relationship Id="rId19" Type="http://schemas.openxmlformats.org/officeDocument/2006/relationships/image" Target="../media/image182.wmf"/><Relationship Id="rId4" Type="http://schemas.openxmlformats.org/officeDocument/2006/relationships/image" Target="../media/image167.wmf"/><Relationship Id="rId9" Type="http://schemas.openxmlformats.org/officeDocument/2006/relationships/image" Target="../media/image172.wmf"/><Relationship Id="rId14" Type="http://schemas.openxmlformats.org/officeDocument/2006/relationships/image" Target="../media/image177.wmf"/><Relationship Id="rId22" Type="http://schemas.openxmlformats.org/officeDocument/2006/relationships/image" Target="../media/image87.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193.wmf"/><Relationship Id="rId13" Type="http://schemas.openxmlformats.org/officeDocument/2006/relationships/image" Target="../media/image198.wmf"/><Relationship Id="rId18" Type="http://schemas.openxmlformats.org/officeDocument/2006/relationships/image" Target="../media/image203.wmf"/><Relationship Id="rId3" Type="http://schemas.openxmlformats.org/officeDocument/2006/relationships/image" Target="../media/image188.wmf"/><Relationship Id="rId21" Type="http://schemas.openxmlformats.org/officeDocument/2006/relationships/image" Target="../media/image206.wmf"/><Relationship Id="rId7" Type="http://schemas.openxmlformats.org/officeDocument/2006/relationships/image" Target="../media/image192.wmf"/><Relationship Id="rId12" Type="http://schemas.openxmlformats.org/officeDocument/2006/relationships/image" Target="../media/image197.wmf"/><Relationship Id="rId17" Type="http://schemas.openxmlformats.org/officeDocument/2006/relationships/image" Target="../media/image202.wmf"/><Relationship Id="rId2" Type="http://schemas.openxmlformats.org/officeDocument/2006/relationships/image" Target="../media/image187.wmf"/><Relationship Id="rId16" Type="http://schemas.openxmlformats.org/officeDocument/2006/relationships/image" Target="../media/image201.wmf"/><Relationship Id="rId20" Type="http://schemas.openxmlformats.org/officeDocument/2006/relationships/image" Target="../media/image205.wmf"/><Relationship Id="rId1" Type="http://schemas.openxmlformats.org/officeDocument/2006/relationships/image" Target="../media/image186.wmf"/><Relationship Id="rId6" Type="http://schemas.openxmlformats.org/officeDocument/2006/relationships/image" Target="../media/image191.wmf"/><Relationship Id="rId11" Type="http://schemas.openxmlformats.org/officeDocument/2006/relationships/image" Target="../media/image196.wmf"/><Relationship Id="rId5" Type="http://schemas.openxmlformats.org/officeDocument/2006/relationships/image" Target="../media/image190.wmf"/><Relationship Id="rId15" Type="http://schemas.openxmlformats.org/officeDocument/2006/relationships/image" Target="../media/image200.wmf"/><Relationship Id="rId23" Type="http://schemas.openxmlformats.org/officeDocument/2006/relationships/image" Target="../media/image208.wmf"/><Relationship Id="rId10" Type="http://schemas.openxmlformats.org/officeDocument/2006/relationships/image" Target="../media/image195.wmf"/><Relationship Id="rId19" Type="http://schemas.openxmlformats.org/officeDocument/2006/relationships/image" Target="../media/image204.wmf"/><Relationship Id="rId4" Type="http://schemas.openxmlformats.org/officeDocument/2006/relationships/image" Target="../media/image189.wmf"/><Relationship Id="rId9" Type="http://schemas.openxmlformats.org/officeDocument/2006/relationships/image" Target="../media/image194.wmf"/><Relationship Id="rId14" Type="http://schemas.openxmlformats.org/officeDocument/2006/relationships/image" Target="../media/image199.wmf"/><Relationship Id="rId22" Type="http://schemas.openxmlformats.org/officeDocument/2006/relationships/image" Target="../media/image207.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216.wmf"/><Relationship Id="rId13" Type="http://schemas.openxmlformats.org/officeDocument/2006/relationships/image" Target="../media/image221.wmf"/><Relationship Id="rId3" Type="http://schemas.openxmlformats.org/officeDocument/2006/relationships/image" Target="../media/image211.wmf"/><Relationship Id="rId7" Type="http://schemas.openxmlformats.org/officeDocument/2006/relationships/image" Target="../media/image215.wmf"/><Relationship Id="rId12" Type="http://schemas.openxmlformats.org/officeDocument/2006/relationships/image" Target="../media/image220.wmf"/><Relationship Id="rId17" Type="http://schemas.openxmlformats.org/officeDocument/2006/relationships/image" Target="../media/image225.wmf"/><Relationship Id="rId2" Type="http://schemas.openxmlformats.org/officeDocument/2006/relationships/image" Target="../media/image210.wmf"/><Relationship Id="rId16" Type="http://schemas.openxmlformats.org/officeDocument/2006/relationships/image" Target="../media/image224.wmf"/><Relationship Id="rId1" Type="http://schemas.openxmlformats.org/officeDocument/2006/relationships/image" Target="../media/image209.wmf"/><Relationship Id="rId6" Type="http://schemas.openxmlformats.org/officeDocument/2006/relationships/image" Target="../media/image214.wmf"/><Relationship Id="rId11" Type="http://schemas.openxmlformats.org/officeDocument/2006/relationships/image" Target="../media/image219.wmf"/><Relationship Id="rId5" Type="http://schemas.openxmlformats.org/officeDocument/2006/relationships/image" Target="../media/image213.wmf"/><Relationship Id="rId15" Type="http://schemas.openxmlformats.org/officeDocument/2006/relationships/image" Target="../media/image223.wmf"/><Relationship Id="rId10" Type="http://schemas.openxmlformats.org/officeDocument/2006/relationships/image" Target="../media/image218.wmf"/><Relationship Id="rId4" Type="http://schemas.openxmlformats.org/officeDocument/2006/relationships/image" Target="../media/image212.wmf"/><Relationship Id="rId9" Type="http://schemas.openxmlformats.org/officeDocument/2006/relationships/image" Target="../media/image217.wmf"/><Relationship Id="rId14" Type="http://schemas.openxmlformats.org/officeDocument/2006/relationships/image" Target="../media/image222.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233.wmf"/><Relationship Id="rId13" Type="http://schemas.openxmlformats.org/officeDocument/2006/relationships/image" Target="../media/image238.wmf"/><Relationship Id="rId18" Type="http://schemas.openxmlformats.org/officeDocument/2006/relationships/image" Target="../media/image243.wmf"/><Relationship Id="rId3" Type="http://schemas.openxmlformats.org/officeDocument/2006/relationships/image" Target="../media/image228.wmf"/><Relationship Id="rId21" Type="http://schemas.openxmlformats.org/officeDocument/2006/relationships/image" Target="../media/image246.wmf"/><Relationship Id="rId7" Type="http://schemas.openxmlformats.org/officeDocument/2006/relationships/image" Target="../media/image232.wmf"/><Relationship Id="rId12" Type="http://schemas.openxmlformats.org/officeDocument/2006/relationships/image" Target="../media/image237.wmf"/><Relationship Id="rId17" Type="http://schemas.openxmlformats.org/officeDocument/2006/relationships/image" Target="../media/image242.wmf"/><Relationship Id="rId2" Type="http://schemas.openxmlformats.org/officeDocument/2006/relationships/image" Target="../media/image227.wmf"/><Relationship Id="rId16" Type="http://schemas.openxmlformats.org/officeDocument/2006/relationships/image" Target="../media/image241.wmf"/><Relationship Id="rId20" Type="http://schemas.openxmlformats.org/officeDocument/2006/relationships/image" Target="../media/image245.wmf"/><Relationship Id="rId1" Type="http://schemas.openxmlformats.org/officeDocument/2006/relationships/image" Target="../media/image226.wmf"/><Relationship Id="rId6" Type="http://schemas.openxmlformats.org/officeDocument/2006/relationships/image" Target="../media/image231.wmf"/><Relationship Id="rId11" Type="http://schemas.openxmlformats.org/officeDocument/2006/relationships/image" Target="../media/image236.wmf"/><Relationship Id="rId5" Type="http://schemas.openxmlformats.org/officeDocument/2006/relationships/image" Target="../media/image230.wmf"/><Relationship Id="rId15" Type="http://schemas.openxmlformats.org/officeDocument/2006/relationships/image" Target="../media/image240.wmf"/><Relationship Id="rId10" Type="http://schemas.openxmlformats.org/officeDocument/2006/relationships/image" Target="../media/image235.wmf"/><Relationship Id="rId19" Type="http://schemas.openxmlformats.org/officeDocument/2006/relationships/image" Target="../media/image244.wmf"/><Relationship Id="rId4" Type="http://schemas.openxmlformats.org/officeDocument/2006/relationships/image" Target="../media/image229.wmf"/><Relationship Id="rId9" Type="http://schemas.openxmlformats.org/officeDocument/2006/relationships/image" Target="../media/image234.wmf"/><Relationship Id="rId14" Type="http://schemas.openxmlformats.org/officeDocument/2006/relationships/image" Target="../media/image239.wmf"/><Relationship Id="rId22" Type="http://schemas.openxmlformats.org/officeDocument/2006/relationships/image" Target="../media/image247.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255.wmf"/><Relationship Id="rId13" Type="http://schemas.openxmlformats.org/officeDocument/2006/relationships/image" Target="../media/image260.wmf"/><Relationship Id="rId3" Type="http://schemas.openxmlformats.org/officeDocument/2006/relationships/image" Target="../media/image250.wmf"/><Relationship Id="rId7" Type="http://schemas.openxmlformats.org/officeDocument/2006/relationships/image" Target="../media/image254.wmf"/><Relationship Id="rId12" Type="http://schemas.openxmlformats.org/officeDocument/2006/relationships/image" Target="../media/image259.wmf"/><Relationship Id="rId2" Type="http://schemas.openxmlformats.org/officeDocument/2006/relationships/image" Target="../media/image249.wmf"/><Relationship Id="rId1" Type="http://schemas.openxmlformats.org/officeDocument/2006/relationships/image" Target="../media/image248.wmf"/><Relationship Id="rId6" Type="http://schemas.openxmlformats.org/officeDocument/2006/relationships/image" Target="../media/image253.wmf"/><Relationship Id="rId11" Type="http://schemas.openxmlformats.org/officeDocument/2006/relationships/image" Target="../media/image258.wmf"/><Relationship Id="rId5" Type="http://schemas.openxmlformats.org/officeDocument/2006/relationships/image" Target="../media/image252.wmf"/><Relationship Id="rId15" Type="http://schemas.openxmlformats.org/officeDocument/2006/relationships/image" Target="../media/image144.wmf"/><Relationship Id="rId10" Type="http://schemas.openxmlformats.org/officeDocument/2006/relationships/image" Target="../media/image257.wmf"/><Relationship Id="rId4" Type="http://schemas.openxmlformats.org/officeDocument/2006/relationships/image" Target="../media/image251.wmf"/><Relationship Id="rId9" Type="http://schemas.openxmlformats.org/officeDocument/2006/relationships/image" Target="../media/image256.wmf"/><Relationship Id="rId14" Type="http://schemas.openxmlformats.org/officeDocument/2006/relationships/image" Target="../media/image26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250.wmf"/><Relationship Id="rId7" Type="http://schemas.openxmlformats.org/officeDocument/2006/relationships/image" Target="../media/image265.wmf"/><Relationship Id="rId2" Type="http://schemas.openxmlformats.org/officeDocument/2006/relationships/image" Target="../media/image263.wmf"/><Relationship Id="rId1" Type="http://schemas.openxmlformats.org/officeDocument/2006/relationships/image" Target="../media/image262.wmf"/><Relationship Id="rId6" Type="http://schemas.openxmlformats.org/officeDocument/2006/relationships/image" Target="../media/image264.wmf"/><Relationship Id="rId5" Type="http://schemas.openxmlformats.org/officeDocument/2006/relationships/image" Target="../media/image232.wmf"/><Relationship Id="rId4" Type="http://schemas.openxmlformats.org/officeDocument/2006/relationships/image" Target="../media/image240.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271.wmf"/><Relationship Id="rId13" Type="http://schemas.openxmlformats.org/officeDocument/2006/relationships/image" Target="../media/image274.wmf"/><Relationship Id="rId18" Type="http://schemas.openxmlformats.org/officeDocument/2006/relationships/image" Target="../media/image278.wmf"/><Relationship Id="rId3" Type="http://schemas.openxmlformats.org/officeDocument/2006/relationships/image" Target="../media/image269.wmf"/><Relationship Id="rId21" Type="http://schemas.openxmlformats.org/officeDocument/2006/relationships/image" Target="../media/image281.wmf"/><Relationship Id="rId7" Type="http://schemas.openxmlformats.org/officeDocument/2006/relationships/image" Target="../media/image55.wmf"/><Relationship Id="rId12" Type="http://schemas.openxmlformats.org/officeDocument/2006/relationships/image" Target="../media/image95.wmf"/><Relationship Id="rId17" Type="http://schemas.openxmlformats.org/officeDocument/2006/relationships/image" Target="../media/image277.wmf"/><Relationship Id="rId2" Type="http://schemas.openxmlformats.org/officeDocument/2006/relationships/image" Target="../media/image268.wmf"/><Relationship Id="rId16" Type="http://schemas.openxmlformats.org/officeDocument/2006/relationships/image" Target="../media/image276.wmf"/><Relationship Id="rId20" Type="http://schemas.openxmlformats.org/officeDocument/2006/relationships/image" Target="../media/image280.wmf"/><Relationship Id="rId1" Type="http://schemas.openxmlformats.org/officeDocument/2006/relationships/image" Target="../media/image267.wmf"/><Relationship Id="rId6" Type="http://schemas.openxmlformats.org/officeDocument/2006/relationships/image" Target="../media/image82.wmf"/><Relationship Id="rId11" Type="http://schemas.openxmlformats.org/officeDocument/2006/relationships/image" Target="../media/image94.wmf"/><Relationship Id="rId5" Type="http://schemas.openxmlformats.org/officeDocument/2006/relationships/image" Target="../media/image81.wmf"/><Relationship Id="rId15" Type="http://schemas.openxmlformats.org/officeDocument/2006/relationships/image" Target="../media/image275.wmf"/><Relationship Id="rId23" Type="http://schemas.openxmlformats.org/officeDocument/2006/relationships/image" Target="../media/image283.wmf"/><Relationship Id="rId10" Type="http://schemas.openxmlformats.org/officeDocument/2006/relationships/image" Target="../media/image273.wmf"/><Relationship Id="rId19" Type="http://schemas.openxmlformats.org/officeDocument/2006/relationships/image" Target="../media/image279.wmf"/><Relationship Id="rId4" Type="http://schemas.openxmlformats.org/officeDocument/2006/relationships/image" Target="../media/image270.wmf"/><Relationship Id="rId9" Type="http://schemas.openxmlformats.org/officeDocument/2006/relationships/image" Target="../media/image272.wmf"/><Relationship Id="rId14" Type="http://schemas.openxmlformats.org/officeDocument/2006/relationships/image" Target="../media/image126.wmf"/><Relationship Id="rId22" Type="http://schemas.openxmlformats.org/officeDocument/2006/relationships/image" Target="../media/image282.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05.wmf"/><Relationship Id="rId13" Type="http://schemas.openxmlformats.org/officeDocument/2006/relationships/image" Target="../media/image109.wmf"/><Relationship Id="rId18" Type="http://schemas.openxmlformats.org/officeDocument/2006/relationships/image" Target="../media/image114.wmf"/><Relationship Id="rId3" Type="http://schemas.openxmlformats.org/officeDocument/2006/relationships/image" Target="../media/image55.wmf"/><Relationship Id="rId21" Type="http://schemas.openxmlformats.org/officeDocument/2006/relationships/image" Target="../media/image117.wmf"/><Relationship Id="rId7" Type="http://schemas.openxmlformats.org/officeDocument/2006/relationships/image" Target="../media/image86.wmf"/><Relationship Id="rId12" Type="http://schemas.openxmlformats.org/officeDocument/2006/relationships/image" Target="../media/image108.wmf"/><Relationship Id="rId17" Type="http://schemas.openxmlformats.org/officeDocument/2006/relationships/image" Target="../media/image113.wmf"/><Relationship Id="rId2" Type="http://schemas.openxmlformats.org/officeDocument/2006/relationships/image" Target="../media/image285.wmf"/><Relationship Id="rId16" Type="http://schemas.openxmlformats.org/officeDocument/2006/relationships/image" Target="../media/image112.wmf"/><Relationship Id="rId20" Type="http://schemas.openxmlformats.org/officeDocument/2006/relationships/image" Target="../media/image289.wmf"/><Relationship Id="rId1" Type="http://schemas.openxmlformats.org/officeDocument/2006/relationships/image" Target="../media/image284.wmf"/><Relationship Id="rId6" Type="http://schemas.openxmlformats.org/officeDocument/2006/relationships/image" Target="../media/image288.wmf"/><Relationship Id="rId11" Type="http://schemas.openxmlformats.org/officeDocument/2006/relationships/image" Target="../media/image107.wmf"/><Relationship Id="rId5" Type="http://schemas.openxmlformats.org/officeDocument/2006/relationships/image" Target="../media/image287.wmf"/><Relationship Id="rId15" Type="http://schemas.openxmlformats.org/officeDocument/2006/relationships/image" Target="../media/image111.wmf"/><Relationship Id="rId10" Type="http://schemas.openxmlformats.org/officeDocument/2006/relationships/image" Target="../media/image23.wmf"/><Relationship Id="rId19" Type="http://schemas.openxmlformats.org/officeDocument/2006/relationships/image" Target="../media/image115.wmf"/><Relationship Id="rId4" Type="http://schemas.openxmlformats.org/officeDocument/2006/relationships/image" Target="../media/image286.wmf"/><Relationship Id="rId9" Type="http://schemas.openxmlformats.org/officeDocument/2006/relationships/image" Target="../media/image106.wmf"/><Relationship Id="rId14" Type="http://schemas.openxmlformats.org/officeDocument/2006/relationships/image" Target="../media/image110.wmf"/><Relationship Id="rId22" Type="http://schemas.openxmlformats.org/officeDocument/2006/relationships/image" Target="../media/image290.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297.wmf"/><Relationship Id="rId13" Type="http://schemas.openxmlformats.org/officeDocument/2006/relationships/image" Target="../media/image302.wmf"/><Relationship Id="rId18" Type="http://schemas.openxmlformats.org/officeDocument/2006/relationships/image" Target="../media/image307.wmf"/><Relationship Id="rId26" Type="http://schemas.openxmlformats.org/officeDocument/2006/relationships/image" Target="../media/image314.wmf"/><Relationship Id="rId3" Type="http://schemas.openxmlformats.org/officeDocument/2006/relationships/image" Target="../media/image292.wmf"/><Relationship Id="rId21" Type="http://schemas.openxmlformats.org/officeDocument/2006/relationships/image" Target="../media/image309.wmf"/><Relationship Id="rId7" Type="http://schemas.openxmlformats.org/officeDocument/2006/relationships/image" Target="../media/image296.wmf"/><Relationship Id="rId12" Type="http://schemas.openxmlformats.org/officeDocument/2006/relationships/image" Target="../media/image301.wmf"/><Relationship Id="rId17" Type="http://schemas.openxmlformats.org/officeDocument/2006/relationships/image" Target="../media/image306.wmf"/><Relationship Id="rId25" Type="http://schemas.openxmlformats.org/officeDocument/2006/relationships/image" Target="../media/image313.wmf"/><Relationship Id="rId33" Type="http://schemas.openxmlformats.org/officeDocument/2006/relationships/image" Target="../media/image320.wmf"/><Relationship Id="rId2" Type="http://schemas.openxmlformats.org/officeDocument/2006/relationships/image" Target="../media/image291.wmf"/><Relationship Id="rId16" Type="http://schemas.openxmlformats.org/officeDocument/2006/relationships/image" Target="../media/image305.wmf"/><Relationship Id="rId20" Type="http://schemas.openxmlformats.org/officeDocument/2006/relationships/image" Target="../media/image115.wmf"/><Relationship Id="rId29" Type="http://schemas.openxmlformats.org/officeDocument/2006/relationships/image" Target="../media/image287.wmf"/><Relationship Id="rId1" Type="http://schemas.openxmlformats.org/officeDocument/2006/relationships/image" Target="../media/image119.wmf"/><Relationship Id="rId6" Type="http://schemas.openxmlformats.org/officeDocument/2006/relationships/image" Target="../media/image295.wmf"/><Relationship Id="rId11" Type="http://schemas.openxmlformats.org/officeDocument/2006/relationships/image" Target="../media/image300.wmf"/><Relationship Id="rId24" Type="http://schemas.openxmlformats.org/officeDocument/2006/relationships/image" Target="../media/image312.wmf"/><Relationship Id="rId32" Type="http://schemas.openxmlformats.org/officeDocument/2006/relationships/image" Target="../media/image319.wmf"/><Relationship Id="rId5" Type="http://schemas.openxmlformats.org/officeDocument/2006/relationships/image" Target="../media/image294.wmf"/><Relationship Id="rId15" Type="http://schemas.openxmlformats.org/officeDocument/2006/relationships/image" Target="../media/image304.wmf"/><Relationship Id="rId23" Type="http://schemas.openxmlformats.org/officeDocument/2006/relationships/image" Target="../media/image311.wmf"/><Relationship Id="rId28" Type="http://schemas.openxmlformats.org/officeDocument/2006/relationships/image" Target="../media/image316.wmf"/><Relationship Id="rId10" Type="http://schemas.openxmlformats.org/officeDocument/2006/relationships/image" Target="../media/image299.wmf"/><Relationship Id="rId19" Type="http://schemas.openxmlformats.org/officeDocument/2006/relationships/image" Target="../media/image308.wmf"/><Relationship Id="rId31" Type="http://schemas.openxmlformats.org/officeDocument/2006/relationships/image" Target="../media/image318.wmf"/><Relationship Id="rId4" Type="http://schemas.openxmlformats.org/officeDocument/2006/relationships/image" Target="../media/image293.wmf"/><Relationship Id="rId9" Type="http://schemas.openxmlformats.org/officeDocument/2006/relationships/image" Target="../media/image298.wmf"/><Relationship Id="rId14" Type="http://schemas.openxmlformats.org/officeDocument/2006/relationships/image" Target="../media/image303.wmf"/><Relationship Id="rId22" Type="http://schemas.openxmlformats.org/officeDocument/2006/relationships/image" Target="../media/image310.wmf"/><Relationship Id="rId27" Type="http://schemas.openxmlformats.org/officeDocument/2006/relationships/image" Target="../media/image315.wmf"/><Relationship Id="rId30" Type="http://schemas.openxmlformats.org/officeDocument/2006/relationships/image" Target="../media/image317.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24.wmf"/><Relationship Id="rId3" Type="http://schemas.openxmlformats.org/officeDocument/2006/relationships/image" Target="../media/image15.wmf"/><Relationship Id="rId7" Type="http://schemas.openxmlformats.org/officeDocument/2006/relationships/image" Target="../media/image2.wmf"/><Relationship Id="rId12" Type="http://schemas.openxmlformats.org/officeDocument/2006/relationships/image" Target="../media/image23.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11" Type="http://schemas.openxmlformats.org/officeDocument/2006/relationships/image" Target="../media/image22.wmf"/><Relationship Id="rId5" Type="http://schemas.openxmlformats.org/officeDocument/2006/relationships/image" Target="../media/image17.wmf"/><Relationship Id="rId10" Type="http://schemas.openxmlformats.org/officeDocument/2006/relationships/image" Target="../media/image21.wmf"/><Relationship Id="rId4" Type="http://schemas.openxmlformats.org/officeDocument/2006/relationships/image" Target="../media/image16.wmf"/><Relationship Id="rId9" Type="http://schemas.openxmlformats.org/officeDocument/2006/relationships/image" Target="../media/image20.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326.wmf"/><Relationship Id="rId13" Type="http://schemas.openxmlformats.org/officeDocument/2006/relationships/image" Target="../media/image115.wmf"/><Relationship Id="rId18" Type="http://schemas.openxmlformats.org/officeDocument/2006/relationships/image" Target="../media/image287.wmf"/><Relationship Id="rId26" Type="http://schemas.openxmlformats.org/officeDocument/2006/relationships/image" Target="../media/image341.wmf"/><Relationship Id="rId3" Type="http://schemas.openxmlformats.org/officeDocument/2006/relationships/image" Target="../media/image69.wmf"/><Relationship Id="rId21" Type="http://schemas.openxmlformats.org/officeDocument/2006/relationships/image" Target="../media/image336.wmf"/><Relationship Id="rId7" Type="http://schemas.openxmlformats.org/officeDocument/2006/relationships/image" Target="../media/image325.wmf"/><Relationship Id="rId12" Type="http://schemas.openxmlformats.org/officeDocument/2006/relationships/image" Target="../media/image330.wmf"/><Relationship Id="rId17" Type="http://schemas.openxmlformats.org/officeDocument/2006/relationships/image" Target="../media/image333.wmf"/><Relationship Id="rId25" Type="http://schemas.openxmlformats.org/officeDocument/2006/relationships/image" Target="../media/image340.wmf"/><Relationship Id="rId2" Type="http://schemas.openxmlformats.org/officeDocument/2006/relationships/image" Target="../media/image321.wmf"/><Relationship Id="rId16" Type="http://schemas.openxmlformats.org/officeDocument/2006/relationships/image" Target="../media/image332.wmf"/><Relationship Id="rId20" Type="http://schemas.openxmlformats.org/officeDocument/2006/relationships/image" Target="../media/image335.wmf"/><Relationship Id="rId1" Type="http://schemas.openxmlformats.org/officeDocument/2006/relationships/image" Target="../media/image312.wmf"/><Relationship Id="rId6" Type="http://schemas.openxmlformats.org/officeDocument/2006/relationships/image" Target="../media/image324.wmf"/><Relationship Id="rId11" Type="http://schemas.openxmlformats.org/officeDocument/2006/relationships/image" Target="../media/image329.wmf"/><Relationship Id="rId24" Type="http://schemas.openxmlformats.org/officeDocument/2006/relationships/image" Target="../media/image339.wmf"/><Relationship Id="rId5" Type="http://schemas.openxmlformats.org/officeDocument/2006/relationships/image" Target="../media/image323.wmf"/><Relationship Id="rId15" Type="http://schemas.openxmlformats.org/officeDocument/2006/relationships/image" Target="../media/image331.wmf"/><Relationship Id="rId23" Type="http://schemas.openxmlformats.org/officeDocument/2006/relationships/image" Target="../media/image338.wmf"/><Relationship Id="rId10" Type="http://schemas.openxmlformats.org/officeDocument/2006/relationships/image" Target="../media/image328.wmf"/><Relationship Id="rId19" Type="http://schemas.openxmlformats.org/officeDocument/2006/relationships/image" Target="../media/image334.wmf"/><Relationship Id="rId4" Type="http://schemas.openxmlformats.org/officeDocument/2006/relationships/image" Target="../media/image322.wmf"/><Relationship Id="rId9" Type="http://schemas.openxmlformats.org/officeDocument/2006/relationships/image" Target="../media/image327.wmf"/><Relationship Id="rId14" Type="http://schemas.openxmlformats.org/officeDocument/2006/relationships/image" Target="../media/image275.wmf"/><Relationship Id="rId22" Type="http://schemas.openxmlformats.org/officeDocument/2006/relationships/image" Target="../media/image337.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05.wmf"/><Relationship Id="rId13" Type="http://schemas.openxmlformats.org/officeDocument/2006/relationships/image" Target="../media/image346.wmf"/><Relationship Id="rId3" Type="http://schemas.openxmlformats.org/officeDocument/2006/relationships/image" Target="../media/image342.wmf"/><Relationship Id="rId7" Type="http://schemas.openxmlformats.org/officeDocument/2006/relationships/image" Target="../media/image126.wmf"/><Relationship Id="rId12" Type="http://schemas.openxmlformats.org/officeDocument/2006/relationships/image" Target="../media/image130.wmf"/><Relationship Id="rId2" Type="http://schemas.openxmlformats.org/officeDocument/2006/relationships/image" Target="../media/image330.wmf"/><Relationship Id="rId16" Type="http://schemas.openxmlformats.org/officeDocument/2006/relationships/image" Target="../media/image349.wmf"/><Relationship Id="rId1" Type="http://schemas.openxmlformats.org/officeDocument/2006/relationships/image" Target="../media/image117.wmf"/><Relationship Id="rId6" Type="http://schemas.openxmlformats.org/officeDocument/2006/relationships/image" Target="../media/image345.wmf"/><Relationship Id="rId11" Type="http://schemas.openxmlformats.org/officeDocument/2006/relationships/image" Target="../media/image129.wmf"/><Relationship Id="rId5" Type="http://schemas.openxmlformats.org/officeDocument/2006/relationships/image" Target="../media/image344.wmf"/><Relationship Id="rId15" Type="http://schemas.openxmlformats.org/officeDocument/2006/relationships/image" Target="../media/image348.wmf"/><Relationship Id="rId10" Type="http://schemas.openxmlformats.org/officeDocument/2006/relationships/image" Target="../media/image128.wmf"/><Relationship Id="rId4" Type="http://schemas.openxmlformats.org/officeDocument/2006/relationships/image" Target="../media/image343.wmf"/><Relationship Id="rId9" Type="http://schemas.openxmlformats.org/officeDocument/2006/relationships/image" Target="../media/image127.wmf"/><Relationship Id="rId14" Type="http://schemas.openxmlformats.org/officeDocument/2006/relationships/image" Target="../media/image347.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353.wmf"/><Relationship Id="rId13" Type="http://schemas.openxmlformats.org/officeDocument/2006/relationships/image" Target="../media/image358.wmf"/><Relationship Id="rId18" Type="http://schemas.openxmlformats.org/officeDocument/2006/relationships/image" Target="../media/image363.wmf"/><Relationship Id="rId3" Type="http://schemas.openxmlformats.org/officeDocument/2006/relationships/image" Target="../media/image351.wmf"/><Relationship Id="rId7" Type="http://schemas.openxmlformats.org/officeDocument/2006/relationships/image" Target="../media/image352.wmf"/><Relationship Id="rId12" Type="http://schemas.openxmlformats.org/officeDocument/2006/relationships/image" Target="../media/image357.wmf"/><Relationship Id="rId17" Type="http://schemas.openxmlformats.org/officeDocument/2006/relationships/image" Target="../media/image362.wmf"/><Relationship Id="rId2" Type="http://schemas.openxmlformats.org/officeDocument/2006/relationships/image" Target="../media/image126.wmf"/><Relationship Id="rId16" Type="http://schemas.openxmlformats.org/officeDocument/2006/relationships/image" Target="../media/image361.wmf"/><Relationship Id="rId1" Type="http://schemas.openxmlformats.org/officeDocument/2006/relationships/image" Target="../media/image350.wmf"/><Relationship Id="rId6" Type="http://schemas.openxmlformats.org/officeDocument/2006/relationships/image" Target="../media/image348.wmf"/><Relationship Id="rId11" Type="http://schemas.openxmlformats.org/officeDocument/2006/relationships/image" Target="../media/image356.wmf"/><Relationship Id="rId5" Type="http://schemas.openxmlformats.org/officeDocument/2006/relationships/image" Target="../media/image128.wmf"/><Relationship Id="rId15" Type="http://schemas.openxmlformats.org/officeDocument/2006/relationships/image" Target="../media/image360.wmf"/><Relationship Id="rId10" Type="http://schemas.openxmlformats.org/officeDocument/2006/relationships/image" Target="../media/image355.wmf"/><Relationship Id="rId19" Type="http://schemas.openxmlformats.org/officeDocument/2006/relationships/image" Target="../media/image364.wmf"/><Relationship Id="rId4" Type="http://schemas.openxmlformats.org/officeDocument/2006/relationships/image" Target="../media/image127.wmf"/><Relationship Id="rId9" Type="http://schemas.openxmlformats.org/officeDocument/2006/relationships/image" Target="../media/image354.wmf"/><Relationship Id="rId14" Type="http://schemas.openxmlformats.org/officeDocument/2006/relationships/image" Target="../media/image359.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372.wmf"/><Relationship Id="rId13" Type="http://schemas.openxmlformats.org/officeDocument/2006/relationships/image" Target="../media/image377.wmf"/><Relationship Id="rId18" Type="http://schemas.openxmlformats.org/officeDocument/2006/relationships/image" Target="../media/image382.wmf"/><Relationship Id="rId26" Type="http://schemas.openxmlformats.org/officeDocument/2006/relationships/image" Target="../media/image389.wmf"/><Relationship Id="rId3" Type="http://schemas.openxmlformats.org/officeDocument/2006/relationships/image" Target="../media/image367.wmf"/><Relationship Id="rId21" Type="http://schemas.openxmlformats.org/officeDocument/2006/relationships/image" Target="../media/image385.wmf"/><Relationship Id="rId7" Type="http://schemas.openxmlformats.org/officeDocument/2006/relationships/image" Target="../media/image371.wmf"/><Relationship Id="rId12" Type="http://schemas.openxmlformats.org/officeDocument/2006/relationships/image" Target="../media/image376.wmf"/><Relationship Id="rId17" Type="http://schemas.openxmlformats.org/officeDocument/2006/relationships/image" Target="../media/image381.wmf"/><Relationship Id="rId25" Type="http://schemas.openxmlformats.org/officeDocument/2006/relationships/image" Target="../media/image388.wmf"/><Relationship Id="rId2" Type="http://schemas.openxmlformats.org/officeDocument/2006/relationships/image" Target="../media/image366.wmf"/><Relationship Id="rId16" Type="http://schemas.openxmlformats.org/officeDocument/2006/relationships/image" Target="../media/image380.wmf"/><Relationship Id="rId20" Type="http://schemas.openxmlformats.org/officeDocument/2006/relationships/image" Target="../media/image384.wmf"/><Relationship Id="rId1" Type="http://schemas.openxmlformats.org/officeDocument/2006/relationships/image" Target="../media/image365.wmf"/><Relationship Id="rId6" Type="http://schemas.openxmlformats.org/officeDocument/2006/relationships/image" Target="../media/image370.wmf"/><Relationship Id="rId11" Type="http://schemas.openxmlformats.org/officeDocument/2006/relationships/image" Target="../media/image375.wmf"/><Relationship Id="rId24" Type="http://schemas.openxmlformats.org/officeDocument/2006/relationships/image" Target="../media/image387.wmf"/><Relationship Id="rId5" Type="http://schemas.openxmlformats.org/officeDocument/2006/relationships/image" Target="../media/image369.wmf"/><Relationship Id="rId15" Type="http://schemas.openxmlformats.org/officeDocument/2006/relationships/image" Target="../media/image379.wmf"/><Relationship Id="rId23" Type="http://schemas.openxmlformats.org/officeDocument/2006/relationships/image" Target="../media/image142.wmf"/><Relationship Id="rId10" Type="http://schemas.openxmlformats.org/officeDocument/2006/relationships/image" Target="../media/image374.wmf"/><Relationship Id="rId19" Type="http://schemas.openxmlformats.org/officeDocument/2006/relationships/image" Target="../media/image383.wmf"/><Relationship Id="rId4" Type="http://schemas.openxmlformats.org/officeDocument/2006/relationships/image" Target="../media/image368.wmf"/><Relationship Id="rId9" Type="http://schemas.openxmlformats.org/officeDocument/2006/relationships/image" Target="../media/image373.wmf"/><Relationship Id="rId14" Type="http://schemas.openxmlformats.org/officeDocument/2006/relationships/image" Target="../media/image378.wmf"/><Relationship Id="rId22" Type="http://schemas.openxmlformats.org/officeDocument/2006/relationships/image" Target="../media/image386.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390.wmf"/><Relationship Id="rId7" Type="http://schemas.openxmlformats.org/officeDocument/2006/relationships/image" Target="../media/image394.wmf"/><Relationship Id="rId2" Type="http://schemas.openxmlformats.org/officeDocument/2006/relationships/image" Target="../media/image74.wmf"/><Relationship Id="rId1" Type="http://schemas.openxmlformats.org/officeDocument/2006/relationships/image" Target="../media/image73.wmf"/><Relationship Id="rId6" Type="http://schemas.openxmlformats.org/officeDocument/2006/relationships/image" Target="../media/image393.wmf"/><Relationship Id="rId5" Type="http://schemas.openxmlformats.org/officeDocument/2006/relationships/image" Target="../media/image392.wmf"/><Relationship Id="rId4" Type="http://schemas.openxmlformats.org/officeDocument/2006/relationships/image" Target="../media/image391.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image" Target="../media/image36.wmf"/><Relationship Id="rId3" Type="http://schemas.openxmlformats.org/officeDocument/2006/relationships/image" Target="../media/image27.wmf"/><Relationship Id="rId7" Type="http://schemas.openxmlformats.org/officeDocument/2006/relationships/image" Target="../media/image31.wmf"/><Relationship Id="rId12" Type="http://schemas.openxmlformats.org/officeDocument/2006/relationships/image" Target="../media/image35.wmf"/><Relationship Id="rId2" Type="http://schemas.openxmlformats.org/officeDocument/2006/relationships/image" Target="../media/image26.wmf"/><Relationship Id="rId16" Type="http://schemas.openxmlformats.org/officeDocument/2006/relationships/image" Target="../media/image39.wmf"/><Relationship Id="rId1" Type="http://schemas.openxmlformats.org/officeDocument/2006/relationships/image" Target="../media/image25.wmf"/><Relationship Id="rId6" Type="http://schemas.openxmlformats.org/officeDocument/2006/relationships/image" Target="../media/image30.wmf"/><Relationship Id="rId11" Type="http://schemas.openxmlformats.org/officeDocument/2006/relationships/image" Target="../media/image34.wmf"/><Relationship Id="rId5" Type="http://schemas.openxmlformats.org/officeDocument/2006/relationships/image" Target="../media/image29.wmf"/><Relationship Id="rId15" Type="http://schemas.openxmlformats.org/officeDocument/2006/relationships/image" Target="../media/image38.wmf"/><Relationship Id="rId10" Type="http://schemas.openxmlformats.org/officeDocument/2006/relationships/image" Target="../media/image33.wmf"/><Relationship Id="rId4" Type="http://schemas.openxmlformats.org/officeDocument/2006/relationships/image" Target="../media/image28.wmf"/><Relationship Id="rId9" Type="http://schemas.openxmlformats.org/officeDocument/2006/relationships/image" Target="../media/image15.wmf"/><Relationship Id="rId14" Type="http://schemas.openxmlformats.org/officeDocument/2006/relationships/image" Target="../media/image37.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2.wmf"/><Relationship Id="rId7" Type="http://schemas.openxmlformats.org/officeDocument/2006/relationships/image" Target="../media/image46.wmf"/><Relationship Id="rId12" Type="http://schemas.openxmlformats.org/officeDocument/2006/relationships/image" Target="../media/image51.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11" Type="http://schemas.openxmlformats.org/officeDocument/2006/relationships/image" Target="../media/image50.wmf"/><Relationship Id="rId5" Type="http://schemas.openxmlformats.org/officeDocument/2006/relationships/image" Target="../media/image44.wmf"/><Relationship Id="rId10" Type="http://schemas.openxmlformats.org/officeDocument/2006/relationships/image" Target="../media/image49.wmf"/><Relationship Id="rId4" Type="http://schemas.openxmlformats.org/officeDocument/2006/relationships/image" Target="../media/image43.wmf"/><Relationship Id="rId9" Type="http://schemas.openxmlformats.org/officeDocument/2006/relationships/image" Target="../media/image48.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image" Target="../media/image64.wmf"/><Relationship Id="rId18" Type="http://schemas.openxmlformats.org/officeDocument/2006/relationships/image" Target="../media/image69.wmf"/><Relationship Id="rId26" Type="http://schemas.openxmlformats.org/officeDocument/2006/relationships/image" Target="../media/image77.wmf"/><Relationship Id="rId3" Type="http://schemas.openxmlformats.org/officeDocument/2006/relationships/image" Target="../media/image54.wmf"/><Relationship Id="rId21" Type="http://schemas.openxmlformats.org/officeDocument/2006/relationships/image" Target="../media/image72.wmf"/><Relationship Id="rId34" Type="http://schemas.openxmlformats.org/officeDocument/2006/relationships/image" Target="../media/image85.wmf"/><Relationship Id="rId7" Type="http://schemas.openxmlformats.org/officeDocument/2006/relationships/image" Target="../media/image58.wmf"/><Relationship Id="rId12" Type="http://schemas.openxmlformats.org/officeDocument/2006/relationships/image" Target="../media/image63.wmf"/><Relationship Id="rId17" Type="http://schemas.openxmlformats.org/officeDocument/2006/relationships/image" Target="../media/image68.wmf"/><Relationship Id="rId25" Type="http://schemas.openxmlformats.org/officeDocument/2006/relationships/image" Target="../media/image76.wmf"/><Relationship Id="rId33" Type="http://schemas.openxmlformats.org/officeDocument/2006/relationships/image" Target="../media/image84.wmf"/><Relationship Id="rId2" Type="http://schemas.openxmlformats.org/officeDocument/2006/relationships/image" Target="../media/image53.wmf"/><Relationship Id="rId16" Type="http://schemas.openxmlformats.org/officeDocument/2006/relationships/image" Target="../media/image67.wmf"/><Relationship Id="rId20" Type="http://schemas.openxmlformats.org/officeDocument/2006/relationships/image" Target="../media/image71.wmf"/><Relationship Id="rId29" Type="http://schemas.openxmlformats.org/officeDocument/2006/relationships/image" Target="../media/image80.wmf"/><Relationship Id="rId1" Type="http://schemas.openxmlformats.org/officeDocument/2006/relationships/image" Target="../media/image52.wmf"/><Relationship Id="rId6" Type="http://schemas.openxmlformats.org/officeDocument/2006/relationships/image" Target="../media/image57.wmf"/><Relationship Id="rId11" Type="http://schemas.openxmlformats.org/officeDocument/2006/relationships/image" Target="../media/image62.wmf"/><Relationship Id="rId24" Type="http://schemas.openxmlformats.org/officeDocument/2006/relationships/image" Target="../media/image75.wmf"/><Relationship Id="rId32" Type="http://schemas.openxmlformats.org/officeDocument/2006/relationships/image" Target="../media/image83.wmf"/><Relationship Id="rId5" Type="http://schemas.openxmlformats.org/officeDocument/2006/relationships/image" Target="../media/image56.wmf"/><Relationship Id="rId15" Type="http://schemas.openxmlformats.org/officeDocument/2006/relationships/image" Target="../media/image66.wmf"/><Relationship Id="rId23" Type="http://schemas.openxmlformats.org/officeDocument/2006/relationships/image" Target="../media/image74.wmf"/><Relationship Id="rId28" Type="http://schemas.openxmlformats.org/officeDocument/2006/relationships/image" Target="../media/image79.wmf"/><Relationship Id="rId36" Type="http://schemas.openxmlformats.org/officeDocument/2006/relationships/image" Target="../media/image87.wmf"/><Relationship Id="rId10" Type="http://schemas.openxmlformats.org/officeDocument/2006/relationships/image" Target="../media/image61.wmf"/><Relationship Id="rId19" Type="http://schemas.openxmlformats.org/officeDocument/2006/relationships/image" Target="../media/image70.wmf"/><Relationship Id="rId31" Type="http://schemas.openxmlformats.org/officeDocument/2006/relationships/image" Target="../media/image82.wmf"/><Relationship Id="rId4" Type="http://schemas.openxmlformats.org/officeDocument/2006/relationships/image" Target="../media/image55.wmf"/><Relationship Id="rId9" Type="http://schemas.openxmlformats.org/officeDocument/2006/relationships/image" Target="../media/image60.wmf"/><Relationship Id="rId14" Type="http://schemas.openxmlformats.org/officeDocument/2006/relationships/image" Target="../media/image65.wmf"/><Relationship Id="rId22" Type="http://schemas.openxmlformats.org/officeDocument/2006/relationships/image" Target="../media/image73.wmf"/><Relationship Id="rId27" Type="http://schemas.openxmlformats.org/officeDocument/2006/relationships/image" Target="../media/image78.wmf"/><Relationship Id="rId30" Type="http://schemas.openxmlformats.org/officeDocument/2006/relationships/image" Target="../media/image81.wmf"/><Relationship Id="rId35" Type="http://schemas.openxmlformats.org/officeDocument/2006/relationships/image" Target="../media/image86.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95.wmf"/><Relationship Id="rId13" Type="http://schemas.openxmlformats.org/officeDocument/2006/relationships/image" Target="../media/image99.wmf"/><Relationship Id="rId3" Type="http://schemas.openxmlformats.org/officeDocument/2006/relationships/image" Target="../media/image90.wmf"/><Relationship Id="rId7" Type="http://schemas.openxmlformats.org/officeDocument/2006/relationships/image" Target="../media/image94.wmf"/><Relationship Id="rId12" Type="http://schemas.openxmlformats.org/officeDocument/2006/relationships/image" Target="../media/image79.wmf"/><Relationship Id="rId2" Type="http://schemas.openxmlformats.org/officeDocument/2006/relationships/image" Target="../media/image89.wmf"/><Relationship Id="rId1" Type="http://schemas.openxmlformats.org/officeDocument/2006/relationships/image" Target="../media/image88.wmf"/><Relationship Id="rId6" Type="http://schemas.openxmlformats.org/officeDocument/2006/relationships/image" Target="../media/image93.wmf"/><Relationship Id="rId11" Type="http://schemas.openxmlformats.org/officeDocument/2006/relationships/image" Target="../media/image98.wmf"/><Relationship Id="rId5" Type="http://schemas.openxmlformats.org/officeDocument/2006/relationships/image" Target="../media/image92.wmf"/><Relationship Id="rId10" Type="http://schemas.openxmlformats.org/officeDocument/2006/relationships/image" Target="../media/image97.wmf"/><Relationship Id="rId4" Type="http://schemas.openxmlformats.org/officeDocument/2006/relationships/image" Target="../media/image91.wmf"/><Relationship Id="rId9" Type="http://schemas.openxmlformats.org/officeDocument/2006/relationships/image" Target="../media/image96.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104.wmf"/><Relationship Id="rId13" Type="http://schemas.openxmlformats.org/officeDocument/2006/relationships/image" Target="../media/image108.wmf"/><Relationship Id="rId18" Type="http://schemas.openxmlformats.org/officeDocument/2006/relationships/image" Target="../media/image113.wmf"/><Relationship Id="rId26" Type="http://schemas.openxmlformats.org/officeDocument/2006/relationships/image" Target="../media/image121.wmf"/><Relationship Id="rId3" Type="http://schemas.openxmlformats.org/officeDocument/2006/relationships/image" Target="../media/image100.wmf"/><Relationship Id="rId21" Type="http://schemas.openxmlformats.org/officeDocument/2006/relationships/image" Target="../media/image116.wmf"/><Relationship Id="rId7" Type="http://schemas.openxmlformats.org/officeDocument/2006/relationships/image" Target="../media/image92.wmf"/><Relationship Id="rId12" Type="http://schemas.openxmlformats.org/officeDocument/2006/relationships/image" Target="../media/image107.wmf"/><Relationship Id="rId17" Type="http://schemas.openxmlformats.org/officeDocument/2006/relationships/image" Target="../media/image112.wmf"/><Relationship Id="rId25" Type="http://schemas.openxmlformats.org/officeDocument/2006/relationships/image" Target="../media/image120.wmf"/><Relationship Id="rId2" Type="http://schemas.openxmlformats.org/officeDocument/2006/relationships/image" Target="../media/image98.wmf"/><Relationship Id="rId16" Type="http://schemas.openxmlformats.org/officeDocument/2006/relationships/image" Target="../media/image111.wmf"/><Relationship Id="rId20" Type="http://schemas.openxmlformats.org/officeDocument/2006/relationships/image" Target="../media/image115.wmf"/><Relationship Id="rId29" Type="http://schemas.openxmlformats.org/officeDocument/2006/relationships/image" Target="../media/image124.wmf"/><Relationship Id="rId1" Type="http://schemas.openxmlformats.org/officeDocument/2006/relationships/image" Target="../media/image86.wmf"/><Relationship Id="rId6" Type="http://schemas.openxmlformats.org/officeDocument/2006/relationships/image" Target="../media/image103.wmf"/><Relationship Id="rId11" Type="http://schemas.openxmlformats.org/officeDocument/2006/relationships/image" Target="../media/image23.wmf"/><Relationship Id="rId24" Type="http://schemas.openxmlformats.org/officeDocument/2006/relationships/image" Target="../media/image119.wmf"/><Relationship Id="rId5" Type="http://schemas.openxmlformats.org/officeDocument/2006/relationships/image" Target="../media/image102.wmf"/><Relationship Id="rId15" Type="http://schemas.openxmlformats.org/officeDocument/2006/relationships/image" Target="../media/image110.wmf"/><Relationship Id="rId23" Type="http://schemas.openxmlformats.org/officeDocument/2006/relationships/image" Target="../media/image118.wmf"/><Relationship Id="rId28" Type="http://schemas.openxmlformats.org/officeDocument/2006/relationships/image" Target="../media/image123.wmf"/><Relationship Id="rId10" Type="http://schemas.openxmlformats.org/officeDocument/2006/relationships/image" Target="../media/image106.wmf"/><Relationship Id="rId19" Type="http://schemas.openxmlformats.org/officeDocument/2006/relationships/image" Target="../media/image114.wmf"/><Relationship Id="rId4" Type="http://schemas.openxmlformats.org/officeDocument/2006/relationships/image" Target="../media/image101.wmf"/><Relationship Id="rId9" Type="http://schemas.openxmlformats.org/officeDocument/2006/relationships/image" Target="../media/image105.wmf"/><Relationship Id="rId14" Type="http://schemas.openxmlformats.org/officeDocument/2006/relationships/image" Target="../media/image109.wmf"/><Relationship Id="rId22" Type="http://schemas.openxmlformats.org/officeDocument/2006/relationships/image" Target="../media/image117.wmf"/><Relationship Id="rId27" Type="http://schemas.openxmlformats.org/officeDocument/2006/relationships/image" Target="../media/image122.wmf"/><Relationship Id="rId30" Type="http://schemas.openxmlformats.org/officeDocument/2006/relationships/image" Target="../media/image125.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128.wmf"/><Relationship Id="rId13" Type="http://schemas.openxmlformats.org/officeDocument/2006/relationships/image" Target="../media/image133.wmf"/><Relationship Id="rId18" Type="http://schemas.openxmlformats.org/officeDocument/2006/relationships/image" Target="../media/image137.wmf"/><Relationship Id="rId3" Type="http://schemas.openxmlformats.org/officeDocument/2006/relationships/image" Target="../media/image124.wmf"/><Relationship Id="rId21" Type="http://schemas.openxmlformats.org/officeDocument/2006/relationships/image" Target="../media/image140.wmf"/><Relationship Id="rId7" Type="http://schemas.openxmlformats.org/officeDocument/2006/relationships/image" Target="../media/image127.wmf"/><Relationship Id="rId12" Type="http://schemas.openxmlformats.org/officeDocument/2006/relationships/image" Target="../media/image132.wmf"/><Relationship Id="rId17" Type="http://schemas.openxmlformats.org/officeDocument/2006/relationships/image" Target="../media/image136.wmf"/><Relationship Id="rId2" Type="http://schemas.openxmlformats.org/officeDocument/2006/relationships/image" Target="../media/image123.wmf"/><Relationship Id="rId16" Type="http://schemas.openxmlformats.org/officeDocument/2006/relationships/image" Target="../media/image135.wmf"/><Relationship Id="rId20" Type="http://schemas.openxmlformats.org/officeDocument/2006/relationships/image" Target="../media/image139.wmf"/><Relationship Id="rId1" Type="http://schemas.openxmlformats.org/officeDocument/2006/relationships/image" Target="../media/image122.wmf"/><Relationship Id="rId6" Type="http://schemas.openxmlformats.org/officeDocument/2006/relationships/image" Target="../media/image105.wmf"/><Relationship Id="rId11" Type="http://schemas.openxmlformats.org/officeDocument/2006/relationships/image" Target="../media/image131.wmf"/><Relationship Id="rId5" Type="http://schemas.openxmlformats.org/officeDocument/2006/relationships/image" Target="../media/image126.wmf"/><Relationship Id="rId15" Type="http://schemas.openxmlformats.org/officeDocument/2006/relationships/image" Target="../media/image134.wmf"/><Relationship Id="rId23" Type="http://schemas.openxmlformats.org/officeDocument/2006/relationships/image" Target="../media/image142.wmf"/><Relationship Id="rId10" Type="http://schemas.openxmlformats.org/officeDocument/2006/relationships/image" Target="../media/image130.wmf"/><Relationship Id="rId19" Type="http://schemas.openxmlformats.org/officeDocument/2006/relationships/image" Target="../media/image138.wmf"/><Relationship Id="rId4" Type="http://schemas.openxmlformats.org/officeDocument/2006/relationships/image" Target="../media/image125.wmf"/><Relationship Id="rId9" Type="http://schemas.openxmlformats.org/officeDocument/2006/relationships/image" Target="../media/image129.wmf"/><Relationship Id="rId14" Type="http://schemas.openxmlformats.org/officeDocument/2006/relationships/image" Target="../media/image98.wmf"/><Relationship Id="rId22" Type="http://schemas.openxmlformats.org/officeDocument/2006/relationships/image" Target="../media/image141.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147.wmf"/><Relationship Id="rId13" Type="http://schemas.openxmlformats.org/officeDocument/2006/relationships/image" Target="../media/image152.wmf"/><Relationship Id="rId3" Type="http://schemas.openxmlformats.org/officeDocument/2006/relationships/image" Target="../media/image52.wmf"/><Relationship Id="rId7" Type="http://schemas.openxmlformats.org/officeDocument/2006/relationships/image" Target="../media/image146.wmf"/><Relationship Id="rId12" Type="http://schemas.openxmlformats.org/officeDocument/2006/relationships/image" Target="../media/image151.wmf"/><Relationship Id="rId2" Type="http://schemas.openxmlformats.org/officeDocument/2006/relationships/image" Target="../media/image87.wmf"/><Relationship Id="rId1" Type="http://schemas.openxmlformats.org/officeDocument/2006/relationships/image" Target="../media/image126.wmf"/><Relationship Id="rId6" Type="http://schemas.openxmlformats.org/officeDocument/2006/relationships/image" Target="../media/image145.wmf"/><Relationship Id="rId11" Type="http://schemas.openxmlformats.org/officeDocument/2006/relationships/image" Target="../media/image150.wmf"/><Relationship Id="rId5" Type="http://schemas.openxmlformats.org/officeDocument/2006/relationships/image" Target="../media/image144.wmf"/><Relationship Id="rId15" Type="http://schemas.openxmlformats.org/officeDocument/2006/relationships/image" Target="../media/image154.wmf"/><Relationship Id="rId10" Type="http://schemas.openxmlformats.org/officeDocument/2006/relationships/image" Target="../media/image149.wmf"/><Relationship Id="rId4" Type="http://schemas.openxmlformats.org/officeDocument/2006/relationships/image" Target="../media/image143.wmf"/><Relationship Id="rId9" Type="http://schemas.openxmlformats.org/officeDocument/2006/relationships/image" Target="../media/image148.wmf"/><Relationship Id="rId14" Type="http://schemas.openxmlformats.org/officeDocument/2006/relationships/image" Target="../media/image15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29378" name="Group 2"/>
          <p:cNvGrpSpPr>
            <a:grpSpLocks/>
          </p:cNvGrpSpPr>
          <p:nvPr/>
        </p:nvGrpSpPr>
        <p:grpSpPr bwMode="auto">
          <a:xfrm>
            <a:off x="0" y="0"/>
            <a:ext cx="9144000" cy="6858000"/>
            <a:chOff x="0" y="0"/>
            <a:chExt cx="5760" cy="4320"/>
          </a:xfrm>
        </p:grpSpPr>
        <p:sp>
          <p:nvSpPr>
            <p:cNvPr id="229379"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ru-RU" sz="2400">
                <a:latin typeface="Times New Roman" pitchFamily="18" charset="0"/>
              </a:endParaRPr>
            </a:p>
          </p:txBody>
        </p:sp>
        <p:sp>
          <p:nvSpPr>
            <p:cNvPr id="229380"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ru-RU" sz="2400">
                <a:latin typeface="Times New Roman" pitchFamily="18" charset="0"/>
              </a:endParaRPr>
            </a:p>
          </p:txBody>
        </p:sp>
        <p:grpSp>
          <p:nvGrpSpPr>
            <p:cNvPr id="229381" name="Group 5"/>
            <p:cNvGrpSpPr>
              <a:grpSpLocks/>
            </p:cNvGrpSpPr>
            <p:nvPr/>
          </p:nvGrpSpPr>
          <p:grpSpPr bwMode="auto">
            <a:xfrm>
              <a:off x="0" y="672"/>
              <a:ext cx="1806" cy="1989"/>
              <a:chOff x="0" y="672"/>
              <a:chExt cx="1806" cy="1989"/>
            </a:xfrm>
          </p:grpSpPr>
          <p:sp>
            <p:nvSpPr>
              <p:cNvPr id="229382"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ru-RU" sz="2400">
                  <a:latin typeface="Times New Roman" pitchFamily="18" charset="0"/>
                </a:endParaRPr>
              </a:p>
            </p:txBody>
          </p:sp>
          <p:sp>
            <p:nvSpPr>
              <p:cNvPr id="229383"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ru-RU" sz="2400">
                  <a:latin typeface="Times New Roman" pitchFamily="18" charset="0"/>
                </a:endParaRPr>
              </a:p>
            </p:txBody>
          </p:sp>
          <p:sp>
            <p:nvSpPr>
              <p:cNvPr id="229384"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ru-RU" sz="2400">
                  <a:latin typeface="Times New Roman" pitchFamily="18" charset="0"/>
                </a:endParaRPr>
              </a:p>
            </p:txBody>
          </p:sp>
          <p:sp>
            <p:nvSpPr>
              <p:cNvPr id="229385"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ru-RU" sz="2400">
                  <a:latin typeface="Times New Roman" pitchFamily="18" charset="0"/>
                </a:endParaRPr>
              </a:p>
            </p:txBody>
          </p:sp>
          <p:sp>
            <p:nvSpPr>
              <p:cNvPr id="229386"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ru-RU" sz="2400">
                  <a:latin typeface="Times New Roman" pitchFamily="18" charset="0"/>
                </a:endParaRPr>
              </a:p>
            </p:txBody>
          </p:sp>
          <p:sp>
            <p:nvSpPr>
              <p:cNvPr id="229387"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ru-RU" sz="2400">
                  <a:latin typeface="Times New Roman" pitchFamily="18" charset="0"/>
                </a:endParaRPr>
              </a:p>
            </p:txBody>
          </p:sp>
          <p:sp>
            <p:nvSpPr>
              <p:cNvPr id="229388"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ru-RU" sz="2400">
                  <a:latin typeface="Times New Roman" pitchFamily="18" charset="0"/>
                </a:endParaRPr>
              </a:p>
            </p:txBody>
          </p:sp>
          <p:sp>
            <p:nvSpPr>
              <p:cNvPr id="229389"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ru-RU" sz="2400">
                  <a:latin typeface="Times New Roman" pitchFamily="18" charset="0"/>
                </a:endParaRPr>
              </a:p>
            </p:txBody>
          </p:sp>
          <p:sp>
            <p:nvSpPr>
              <p:cNvPr id="229390"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ru-RU" sz="2400">
                  <a:latin typeface="Times New Roman" pitchFamily="18" charset="0"/>
                </a:endParaRPr>
              </a:p>
            </p:txBody>
          </p:sp>
          <p:sp>
            <p:nvSpPr>
              <p:cNvPr id="229391"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ru-RU" sz="2400">
                  <a:latin typeface="Times New Roman" pitchFamily="18" charset="0"/>
                </a:endParaRPr>
              </a:p>
            </p:txBody>
          </p:sp>
        </p:grpSp>
      </p:grpSp>
      <p:sp>
        <p:nvSpPr>
          <p:cNvPr id="229392" name="Rectangle 16"/>
          <p:cNvSpPr>
            <a:spLocks noGrp="1" noChangeArrowheads="1"/>
          </p:cNvSpPr>
          <p:nvPr>
            <p:ph type="dt" sz="half" idx="2"/>
          </p:nvPr>
        </p:nvSpPr>
        <p:spPr>
          <a:xfrm>
            <a:off x="457200" y="6248400"/>
            <a:ext cx="2133600" cy="457200"/>
          </a:xfrm>
        </p:spPr>
        <p:txBody>
          <a:bodyPr/>
          <a:lstStyle>
            <a:lvl1pPr>
              <a:defRPr/>
            </a:lvl1pPr>
          </a:lstStyle>
          <a:p>
            <a:endParaRPr lang="ru-RU"/>
          </a:p>
        </p:txBody>
      </p:sp>
      <p:sp>
        <p:nvSpPr>
          <p:cNvPr id="229393" name="Rectangle 17"/>
          <p:cNvSpPr>
            <a:spLocks noGrp="1" noChangeArrowheads="1"/>
          </p:cNvSpPr>
          <p:nvPr>
            <p:ph type="ftr" sz="quarter" idx="3"/>
          </p:nvPr>
        </p:nvSpPr>
        <p:spPr/>
        <p:txBody>
          <a:bodyPr/>
          <a:lstStyle>
            <a:lvl1pPr>
              <a:defRPr/>
            </a:lvl1pPr>
          </a:lstStyle>
          <a:p>
            <a:endParaRPr lang="ru-RU"/>
          </a:p>
        </p:txBody>
      </p:sp>
      <p:sp>
        <p:nvSpPr>
          <p:cNvPr id="229394" name="Rectangle 18"/>
          <p:cNvSpPr>
            <a:spLocks noGrp="1" noChangeArrowheads="1"/>
          </p:cNvSpPr>
          <p:nvPr>
            <p:ph type="sldNum" sz="quarter" idx="4"/>
          </p:nvPr>
        </p:nvSpPr>
        <p:spPr/>
        <p:txBody>
          <a:bodyPr/>
          <a:lstStyle>
            <a:lvl1pPr>
              <a:defRPr/>
            </a:lvl1pPr>
          </a:lstStyle>
          <a:p>
            <a:fld id="{9397F76C-B5B7-44F3-BF42-44AC7D5685C8}" type="slidenum">
              <a:rPr lang="ru-RU"/>
              <a:pPr/>
              <a:t>‹#›</a:t>
            </a:fld>
            <a:endParaRPr lang="ru-RU"/>
          </a:p>
        </p:txBody>
      </p:sp>
      <p:sp>
        <p:nvSpPr>
          <p:cNvPr id="22939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22939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4252E936-0E7F-4274-BF0D-E27D72BD2564}" type="slidenum">
              <a:rPr lang="ru-RU"/>
              <a:pPr/>
              <a:t>‹#›</a:t>
            </a:fld>
            <a:endParaRPr lang="ru-RU"/>
          </a:p>
        </p:txBody>
      </p:sp>
      <p:sp>
        <p:nvSpPr>
          <p:cNvPr id="6" name="Дата 5"/>
          <p:cNvSpPr>
            <a:spLocks noGrp="1"/>
          </p:cNvSpPr>
          <p:nvPr>
            <p:ph type="dt" sz="half" idx="12"/>
          </p:nvPr>
        </p:nvSpPr>
        <p:spPr/>
        <p:txBody>
          <a:bodyPr/>
          <a:lstStyle>
            <a:lvl1pPr>
              <a:defRPr/>
            </a:lvl1pPr>
          </a:lstStyle>
          <a:p>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5410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457200"/>
            <a:ext cx="60198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8453D222-0A73-4DCE-A765-AA1018100021}" type="slidenum">
              <a:rPr lang="ru-RU"/>
              <a:pPr/>
              <a:t>‹#›</a:t>
            </a:fld>
            <a:endParaRPr lang="ru-RU"/>
          </a:p>
        </p:txBody>
      </p:sp>
      <p:sp>
        <p:nvSpPr>
          <p:cNvPr id="6" name="Дата 5"/>
          <p:cNvSpPr>
            <a:spLocks noGrp="1"/>
          </p:cNvSpPr>
          <p:nvPr>
            <p:ph type="dt" sz="half" idx="12"/>
          </p:nvPr>
        </p:nvSpPr>
        <p:spPr/>
        <p:txBody>
          <a:bodyPr/>
          <a:lstStyle>
            <a:lvl1pPr>
              <a:defRPr/>
            </a:lvl1pPr>
          </a:lstStyle>
          <a:p>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0"/>
          </p:nvPr>
        </p:nvSpPr>
        <p:spPr>
          <a:xfrm>
            <a:off x="3124200" y="6248400"/>
            <a:ext cx="2895600" cy="457200"/>
          </a:xfrm>
        </p:spPr>
        <p:txBody>
          <a:bodyPr/>
          <a:lstStyle>
            <a:lvl1pPr>
              <a:defRPr/>
            </a:lvl1pPr>
          </a:lstStyle>
          <a:p>
            <a:endParaRPr lang="ru-RU"/>
          </a:p>
        </p:txBody>
      </p:sp>
      <p:sp>
        <p:nvSpPr>
          <p:cNvPr id="6" name="Номер слайда 5"/>
          <p:cNvSpPr>
            <a:spLocks noGrp="1"/>
          </p:cNvSpPr>
          <p:nvPr>
            <p:ph type="sldNum" sz="quarter" idx="11"/>
          </p:nvPr>
        </p:nvSpPr>
        <p:spPr>
          <a:xfrm>
            <a:off x="6553200" y="6248400"/>
            <a:ext cx="2133600" cy="457200"/>
          </a:xfrm>
        </p:spPr>
        <p:txBody>
          <a:bodyPr/>
          <a:lstStyle>
            <a:lvl1pPr>
              <a:defRPr/>
            </a:lvl1pPr>
          </a:lstStyle>
          <a:p>
            <a:fld id="{5CAFA327-DDAA-4C5C-B9F2-52A5D2125A49}" type="slidenum">
              <a:rPr lang="ru-RU"/>
              <a:pPr/>
              <a:t>‹#›</a:t>
            </a:fld>
            <a:endParaRPr lang="ru-RU"/>
          </a:p>
        </p:txBody>
      </p:sp>
      <p:sp>
        <p:nvSpPr>
          <p:cNvPr id="7" name="Дата 6"/>
          <p:cNvSpPr>
            <a:spLocks noGrp="1"/>
          </p:cNvSpPr>
          <p:nvPr>
            <p:ph type="dt" sz="half" idx="12"/>
          </p:nvPr>
        </p:nvSpPr>
        <p:spPr>
          <a:xfrm>
            <a:off x="457200" y="6245225"/>
            <a:ext cx="2133600" cy="476250"/>
          </a:xfrm>
        </p:spPr>
        <p:txBody>
          <a:bodyPr/>
          <a:lstStyle>
            <a:lvl1pPr>
              <a:defRPr/>
            </a:lvl1pPr>
          </a:lstStyle>
          <a:p>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9812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40005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10"/>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1"/>
          </p:nvPr>
        </p:nvSpPr>
        <p:spPr>
          <a:xfrm>
            <a:off x="6553200" y="6248400"/>
            <a:ext cx="2133600" cy="457200"/>
          </a:xfrm>
        </p:spPr>
        <p:txBody>
          <a:bodyPr/>
          <a:lstStyle>
            <a:lvl1pPr>
              <a:defRPr/>
            </a:lvl1pPr>
          </a:lstStyle>
          <a:p>
            <a:fld id="{F0149B61-080B-4F74-8566-6E476012715A}" type="slidenum">
              <a:rPr lang="ru-RU"/>
              <a:pPr/>
              <a:t>‹#›</a:t>
            </a:fld>
            <a:endParaRPr lang="ru-RU"/>
          </a:p>
        </p:txBody>
      </p:sp>
      <p:sp>
        <p:nvSpPr>
          <p:cNvPr id="8" name="Дата 7"/>
          <p:cNvSpPr>
            <a:spLocks noGrp="1"/>
          </p:cNvSpPr>
          <p:nvPr>
            <p:ph type="dt" sz="half" idx="12"/>
          </p:nvPr>
        </p:nvSpPr>
        <p:spPr>
          <a:xfrm>
            <a:off x="457200" y="6245225"/>
            <a:ext cx="2133600" cy="476250"/>
          </a:xfrm>
        </p:spPr>
        <p:txBody>
          <a:bodyPr/>
          <a:lstStyle>
            <a:lvl1pPr>
              <a:defRPr/>
            </a:lvl1pPr>
          </a:lstStyle>
          <a:p>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457200"/>
            <a:ext cx="8229600" cy="13716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9812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9812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40005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40005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ижний колонтитул 6"/>
          <p:cNvSpPr>
            <a:spLocks noGrp="1"/>
          </p:cNvSpPr>
          <p:nvPr>
            <p:ph type="ftr" sz="quarter" idx="10"/>
          </p:nvPr>
        </p:nvSpPr>
        <p:spPr>
          <a:xfrm>
            <a:off x="3124200" y="6248400"/>
            <a:ext cx="2895600" cy="457200"/>
          </a:xfrm>
        </p:spPr>
        <p:txBody>
          <a:bodyPr/>
          <a:lstStyle>
            <a:lvl1pPr>
              <a:defRPr/>
            </a:lvl1pPr>
          </a:lstStyle>
          <a:p>
            <a:endParaRPr lang="ru-RU"/>
          </a:p>
        </p:txBody>
      </p:sp>
      <p:sp>
        <p:nvSpPr>
          <p:cNvPr id="8" name="Номер слайда 7"/>
          <p:cNvSpPr>
            <a:spLocks noGrp="1"/>
          </p:cNvSpPr>
          <p:nvPr>
            <p:ph type="sldNum" sz="quarter" idx="11"/>
          </p:nvPr>
        </p:nvSpPr>
        <p:spPr>
          <a:xfrm>
            <a:off x="6553200" y="6248400"/>
            <a:ext cx="2133600" cy="457200"/>
          </a:xfrm>
        </p:spPr>
        <p:txBody>
          <a:bodyPr/>
          <a:lstStyle>
            <a:lvl1pPr>
              <a:defRPr/>
            </a:lvl1pPr>
          </a:lstStyle>
          <a:p>
            <a:fld id="{591B7099-BEB6-43FF-A34A-EA0CC45980C1}" type="slidenum">
              <a:rPr lang="ru-RU"/>
              <a:pPr/>
              <a:t>‹#›</a:t>
            </a:fld>
            <a:endParaRPr lang="ru-RU"/>
          </a:p>
        </p:txBody>
      </p:sp>
      <p:sp>
        <p:nvSpPr>
          <p:cNvPr id="9" name="Дата 8"/>
          <p:cNvSpPr>
            <a:spLocks noGrp="1"/>
          </p:cNvSpPr>
          <p:nvPr>
            <p:ph type="dt" sz="half" idx="12"/>
          </p:nvPr>
        </p:nvSpPr>
        <p:spPr>
          <a:xfrm>
            <a:off x="457200" y="6245225"/>
            <a:ext cx="2133600" cy="476250"/>
          </a:xfrm>
        </p:spPr>
        <p:txBody>
          <a:bodyPr/>
          <a:lstStyle>
            <a:lvl1pPr>
              <a:defRPr/>
            </a:lvl1pPr>
          </a:lstStyle>
          <a:p>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9812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40005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10"/>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1"/>
          </p:nvPr>
        </p:nvSpPr>
        <p:spPr>
          <a:xfrm>
            <a:off x="6553200" y="6248400"/>
            <a:ext cx="2133600" cy="457200"/>
          </a:xfrm>
        </p:spPr>
        <p:txBody>
          <a:bodyPr/>
          <a:lstStyle>
            <a:lvl1pPr>
              <a:defRPr/>
            </a:lvl1pPr>
          </a:lstStyle>
          <a:p>
            <a:fld id="{00328D3A-2D4D-4CD0-AFBE-8AA3A114D73E}" type="slidenum">
              <a:rPr lang="ru-RU"/>
              <a:pPr/>
              <a:t>‹#›</a:t>
            </a:fld>
            <a:endParaRPr lang="ru-RU"/>
          </a:p>
        </p:txBody>
      </p:sp>
      <p:sp>
        <p:nvSpPr>
          <p:cNvPr id="8" name="Дата 7"/>
          <p:cNvSpPr>
            <a:spLocks noGrp="1"/>
          </p:cNvSpPr>
          <p:nvPr>
            <p:ph type="dt" sz="half" idx="12"/>
          </p:nvPr>
        </p:nvSpPr>
        <p:spPr>
          <a:xfrm>
            <a:off x="457200" y="6245225"/>
            <a:ext cx="2133600" cy="476250"/>
          </a:xfrm>
        </p:spPr>
        <p:txBody>
          <a:bodyPr/>
          <a:lstStyle>
            <a:lvl1pPr>
              <a:defRPr/>
            </a:lvl1pPr>
          </a:lstStyle>
          <a:p>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457200"/>
            <a:ext cx="8229600" cy="5410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Нижний колонтитул 2"/>
          <p:cNvSpPr>
            <a:spLocks noGrp="1"/>
          </p:cNvSpPr>
          <p:nvPr>
            <p:ph type="ftr" sz="quarter" idx="10"/>
          </p:nvPr>
        </p:nvSpPr>
        <p:spPr>
          <a:xfrm>
            <a:off x="3124200" y="6248400"/>
            <a:ext cx="2895600" cy="457200"/>
          </a:xfrm>
        </p:spPr>
        <p:txBody>
          <a:bodyPr/>
          <a:lstStyle>
            <a:lvl1pPr>
              <a:defRPr/>
            </a:lvl1pPr>
          </a:lstStyle>
          <a:p>
            <a:endParaRPr lang="ru-RU"/>
          </a:p>
        </p:txBody>
      </p:sp>
      <p:sp>
        <p:nvSpPr>
          <p:cNvPr id="4" name="Номер слайда 3"/>
          <p:cNvSpPr>
            <a:spLocks noGrp="1"/>
          </p:cNvSpPr>
          <p:nvPr>
            <p:ph type="sldNum" sz="quarter" idx="11"/>
          </p:nvPr>
        </p:nvSpPr>
        <p:spPr>
          <a:xfrm>
            <a:off x="6553200" y="6248400"/>
            <a:ext cx="2133600" cy="457200"/>
          </a:xfrm>
        </p:spPr>
        <p:txBody>
          <a:bodyPr/>
          <a:lstStyle>
            <a:lvl1pPr>
              <a:defRPr/>
            </a:lvl1pPr>
          </a:lstStyle>
          <a:p>
            <a:fld id="{6982613E-8A09-40EA-9BAE-7C3D5C4AEEB8}" type="slidenum">
              <a:rPr lang="ru-RU"/>
              <a:pPr/>
              <a:t>‹#›</a:t>
            </a:fld>
            <a:endParaRPr lang="ru-RU"/>
          </a:p>
        </p:txBody>
      </p:sp>
      <p:sp>
        <p:nvSpPr>
          <p:cNvPr id="5" name="Дата 4"/>
          <p:cNvSpPr>
            <a:spLocks noGrp="1"/>
          </p:cNvSpPr>
          <p:nvPr>
            <p:ph type="dt" sz="half" idx="12"/>
          </p:nvPr>
        </p:nvSpPr>
        <p:spPr>
          <a:xfrm>
            <a:off x="457200" y="6245225"/>
            <a:ext cx="2133600" cy="476250"/>
          </a:xfrm>
        </p:spPr>
        <p:txBody>
          <a:bodyPr/>
          <a:lstStyle>
            <a:lvl1pPr>
              <a:defRPr/>
            </a:lvl1pPr>
          </a:lstStyle>
          <a:p>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D8353A1D-5B7B-4956-A8A0-302121E717F1}" type="slidenum">
              <a:rPr lang="ru-RU"/>
              <a:pPr/>
              <a:t>‹#›</a:t>
            </a:fld>
            <a:endParaRPr lang="ru-RU"/>
          </a:p>
        </p:txBody>
      </p:sp>
      <p:sp>
        <p:nvSpPr>
          <p:cNvPr id="6" name="Дата 5"/>
          <p:cNvSpPr>
            <a:spLocks noGrp="1"/>
          </p:cNvSpPr>
          <p:nvPr>
            <p:ph type="dt" sz="half" idx="12"/>
          </p:nvPr>
        </p:nvSpPr>
        <p:spPr/>
        <p:txBody>
          <a:bodyPr/>
          <a:lstStyle>
            <a:lvl1pPr>
              <a:defRPr/>
            </a:lvl1p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Нижний колонтитул 3"/>
          <p:cNvSpPr>
            <a:spLocks noGrp="1"/>
          </p:cNvSpPr>
          <p:nvPr>
            <p:ph type="ftr" sz="quarter"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F6FB10B5-71FA-45E8-97C4-F72CC73F35E7}" type="slidenum">
              <a:rPr lang="ru-RU"/>
              <a:pPr/>
              <a:t>‹#›</a:t>
            </a:fld>
            <a:endParaRPr lang="ru-RU"/>
          </a:p>
        </p:txBody>
      </p:sp>
      <p:sp>
        <p:nvSpPr>
          <p:cNvPr id="6" name="Дата 5"/>
          <p:cNvSpPr>
            <a:spLocks noGrp="1"/>
          </p:cNvSpPr>
          <p:nvPr>
            <p:ph type="dt" sz="half" idx="12"/>
          </p:nvPr>
        </p:nvSpPr>
        <p:spPr/>
        <p:txBody>
          <a:bodyPr/>
          <a:lstStyle>
            <a:lvl1pPr>
              <a:defRPr/>
            </a:lvl1pPr>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0"/>
          </p:nvPr>
        </p:nvSpPr>
        <p:spPr/>
        <p:txBody>
          <a:bodyPr/>
          <a:lstStyle>
            <a:lvl1pPr>
              <a:defRPr/>
            </a:lvl1pPr>
          </a:lstStyle>
          <a:p>
            <a:endParaRPr lang="ru-RU"/>
          </a:p>
        </p:txBody>
      </p:sp>
      <p:sp>
        <p:nvSpPr>
          <p:cNvPr id="6" name="Номер слайда 5"/>
          <p:cNvSpPr>
            <a:spLocks noGrp="1"/>
          </p:cNvSpPr>
          <p:nvPr>
            <p:ph type="sldNum" sz="quarter" idx="11"/>
          </p:nvPr>
        </p:nvSpPr>
        <p:spPr/>
        <p:txBody>
          <a:bodyPr/>
          <a:lstStyle>
            <a:lvl1pPr>
              <a:defRPr/>
            </a:lvl1pPr>
          </a:lstStyle>
          <a:p>
            <a:fld id="{EA2D2A37-C947-40D1-BB9A-7365F3665AE2}" type="slidenum">
              <a:rPr lang="ru-RU"/>
              <a:pPr/>
              <a:t>‹#›</a:t>
            </a:fld>
            <a:endParaRPr lang="ru-RU"/>
          </a:p>
        </p:txBody>
      </p:sp>
      <p:sp>
        <p:nvSpPr>
          <p:cNvPr id="7" name="Дата 6"/>
          <p:cNvSpPr>
            <a:spLocks noGrp="1"/>
          </p:cNvSpPr>
          <p:nvPr>
            <p:ph type="dt" sz="half" idx="12"/>
          </p:nvPr>
        </p:nvSpPr>
        <p:spPr/>
        <p:txBody>
          <a:bodyPr/>
          <a:lstStyle>
            <a:lvl1pPr>
              <a:defRPr/>
            </a:lvl1pPr>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ижний колонтитул 6"/>
          <p:cNvSpPr>
            <a:spLocks noGrp="1"/>
          </p:cNvSpPr>
          <p:nvPr>
            <p:ph type="ftr" sz="quarter" idx="10"/>
          </p:nvPr>
        </p:nvSpPr>
        <p:spPr/>
        <p:txBody>
          <a:bodyPr/>
          <a:lstStyle>
            <a:lvl1pPr>
              <a:defRPr/>
            </a:lvl1pPr>
          </a:lstStyle>
          <a:p>
            <a:endParaRPr lang="ru-RU"/>
          </a:p>
        </p:txBody>
      </p:sp>
      <p:sp>
        <p:nvSpPr>
          <p:cNvPr id="8" name="Номер слайда 7"/>
          <p:cNvSpPr>
            <a:spLocks noGrp="1"/>
          </p:cNvSpPr>
          <p:nvPr>
            <p:ph type="sldNum" sz="quarter" idx="11"/>
          </p:nvPr>
        </p:nvSpPr>
        <p:spPr/>
        <p:txBody>
          <a:bodyPr/>
          <a:lstStyle>
            <a:lvl1pPr>
              <a:defRPr/>
            </a:lvl1pPr>
          </a:lstStyle>
          <a:p>
            <a:fld id="{94813CAF-7413-4314-9942-7E69E37CB3D7}" type="slidenum">
              <a:rPr lang="ru-RU"/>
              <a:pPr/>
              <a:t>‹#›</a:t>
            </a:fld>
            <a:endParaRPr lang="ru-RU"/>
          </a:p>
        </p:txBody>
      </p:sp>
      <p:sp>
        <p:nvSpPr>
          <p:cNvPr id="9" name="Дата 8"/>
          <p:cNvSpPr>
            <a:spLocks noGrp="1"/>
          </p:cNvSpPr>
          <p:nvPr>
            <p:ph type="dt" sz="half" idx="12"/>
          </p:nvPr>
        </p:nvSpPr>
        <p:spPr/>
        <p:txBody>
          <a:bodyPr/>
          <a:lstStyle>
            <a:lvl1pPr>
              <a:defRPr/>
            </a:lvl1p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ижний колонтитул 2"/>
          <p:cNvSpPr>
            <a:spLocks noGrp="1"/>
          </p:cNvSpPr>
          <p:nvPr>
            <p:ph type="ftr" sz="quarter" idx="10"/>
          </p:nvPr>
        </p:nvSpPr>
        <p:spPr/>
        <p:txBody>
          <a:bodyPr/>
          <a:lstStyle>
            <a:lvl1pPr>
              <a:defRPr/>
            </a:lvl1pPr>
          </a:lstStyle>
          <a:p>
            <a:endParaRPr lang="ru-RU"/>
          </a:p>
        </p:txBody>
      </p:sp>
      <p:sp>
        <p:nvSpPr>
          <p:cNvPr id="4" name="Номер слайда 3"/>
          <p:cNvSpPr>
            <a:spLocks noGrp="1"/>
          </p:cNvSpPr>
          <p:nvPr>
            <p:ph type="sldNum" sz="quarter" idx="11"/>
          </p:nvPr>
        </p:nvSpPr>
        <p:spPr/>
        <p:txBody>
          <a:bodyPr/>
          <a:lstStyle>
            <a:lvl1pPr>
              <a:defRPr/>
            </a:lvl1pPr>
          </a:lstStyle>
          <a:p>
            <a:fld id="{B29DA492-B7A0-47FC-9937-FCB6989A6EDC}" type="slidenum">
              <a:rPr lang="ru-RU"/>
              <a:pPr/>
              <a:t>‹#›</a:t>
            </a:fld>
            <a:endParaRPr lang="ru-RU"/>
          </a:p>
        </p:txBody>
      </p:sp>
      <p:sp>
        <p:nvSpPr>
          <p:cNvPr id="5" name="Дата 4"/>
          <p:cNvSpPr>
            <a:spLocks noGrp="1"/>
          </p:cNvSpPr>
          <p:nvPr>
            <p:ph type="dt" sz="half" idx="12"/>
          </p:nvPr>
        </p:nvSpPr>
        <p:spPr/>
        <p:txBody>
          <a:bodyPr/>
          <a:lstStyle>
            <a:lvl1pPr>
              <a:defRPr/>
            </a:lvl1p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p:txBody>
          <a:bodyPr/>
          <a:lstStyle>
            <a:lvl1pPr>
              <a:defRPr/>
            </a:lvl1pPr>
          </a:lstStyle>
          <a:p>
            <a:endParaRPr lang="ru-RU"/>
          </a:p>
        </p:txBody>
      </p:sp>
      <p:sp>
        <p:nvSpPr>
          <p:cNvPr id="3" name="Номер слайда 2"/>
          <p:cNvSpPr>
            <a:spLocks noGrp="1"/>
          </p:cNvSpPr>
          <p:nvPr>
            <p:ph type="sldNum" sz="quarter" idx="11"/>
          </p:nvPr>
        </p:nvSpPr>
        <p:spPr/>
        <p:txBody>
          <a:bodyPr/>
          <a:lstStyle>
            <a:lvl1pPr>
              <a:defRPr/>
            </a:lvl1pPr>
          </a:lstStyle>
          <a:p>
            <a:fld id="{A2D53329-2B94-4D92-953D-BC3CACCD39E8}" type="slidenum">
              <a:rPr lang="ru-RU"/>
              <a:pPr/>
              <a:t>‹#›</a:t>
            </a:fld>
            <a:endParaRPr lang="ru-RU"/>
          </a:p>
        </p:txBody>
      </p:sp>
      <p:sp>
        <p:nvSpPr>
          <p:cNvPr id="4" name="Дата 3"/>
          <p:cNvSpPr>
            <a:spLocks noGrp="1"/>
          </p:cNvSpPr>
          <p:nvPr>
            <p:ph type="dt" sz="half" idx="12"/>
          </p:nvPr>
        </p:nvSpPr>
        <p:spPr/>
        <p:txBody>
          <a:bodyPr/>
          <a:lstStyle>
            <a:lvl1pPr>
              <a:defRPr/>
            </a:lvl1p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endParaRPr lang="ru-RU"/>
          </a:p>
        </p:txBody>
      </p:sp>
      <p:sp>
        <p:nvSpPr>
          <p:cNvPr id="6" name="Номер слайда 5"/>
          <p:cNvSpPr>
            <a:spLocks noGrp="1"/>
          </p:cNvSpPr>
          <p:nvPr>
            <p:ph type="sldNum" sz="quarter" idx="11"/>
          </p:nvPr>
        </p:nvSpPr>
        <p:spPr/>
        <p:txBody>
          <a:bodyPr/>
          <a:lstStyle>
            <a:lvl1pPr>
              <a:defRPr/>
            </a:lvl1pPr>
          </a:lstStyle>
          <a:p>
            <a:fld id="{92E32830-EAEC-4FD7-8A76-CA01E1E0E0DC}" type="slidenum">
              <a:rPr lang="ru-RU"/>
              <a:pPr/>
              <a:t>‹#›</a:t>
            </a:fld>
            <a:endParaRPr lang="ru-RU"/>
          </a:p>
        </p:txBody>
      </p:sp>
      <p:sp>
        <p:nvSpPr>
          <p:cNvPr id="7" name="Дата 6"/>
          <p:cNvSpPr>
            <a:spLocks noGrp="1"/>
          </p:cNvSpPr>
          <p:nvPr>
            <p:ph type="dt" sz="half" idx="12"/>
          </p:nvPr>
        </p:nvSpPr>
        <p:spPr/>
        <p:txBody>
          <a:bodyPr/>
          <a:lstStyle>
            <a:lvl1pPr>
              <a:defRPr/>
            </a:lvl1p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endParaRPr lang="ru-RU"/>
          </a:p>
        </p:txBody>
      </p:sp>
      <p:sp>
        <p:nvSpPr>
          <p:cNvPr id="6" name="Номер слайда 5"/>
          <p:cNvSpPr>
            <a:spLocks noGrp="1"/>
          </p:cNvSpPr>
          <p:nvPr>
            <p:ph type="sldNum" sz="quarter" idx="11"/>
          </p:nvPr>
        </p:nvSpPr>
        <p:spPr/>
        <p:txBody>
          <a:bodyPr/>
          <a:lstStyle>
            <a:lvl1pPr>
              <a:defRPr/>
            </a:lvl1pPr>
          </a:lstStyle>
          <a:p>
            <a:fld id="{F1272B9D-8021-4442-941C-A597CD4922F2}" type="slidenum">
              <a:rPr lang="ru-RU"/>
              <a:pPr/>
              <a:t>‹#›</a:t>
            </a:fld>
            <a:endParaRPr lang="ru-RU"/>
          </a:p>
        </p:txBody>
      </p:sp>
      <p:sp>
        <p:nvSpPr>
          <p:cNvPr id="7" name="Дата 6"/>
          <p:cNvSpPr>
            <a:spLocks noGrp="1"/>
          </p:cNvSpPr>
          <p:nvPr>
            <p:ph type="dt" sz="half" idx="12"/>
          </p:nvPr>
        </p:nvSpPr>
        <p:spPr/>
        <p:txBody>
          <a:bodyPr/>
          <a:lstStyle>
            <a:lvl1pPr>
              <a:defRPr/>
            </a:lvl1p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835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endParaRPr lang="ru-RU"/>
          </a:p>
        </p:txBody>
      </p:sp>
      <p:sp>
        <p:nvSpPr>
          <p:cNvPr id="22835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fld id="{B47336BB-4F48-47DD-B3C5-2EF8C21C67C6}" type="slidenum">
              <a:rPr lang="ru-RU"/>
              <a:pPr/>
              <a:t>‹#›</a:t>
            </a:fld>
            <a:endParaRPr lang="ru-RU"/>
          </a:p>
        </p:txBody>
      </p:sp>
      <p:grpSp>
        <p:nvGrpSpPr>
          <p:cNvPr id="228356" name="Group 4"/>
          <p:cNvGrpSpPr>
            <a:grpSpLocks/>
          </p:cNvGrpSpPr>
          <p:nvPr/>
        </p:nvGrpSpPr>
        <p:grpSpPr bwMode="auto">
          <a:xfrm>
            <a:off x="0" y="0"/>
            <a:ext cx="9144000" cy="546100"/>
            <a:chOff x="0" y="0"/>
            <a:chExt cx="5760" cy="344"/>
          </a:xfrm>
        </p:grpSpPr>
        <p:sp>
          <p:nvSpPr>
            <p:cNvPr id="22835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ru-RU" sz="2400">
                <a:latin typeface="Times New Roman" pitchFamily="18" charset="0"/>
              </a:endParaRPr>
            </a:p>
          </p:txBody>
        </p:sp>
        <p:sp>
          <p:nvSpPr>
            <p:cNvPr id="22835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ru-RU" sz="2400">
                <a:latin typeface="Times New Roman" pitchFamily="18" charset="0"/>
              </a:endParaRPr>
            </a:p>
          </p:txBody>
        </p:sp>
        <p:sp>
          <p:nvSpPr>
            <p:cNvPr id="22835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ru-RU" sz="1800">
                <a:solidFill>
                  <a:schemeClr val="hlink"/>
                </a:solidFill>
              </a:endParaRPr>
            </a:p>
          </p:txBody>
        </p:sp>
        <p:sp>
          <p:nvSpPr>
            <p:cNvPr id="22836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ru-RU" sz="1800">
                <a:solidFill>
                  <a:schemeClr val="hlink"/>
                </a:solidFill>
              </a:endParaRPr>
            </a:p>
          </p:txBody>
        </p:sp>
        <p:sp>
          <p:nvSpPr>
            <p:cNvPr id="22836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ru-RU" sz="1800">
                <a:solidFill>
                  <a:schemeClr val="accent2"/>
                </a:solidFill>
              </a:endParaRPr>
            </a:p>
          </p:txBody>
        </p:sp>
        <p:sp>
          <p:nvSpPr>
            <p:cNvPr id="22836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ru-RU" sz="1800">
                <a:solidFill>
                  <a:schemeClr val="hlink"/>
                </a:solidFill>
              </a:endParaRPr>
            </a:p>
          </p:txBody>
        </p:sp>
        <p:sp>
          <p:nvSpPr>
            <p:cNvPr id="22836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ru-RU" sz="2400">
                <a:latin typeface="Times New Roman" pitchFamily="18" charset="0"/>
              </a:endParaRPr>
            </a:p>
          </p:txBody>
        </p:sp>
        <p:sp>
          <p:nvSpPr>
            <p:cNvPr id="22836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ru-RU" sz="1800">
                <a:solidFill>
                  <a:schemeClr val="accent2"/>
                </a:solidFill>
              </a:endParaRPr>
            </a:p>
          </p:txBody>
        </p:sp>
        <p:sp>
          <p:nvSpPr>
            <p:cNvPr id="22836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ru-RU" sz="1800">
                <a:solidFill>
                  <a:schemeClr val="accent2"/>
                </a:solidFill>
              </a:endParaRPr>
            </a:p>
          </p:txBody>
        </p:sp>
      </p:grpSp>
      <p:sp>
        <p:nvSpPr>
          <p:cNvPr id="228366"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28367"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2836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Lst>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19.bin"/><Relationship Id="rId13" Type="http://schemas.openxmlformats.org/officeDocument/2006/relationships/oleObject" Target="../embeddings/oleObject124.bin"/><Relationship Id="rId18" Type="http://schemas.openxmlformats.org/officeDocument/2006/relationships/oleObject" Target="../embeddings/oleObject129.bin"/><Relationship Id="rId26" Type="http://schemas.openxmlformats.org/officeDocument/2006/relationships/oleObject" Target="../embeddings/oleObject137.bin"/><Relationship Id="rId3" Type="http://schemas.openxmlformats.org/officeDocument/2006/relationships/image" Target="../media/image1.jpeg"/><Relationship Id="rId21" Type="http://schemas.openxmlformats.org/officeDocument/2006/relationships/oleObject" Target="../embeddings/oleObject132.bin"/><Relationship Id="rId34" Type="http://schemas.openxmlformats.org/officeDocument/2006/relationships/slide" Target="slide2.xml"/><Relationship Id="rId7" Type="http://schemas.openxmlformats.org/officeDocument/2006/relationships/oleObject" Target="../embeddings/oleObject118.bin"/><Relationship Id="rId12" Type="http://schemas.openxmlformats.org/officeDocument/2006/relationships/oleObject" Target="../embeddings/oleObject123.bin"/><Relationship Id="rId17" Type="http://schemas.openxmlformats.org/officeDocument/2006/relationships/oleObject" Target="../embeddings/oleObject128.bin"/><Relationship Id="rId25" Type="http://schemas.openxmlformats.org/officeDocument/2006/relationships/oleObject" Target="../embeddings/oleObject136.bin"/><Relationship Id="rId33" Type="http://schemas.openxmlformats.org/officeDocument/2006/relationships/oleObject" Target="../embeddings/oleObject144.bin"/><Relationship Id="rId2" Type="http://schemas.openxmlformats.org/officeDocument/2006/relationships/slideLayout" Target="../slideLayouts/slideLayout14.xml"/><Relationship Id="rId16" Type="http://schemas.openxmlformats.org/officeDocument/2006/relationships/oleObject" Target="../embeddings/oleObject127.bin"/><Relationship Id="rId20" Type="http://schemas.openxmlformats.org/officeDocument/2006/relationships/oleObject" Target="../embeddings/oleObject131.bin"/><Relationship Id="rId29" Type="http://schemas.openxmlformats.org/officeDocument/2006/relationships/oleObject" Target="../embeddings/oleObject140.bin"/><Relationship Id="rId1" Type="http://schemas.openxmlformats.org/officeDocument/2006/relationships/vmlDrawing" Target="../drawings/vmlDrawing7.vml"/><Relationship Id="rId6" Type="http://schemas.openxmlformats.org/officeDocument/2006/relationships/oleObject" Target="../embeddings/oleObject117.bin"/><Relationship Id="rId11" Type="http://schemas.openxmlformats.org/officeDocument/2006/relationships/oleObject" Target="../embeddings/oleObject122.bin"/><Relationship Id="rId24" Type="http://schemas.openxmlformats.org/officeDocument/2006/relationships/oleObject" Target="../embeddings/oleObject135.bin"/><Relationship Id="rId32" Type="http://schemas.openxmlformats.org/officeDocument/2006/relationships/oleObject" Target="../embeddings/oleObject143.bin"/><Relationship Id="rId5" Type="http://schemas.openxmlformats.org/officeDocument/2006/relationships/oleObject" Target="../embeddings/oleObject116.bin"/><Relationship Id="rId15" Type="http://schemas.openxmlformats.org/officeDocument/2006/relationships/oleObject" Target="../embeddings/oleObject126.bin"/><Relationship Id="rId23" Type="http://schemas.openxmlformats.org/officeDocument/2006/relationships/oleObject" Target="../embeddings/oleObject134.bin"/><Relationship Id="rId28" Type="http://schemas.openxmlformats.org/officeDocument/2006/relationships/oleObject" Target="../embeddings/oleObject139.bin"/><Relationship Id="rId10" Type="http://schemas.openxmlformats.org/officeDocument/2006/relationships/oleObject" Target="../embeddings/oleObject121.bin"/><Relationship Id="rId19" Type="http://schemas.openxmlformats.org/officeDocument/2006/relationships/oleObject" Target="../embeddings/oleObject130.bin"/><Relationship Id="rId31" Type="http://schemas.openxmlformats.org/officeDocument/2006/relationships/oleObject" Target="../embeddings/oleObject142.bin"/><Relationship Id="rId4" Type="http://schemas.openxmlformats.org/officeDocument/2006/relationships/oleObject" Target="../embeddings/oleObject115.bin"/><Relationship Id="rId9" Type="http://schemas.openxmlformats.org/officeDocument/2006/relationships/oleObject" Target="../embeddings/oleObject120.bin"/><Relationship Id="rId14" Type="http://schemas.openxmlformats.org/officeDocument/2006/relationships/oleObject" Target="../embeddings/oleObject125.bin"/><Relationship Id="rId22" Type="http://schemas.openxmlformats.org/officeDocument/2006/relationships/oleObject" Target="../embeddings/oleObject133.bin"/><Relationship Id="rId27" Type="http://schemas.openxmlformats.org/officeDocument/2006/relationships/oleObject" Target="../embeddings/oleObject138.bin"/><Relationship Id="rId30" Type="http://schemas.openxmlformats.org/officeDocument/2006/relationships/oleObject" Target="../embeddings/oleObject141.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49.bin"/><Relationship Id="rId13" Type="http://schemas.openxmlformats.org/officeDocument/2006/relationships/oleObject" Target="../embeddings/oleObject154.bin"/><Relationship Id="rId18" Type="http://schemas.openxmlformats.org/officeDocument/2006/relationships/oleObject" Target="../embeddings/oleObject159.bin"/><Relationship Id="rId26" Type="http://schemas.openxmlformats.org/officeDocument/2006/relationships/oleObject" Target="../embeddings/oleObject167.bin"/><Relationship Id="rId3" Type="http://schemas.openxmlformats.org/officeDocument/2006/relationships/image" Target="../media/image1.jpeg"/><Relationship Id="rId21" Type="http://schemas.openxmlformats.org/officeDocument/2006/relationships/oleObject" Target="../embeddings/oleObject162.bin"/><Relationship Id="rId7" Type="http://schemas.openxmlformats.org/officeDocument/2006/relationships/oleObject" Target="../embeddings/oleObject148.bin"/><Relationship Id="rId12" Type="http://schemas.openxmlformats.org/officeDocument/2006/relationships/oleObject" Target="../embeddings/oleObject153.bin"/><Relationship Id="rId17" Type="http://schemas.openxmlformats.org/officeDocument/2006/relationships/oleObject" Target="../embeddings/oleObject158.bin"/><Relationship Id="rId25" Type="http://schemas.openxmlformats.org/officeDocument/2006/relationships/oleObject" Target="../embeddings/oleObject166.bin"/><Relationship Id="rId2" Type="http://schemas.openxmlformats.org/officeDocument/2006/relationships/slideLayout" Target="../slideLayouts/slideLayout2.xml"/><Relationship Id="rId16" Type="http://schemas.openxmlformats.org/officeDocument/2006/relationships/oleObject" Target="../embeddings/oleObject157.bin"/><Relationship Id="rId20" Type="http://schemas.openxmlformats.org/officeDocument/2006/relationships/oleObject" Target="../embeddings/oleObject161.bin"/><Relationship Id="rId29" Type="http://schemas.openxmlformats.org/officeDocument/2006/relationships/slide" Target="slide2.xml"/><Relationship Id="rId1" Type="http://schemas.openxmlformats.org/officeDocument/2006/relationships/vmlDrawing" Target="../drawings/vmlDrawing8.vml"/><Relationship Id="rId6" Type="http://schemas.openxmlformats.org/officeDocument/2006/relationships/oleObject" Target="../embeddings/oleObject147.bin"/><Relationship Id="rId11" Type="http://schemas.openxmlformats.org/officeDocument/2006/relationships/oleObject" Target="../embeddings/oleObject152.bin"/><Relationship Id="rId24" Type="http://schemas.openxmlformats.org/officeDocument/2006/relationships/oleObject" Target="../embeddings/oleObject165.bin"/><Relationship Id="rId5" Type="http://schemas.openxmlformats.org/officeDocument/2006/relationships/oleObject" Target="../embeddings/oleObject146.bin"/><Relationship Id="rId15" Type="http://schemas.openxmlformats.org/officeDocument/2006/relationships/oleObject" Target="../embeddings/oleObject156.bin"/><Relationship Id="rId23" Type="http://schemas.openxmlformats.org/officeDocument/2006/relationships/oleObject" Target="../embeddings/oleObject164.bin"/><Relationship Id="rId28" Type="http://schemas.openxmlformats.org/officeDocument/2006/relationships/oleObject" Target="../embeddings/oleObject169.bin"/><Relationship Id="rId10" Type="http://schemas.openxmlformats.org/officeDocument/2006/relationships/oleObject" Target="../embeddings/oleObject151.bin"/><Relationship Id="rId19" Type="http://schemas.openxmlformats.org/officeDocument/2006/relationships/oleObject" Target="../embeddings/oleObject160.bin"/><Relationship Id="rId4" Type="http://schemas.openxmlformats.org/officeDocument/2006/relationships/oleObject" Target="../embeddings/oleObject145.bin"/><Relationship Id="rId9" Type="http://schemas.openxmlformats.org/officeDocument/2006/relationships/oleObject" Target="../embeddings/oleObject150.bin"/><Relationship Id="rId14" Type="http://schemas.openxmlformats.org/officeDocument/2006/relationships/oleObject" Target="../embeddings/oleObject155.bin"/><Relationship Id="rId22" Type="http://schemas.openxmlformats.org/officeDocument/2006/relationships/oleObject" Target="../embeddings/oleObject163.bin"/><Relationship Id="rId27" Type="http://schemas.openxmlformats.org/officeDocument/2006/relationships/oleObject" Target="../embeddings/oleObject168.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74.bin"/><Relationship Id="rId13" Type="http://schemas.openxmlformats.org/officeDocument/2006/relationships/oleObject" Target="../embeddings/oleObject179.bin"/><Relationship Id="rId18" Type="http://schemas.openxmlformats.org/officeDocument/2006/relationships/oleObject" Target="../embeddings/oleObject184.bin"/><Relationship Id="rId3" Type="http://schemas.openxmlformats.org/officeDocument/2006/relationships/image" Target="../media/image1.jpeg"/><Relationship Id="rId7" Type="http://schemas.openxmlformats.org/officeDocument/2006/relationships/oleObject" Target="../embeddings/oleObject173.bin"/><Relationship Id="rId12" Type="http://schemas.openxmlformats.org/officeDocument/2006/relationships/oleObject" Target="../embeddings/oleObject178.bin"/><Relationship Id="rId17" Type="http://schemas.openxmlformats.org/officeDocument/2006/relationships/oleObject" Target="../embeddings/oleObject183.bin"/><Relationship Id="rId2" Type="http://schemas.openxmlformats.org/officeDocument/2006/relationships/slideLayout" Target="../slideLayouts/slideLayout2.xml"/><Relationship Id="rId16" Type="http://schemas.openxmlformats.org/officeDocument/2006/relationships/oleObject" Target="../embeddings/oleObject182.bin"/><Relationship Id="rId20" Type="http://schemas.openxmlformats.org/officeDocument/2006/relationships/slide" Target="slide2.xml"/><Relationship Id="rId1" Type="http://schemas.openxmlformats.org/officeDocument/2006/relationships/vmlDrawing" Target="../drawings/vmlDrawing9.vml"/><Relationship Id="rId6" Type="http://schemas.openxmlformats.org/officeDocument/2006/relationships/oleObject" Target="../embeddings/oleObject172.bin"/><Relationship Id="rId11" Type="http://schemas.openxmlformats.org/officeDocument/2006/relationships/oleObject" Target="../embeddings/oleObject177.bin"/><Relationship Id="rId5" Type="http://schemas.openxmlformats.org/officeDocument/2006/relationships/oleObject" Target="../embeddings/oleObject171.bin"/><Relationship Id="rId15" Type="http://schemas.openxmlformats.org/officeDocument/2006/relationships/oleObject" Target="../embeddings/oleObject181.bin"/><Relationship Id="rId10" Type="http://schemas.openxmlformats.org/officeDocument/2006/relationships/oleObject" Target="../embeddings/oleObject176.bin"/><Relationship Id="rId19" Type="http://schemas.openxmlformats.org/officeDocument/2006/relationships/oleObject" Target="../embeddings/oleObject185.bin"/><Relationship Id="rId4" Type="http://schemas.openxmlformats.org/officeDocument/2006/relationships/oleObject" Target="../embeddings/oleObject170.bin"/><Relationship Id="rId9" Type="http://schemas.openxmlformats.org/officeDocument/2006/relationships/oleObject" Target="../embeddings/oleObject175.bin"/><Relationship Id="rId14" Type="http://schemas.openxmlformats.org/officeDocument/2006/relationships/oleObject" Target="../embeddings/oleObject180.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89.bin"/><Relationship Id="rId13" Type="http://schemas.openxmlformats.org/officeDocument/2006/relationships/oleObject" Target="../embeddings/oleObject194.bin"/><Relationship Id="rId18" Type="http://schemas.openxmlformats.org/officeDocument/2006/relationships/oleObject" Target="../embeddings/oleObject199.bin"/><Relationship Id="rId3" Type="http://schemas.openxmlformats.org/officeDocument/2006/relationships/audio" Target="../media/audio1.wav"/><Relationship Id="rId7" Type="http://schemas.openxmlformats.org/officeDocument/2006/relationships/oleObject" Target="../embeddings/oleObject188.bin"/><Relationship Id="rId12" Type="http://schemas.openxmlformats.org/officeDocument/2006/relationships/oleObject" Target="../embeddings/oleObject193.bin"/><Relationship Id="rId17" Type="http://schemas.openxmlformats.org/officeDocument/2006/relationships/oleObject" Target="../embeddings/oleObject198.bin"/><Relationship Id="rId2" Type="http://schemas.openxmlformats.org/officeDocument/2006/relationships/slideLayout" Target="../slideLayouts/slideLayout16.xml"/><Relationship Id="rId16" Type="http://schemas.openxmlformats.org/officeDocument/2006/relationships/oleObject" Target="../embeddings/oleObject197.bin"/><Relationship Id="rId20" Type="http://schemas.openxmlformats.org/officeDocument/2006/relationships/slide" Target="slide2.xml"/><Relationship Id="rId1" Type="http://schemas.openxmlformats.org/officeDocument/2006/relationships/vmlDrawing" Target="../drawings/vmlDrawing10.vml"/><Relationship Id="rId6" Type="http://schemas.openxmlformats.org/officeDocument/2006/relationships/oleObject" Target="../embeddings/oleObject187.bin"/><Relationship Id="rId11" Type="http://schemas.openxmlformats.org/officeDocument/2006/relationships/oleObject" Target="../embeddings/oleObject192.bin"/><Relationship Id="rId5" Type="http://schemas.openxmlformats.org/officeDocument/2006/relationships/oleObject" Target="../embeddings/oleObject186.bin"/><Relationship Id="rId15" Type="http://schemas.openxmlformats.org/officeDocument/2006/relationships/oleObject" Target="../embeddings/oleObject196.bin"/><Relationship Id="rId10" Type="http://schemas.openxmlformats.org/officeDocument/2006/relationships/oleObject" Target="../embeddings/oleObject191.bin"/><Relationship Id="rId19" Type="http://schemas.openxmlformats.org/officeDocument/2006/relationships/oleObject" Target="../embeddings/oleObject200.bin"/><Relationship Id="rId4" Type="http://schemas.openxmlformats.org/officeDocument/2006/relationships/image" Target="../media/image1.jpeg"/><Relationship Id="rId9" Type="http://schemas.openxmlformats.org/officeDocument/2006/relationships/oleObject" Target="../embeddings/oleObject190.bin"/><Relationship Id="rId14" Type="http://schemas.openxmlformats.org/officeDocument/2006/relationships/oleObject" Target="../embeddings/oleObject195.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05.bin"/><Relationship Id="rId13" Type="http://schemas.openxmlformats.org/officeDocument/2006/relationships/oleObject" Target="../embeddings/oleObject210.bin"/><Relationship Id="rId18" Type="http://schemas.openxmlformats.org/officeDocument/2006/relationships/oleObject" Target="../embeddings/oleObject215.bin"/><Relationship Id="rId26" Type="http://schemas.openxmlformats.org/officeDocument/2006/relationships/oleObject" Target="../embeddings/oleObject223.bin"/><Relationship Id="rId3" Type="http://schemas.openxmlformats.org/officeDocument/2006/relationships/image" Target="../media/image1.jpeg"/><Relationship Id="rId21" Type="http://schemas.openxmlformats.org/officeDocument/2006/relationships/oleObject" Target="../embeddings/oleObject218.bin"/><Relationship Id="rId7" Type="http://schemas.openxmlformats.org/officeDocument/2006/relationships/oleObject" Target="../embeddings/oleObject204.bin"/><Relationship Id="rId12" Type="http://schemas.openxmlformats.org/officeDocument/2006/relationships/oleObject" Target="../embeddings/oleObject209.bin"/><Relationship Id="rId17" Type="http://schemas.openxmlformats.org/officeDocument/2006/relationships/oleObject" Target="../embeddings/oleObject214.bin"/><Relationship Id="rId25" Type="http://schemas.openxmlformats.org/officeDocument/2006/relationships/oleObject" Target="../embeddings/oleObject222.bin"/><Relationship Id="rId2" Type="http://schemas.openxmlformats.org/officeDocument/2006/relationships/slideLayout" Target="../slideLayouts/slideLayout2.xml"/><Relationship Id="rId16" Type="http://schemas.openxmlformats.org/officeDocument/2006/relationships/oleObject" Target="../embeddings/oleObject213.bin"/><Relationship Id="rId20" Type="http://schemas.openxmlformats.org/officeDocument/2006/relationships/oleObject" Target="../embeddings/oleObject217.bin"/><Relationship Id="rId29" Type="http://schemas.openxmlformats.org/officeDocument/2006/relationships/oleObject" Target="../embeddings/oleObject226.bin"/><Relationship Id="rId1" Type="http://schemas.openxmlformats.org/officeDocument/2006/relationships/vmlDrawing" Target="../drawings/vmlDrawing11.vml"/><Relationship Id="rId6" Type="http://schemas.openxmlformats.org/officeDocument/2006/relationships/oleObject" Target="../embeddings/oleObject203.bin"/><Relationship Id="rId11" Type="http://schemas.openxmlformats.org/officeDocument/2006/relationships/oleObject" Target="../embeddings/oleObject208.bin"/><Relationship Id="rId24" Type="http://schemas.openxmlformats.org/officeDocument/2006/relationships/oleObject" Target="../embeddings/oleObject221.bin"/><Relationship Id="rId5" Type="http://schemas.openxmlformats.org/officeDocument/2006/relationships/oleObject" Target="../embeddings/oleObject202.bin"/><Relationship Id="rId15" Type="http://schemas.openxmlformats.org/officeDocument/2006/relationships/oleObject" Target="../embeddings/oleObject212.bin"/><Relationship Id="rId23" Type="http://schemas.openxmlformats.org/officeDocument/2006/relationships/oleObject" Target="../embeddings/oleObject220.bin"/><Relationship Id="rId28" Type="http://schemas.openxmlformats.org/officeDocument/2006/relationships/oleObject" Target="../embeddings/oleObject225.bin"/><Relationship Id="rId10" Type="http://schemas.openxmlformats.org/officeDocument/2006/relationships/oleObject" Target="../embeddings/oleObject207.bin"/><Relationship Id="rId19" Type="http://schemas.openxmlformats.org/officeDocument/2006/relationships/oleObject" Target="../embeddings/oleObject216.bin"/><Relationship Id="rId4" Type="http://schemas.openxmlformats.org/officeDocument/2006/relationships/oleObject" Target="../embeddings/oleObject201.bin"/><Relationship Id="rId9" Type="http://schemas.openxmlformats.org/officeDocument/2006/relationships/oleObject" Target="../embeddings/oleObject206.bin"/><Relationship Id="rId14" Type="http://schemas.openxmlformats.org/officeDocument/2006/relationships/oleObject" Target="../embeddings/oleObject211.bin"/><Relationship Id="rId22" Type="http://schemas.openxmlformats.org/officeDocument/2006/relationships/oleObject" Target="../embeddings/oleObject219.bin"/><Relationship Id="rId27" Type="http://schemas.openxmlformats.org/officeDocument/2006/relationships/oleObject" Target="../embeddings/oleObject224.bin"/><Relationship Id="rId30" Type="http://schemas.openxmlformats.org/officeDocument/2006/relationships/slide" Target="slide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31.bin"/><Relationship Id="rId13" Type="http://schemas.openxmlformats.org/officeDocument/2006/relationships/oleObject" Target="../embeddings/oleObject236.bin"/><Relationship Id="rId18" Type="http://schemas.openxmlformats.org/officeDocument/2006/relationships/oleObject" Target="../embeddings/oleObject241.bin"/><Relationship Id="rId26" Type="http://schemas.openxmlformats.org/officeDocument/2006/relationships/oleObject" Target="../embeddings/oleObject249.bin"/><Relationship Id="rId3" Type="http://schemas.openxmlformats.org/officeDocument/2006/relationships/image" Target="../media/image1.jpeg"/><Relationship Id="rId21" Type="http://schemas.openxmlformats.org/officeDocument/2006/relationships/oleObject" Target="../embeddings/oleObject244.bin"/><Relationship Id="rId34" Type="http://schemas.openxmlformats.org/officeDocument/2006/relationships/oleObject" Target="../embeddings/oleObject257.bin"/><Relationship Id="rId7" Type="http://schemas.openxmlformats.org/officeDocument/2006/relationships/oleObject" Target="../embeddings/oleObject230.bin"/><Relationship Id="rId12" Type="http://schemas.openxmlformats.org/officeDocument/2006/relationships/oleObject" Target="../embeddings/oleObject235.bin"/><Relationship Id="rId17" Type="http://schemas.openxmlformats.org/officeDocument/2006/relationships/oleObject" Target="../embeddings/oleObject240.bin"/><Relationship Id="rId25" Type="http://schemas.openxmlformats.org/officeDocument/2006/relationships/oleObject" Target="../embeddings/oleObject248.bin"/><Relationship Id="rId33" Type="http://schemas.openxmlformats.org/officeDocument/2006/relationships/oleObject" Target="../embeddings/oleObject256.bin"/><Relationship Id="rId2" Type="http://schemas.openxmlformats.org/officeDocument/2006/relationships/slideLayout" Target="../slideLayouts/slideLayout2.xml"/><Relationship Id="rId16" Type="http://schemas.openxmlformats.org/officeDocument/2006/relationships/oleObject" Target="../embeddings/oleObject239.bin"/><Relationship Id="rId20" Type="http://schemas.openxmlformats.org/officeDocument/2006/relationships/oleObject" Target="../embeddings/oleObject243.bin"/><Relationship Id="rId29" Type="http://schemas.openxmlformats.org/officeDocument/2006/relationships/oleObject" Target="../embeddings/oleObject252.bin"/><Relationship Id="rId1" Type="http://schemas.openxmlformats.org/officeDocument/2006/relationships/vmlDrawing" Target="../drawings/vmlDrawing12.vml"/><Relationship Id="rId6" Type="http://schemas.openxmlformats.org/officeDocument/2006/relationships/oleObject" Target="../embeddings/oleObject229.bin"/><Relationship Id="rId11" Type="http://schemas.openxmlformats.org/officeDocument/2006/relationships/oleObject" Target="../embeddings/oleObject234.bin"/><Relationship Id="rId24" Type="http://schemas.openxmlformats.org/officeDocument/2006/relationships/oleObject" Target="../embeddings/oleObject247.bin"/><Relationship Id="rId32" Type="http://schemas.openxmlformats.org/officeDocument/2006/relationships/oleObject" Target="../embeddings/oleObject255.bin"/><Relationship Id="rId37" Type="http://schemas.openxmlformats.org/officeDocument/2006/relationships/slide" Target="slide2.xml"/><Relationship Id="rId5" Type="http://schemas.openxmlformats.org/officeDocument/2006/relationships/oleObject" Target="../embeddings/oleObject228.bin"/><Relationship Id="rId15" Type="http://schemas.openxmlformats.org/officeDocument/2006/relationships/oleObject" Target="../embeddings/oleObject238.bin"/><Relationship Id="rId23" Type="http://schemas.openxmlformats.org/officeDocument/2006/relationships/oleObject" Target="../embeddings/oleObject246.bin"/><Relationship Id="rId28" Type="http://schemas.openxmlformats.org/officeDocument/2006/relationships/oleObject" Target="../embeddings/oleObject251.bin"/><Relationship Id="rId36" Type="http://schemas.openxmlformats.org/officeDocument/2006/relationships/oleObject" Target="../embeddings/oleObject259.bin"/><Relationship Id="rId10" Type="http://schemas.openxmlformats.org/officeDocument/2006/relationships/oleObject" Target="../embeddings/oleObject233.bin"/><Relationship Id="rId19" Type="http://schemas.openxmlformats.org/officeDocument/2006/relationships/oleObject" Target="../embeddings/oleObject242.bin"/><Relationship Id="rId31" Type="http://schemas.openxmlformats.org/officeDocument/2006/relationships/oleObject" Target="../embeddings/oleObject254.bin"/><Relationship Id="rId4" Type="http://schemas.openxmlformats.org/officeDocument/2006/relationships/oleObject" Target="../embeddings/oleObject227.bin"/><Relationship Id="rId9" Type="http://schemas.openxmlformats.org/officeDocument/2006/relationships/oleObject" Target="../embeddings/oleObject232.bin"/><Relationship Id="rId14" Type="http://schemas.openxmlformats.org/officeDocument/2006/relationships/oleObject" Target="../embeddings/oleObject237.bin"/><Relationship Id="rId22" Type="http://schemas.openxmlformats.org/officeDocument/2006/relationships/oleObject" Target="../embeddings/oleObject245.bin"/><Relationship Id="rId27" Type="http://schemas.openxmlformats.org/officeDocument/2006/relationships/oleObject" Target="../embeddings/oleObject250.bin"/><Relationship Id="rId30" Type="http://schemas.openxmlformats.org/officeDocument/2006/relationships/oleObject" Target="../embeddings/oleObject253.bin"/><Relationship Id="rId35" Type="http://schemas.openxmlformats.org/officeDocument/2006/relationships/oleObject" Target="../embeddings/oleObject258.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63.bin"/><Relationship Id="rId13" Type="http://schemas.openxmlformats.org/officeDocument/2006/relationships/oleObject" Target="../embeddings/oleObject268.bin"/><Relationship Id="rId18" Type="http://schemas.openxmlformats.org/officeDocument/2006/relationships/oleObject" Target="../embeddings/oleObject273.bin"/><Relationship Id="rId3" Type="http://schemas.openxmlformats.org/officeDocument/2006/relationships/oleObject" Target="../embeddings/oleObject260.bin"/><Relationship Id="rId21" Type="http://schemas.openxmlformats.org/officeDocument/2006/relationships/oleObject" Target="../embeddings/oleObject276.bin"/><Relationship Id="rId7" Type="http://schemas.openxmlformats.org/officeDocument/2006/relationships/oleObject" Target="../embeddings/oleObject262.bin"/><Relationship Id="rId12" Type="http://schemas.openxmlformats.org/officeDocument/2006/relationships/oleObject" Target="../embeddings/oleObject267.bin"/><Relationship Id="rId17" Type="http://schemas.openxmlformats.org/officeDocument/2006/relationships/oleObject" Target="../embeddings/oleObject272.bin"/><Relationship Id="rId2" Type="http://schemas.openxmlformats.org/officeDocument/2006/relationships/slideLayout" Target="../slideLayouts/slideLayout2.xml"/><Relationship Id="rId16" Type="http://schemas.openxmlformats.org/officeDocument/2006/relationships/oleObject" Target="../embeddings/oleObject271.bin"/><Relationship Id="rId20" Type="http://schemas.openxmlformats.org/officeDocument/2006/relationships/oleObject" Target="../embeddings/oleObject275.bin"/><Relationship Id="rId1" Type="http://schemas.openxmlformats.org/officeDocument/2006/relationships/vmlDrawing" Target="../drawings/vmlDrawing13.vml"/><Relationship Id="rId6" Type="http://schemas.openxmlformats.org/officeDocument/2006/relationships/oleObject" Target="../embeddings/oleObject261.bin"/><Relationship Id="rId11" Type="http://schemas.openxmlformats.org/officeDocument/2006/relationships/oleObject" Target="../embeddings/oleObject266.bin"/><Relationship Id="rId5" Type="http://schemas.openxmlformats.org/officeDocument/2006/relationships/slide" Target="slide2.xml"/><Relationship Id="rId15" Type="http://schemas.openxmlformats.org/officeDocument/2006/relationships/oleObject" Target="../embeddings/oleObject270.bin"/><Relationship Id="rId10" Type="http://schemas.openxmlformats.org/officeDocument/2006/relationships/oleObject" Target="../embeddings/oleObject265.bin"/><Relationship Id="rId19" Type="http://schemas.openxmlformats.org/officeDocument/2006/relationships/oleObject" Target="../embeddings/oleObject274.bin"/><Relationship Id="rId4" Type="http://schemas.openxmlformats.org/officeDocument/2006/relationships/image" Target="../media/image1.jpeg"/><Relationship Id="rId9" Type="http://schemas.openxmlformats.org/officeDocument/2006/relationships/oleObject" Target="../embeddings/oleObject264.bin"/><Relationship Id="rId14" Type="http://schemas.openxmlformats.org/officeDocument/2006/relationships/oleObject" Target="../embeddings/oleObject269.bin"/><Relationship Id="rId22" Type="http://schemas.openxmlformats.org/officeDocument/2006/relationships/oleObject" Target="../embeddings/oleObject277.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82.bin"/><Relationship Id="rId13" Type="http://schemas.openxmlformats.org/officeDocument/2006/relationships/oleObject" Target="../embeddings/oleObject287.bin"/><Relationship Id="rId18" Type="http://schemas.openxmlformats.org/officeDocument/2006/relationships/oleObject" Target="../embeddings/oleObject292.bin"/><Relationship Id="rId26" Type="http://schemas.openxmlformats.org/officeDocument/2006/relationships/oleObject" Target="../embeddings/oleObject300.bin"/><Relationship Id="rId3" Type="http://schemas.openxmlformats.org/officeDocument/2006/relationships/image" Target="../media/image1.jpeg"/><Relationship Id="rId21" Type="http://schemas.openxmlformats.org/officeDocument/2006/relationships/oleObject" Target="../embeddings/oleObject295.bin"/><Relationship Id="rId34" Type="http://schemas.openxmlformats.org/officeDocument/2006/relationships/slide" Target="slide2.xml"/><Relationship Id="rId7" Type="http://schemas.openxmlformats.org/officeDocument/2006/relationships/oleObject" Target="../embeddings/oleObject281.bin"/><Relationship Id="rId12" Type="http://schemas.openxmlformats.org/officeDocument/2006/relationships/oleObject" Target="../embeddings/oleObject286.bin"/><Relationship Id="rId17" Type="http://schemas.openxmlformats.org/officeDocument/2006/relationships/oleObject" Target="../embeddings/oleObject291.bin"/><Relationship Id="rId25" Type="http://schemas.openxmlformats.org/officeDocument/2006/relationships/oleObject" Target="../embeddings/oleObject299.bin"/><Relationship Id="rId33" Type="http://schemas.openxmlformats.org/officeDocument/2006/relationships/oleObject" Target="../embeddings/oleObject307.bin"/><Relationship Id="rId2" Type="http://schemas.openxmlformats.org/officeDocument/2006/relationships/slideLayout" Target="../slideLayouts/slideLayout2.xml"/><Relationship Id="rId16" Type="http://schemas.openxmlformats.org/officeDocument/2006/relationships/oleObject" Target="../embeddings/oleObject290.bin"/><Relationship Id="rId20" Type="http://schemas.openxmlformats.org/officeDocument/2006/relationships/oleObject" Target="../embeddings/oleObject294.bin"/><Relationship Id="rId29" Type="http://schemas.openxmlformats.org/officeDocument/2006/relationships/oleObject" Target="../embeddings/oleObject303.bin"/><Relationship Id="rId1" Type="http://schemas.openxmlformats.org/officeDocument/2006/relationships/vmlDrawing" Target="../drawings/vmlDrawing14.vml"/><Relationship Id="rId6" Type="http://schemas.openxmlformats.org/officeDocument/2006/relationships/oleObject" Target="../embeddings/oleObject280.bin"/><Relationship Id="rId11" Type="http://schemas.openxmlformats.org/officeDocument/2006/relationships/oleObject" Target="../embeddings/oleObject285.bin"/><Relationship Id="rId24" Type="http://schemas.openxmlformats.org/officeDocument/2006/relationships/oleObject" Target="../embeddings/oleObject298.bin"/><Relationship Id="rId32" Type="http://schemas.openxmlformats.org/officeDocument/2006/relationships/oleObject" Target="../embeddings/oleObject306.bin"/><Relationship Id="rId5" Type="http://schemas.openxmlformats.org/officeDocument/2006/relationships/oleObject" Target="../embeddings/oleObject279.bin"/><Relationship Id="rId15" Type="http://schemas.openxmlformats.org/officeDocument/2006/relationships/oleObject" Target="../embeddings/oleObject289.bin"/><Relationship Id="rId23" Type="http://schemas.openxmlformats.org/officeDocument/2006/relationships/oleObject" Target="../embeddings/oleObject297.bin"/><Relationship Id="rId28" Type="http://schemas.openxmlformats.org/officeDocument/2006/relationships/oleObject" Target="../embeddings/oleObject302.bin"/><Relationship Id="rId10" Type="http://schemas.openxmlformats.org/officeDocument/2006/relationships/oleObject" Target="../embeddings/oleObject284.bin"/><Relationship Id="rId19" Type="http://schemas.openxmlformats.org/officeDocument/2006/relationships/oleObject" Target="../embeddings/oleObject293.bin"/><Relationship Id="rId31" Type="http://schemas.openxmlformats.org/officeDocument/2006/relationships/oleObject" Target="../embeddings/oleObject305.bin"/><Relationship Id="rId4" Type="http://schemas.openxmlformats.org/officeDocument/2006/relationships/oleObject" Target="../embeddings/oleObject278.bin"/><Relationship Id="rId9" Type="http://schemas.openxmlformats.org/officeDocument/2006/relationships/oleObject" Target="../embeddings/oleObject283.bin"/><Relationship Id="rId14" Type="http://schemas.openxmlformats.org/officeDocument/2006/relationships/oleObject" Target="../embeddings/oleObject288.bin"/><Relationship Id="rId22" Type="http://schemas.openxmlformats.org/officeDocument/2006/relationships/oleObject" Target="../embeddings/oleObject296.bin"/><Relationship Id="rId27" Type="http://schemas.openxmlformats.org/officeDocument/2006/relationships/oleObject" Target="../embeddings/oleObject301.bin"/><Relationship Id="rId30" Type="http://schemas.openxmlformats.org/officeDocument/2006/relationships/oleObject" Target="../embeddings/oleObject304.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12.bin"/><Relationship Id="rId13" Type="http://schemas.openxmlformats.org/officeDocument/2006/relationships/oleObject" Target="../embeddings/oleObject317.bin"/><Relationship Id="rId18" Type="http://schemas.openxmlformats.org/officeDocument/2006/relationships/oleObject" Target="../embeddings/oleObject322.bin"/><Relationship Id="rId3" Type="http://schemas.openxmlformats.org/officeDocument/2006/relationships/image" Target="../media/image1.jpeg"/><Relationship Id="rId21" Type="http://schemas.openxmlformats.org/officeDocument/2006/relationships/oleObject" Target="../embeddings/oleObject325.bin"/><Relationship Id="rId7" Type="http://schemas.openxmlformats.org/officeDocument/2006/relationships/oleObject" Target="../embeddings/oleObject311.bin"/><Relationship Id="rId12" Type="http://schemas.openxmlformats.org/officeDocument/2006/relationships/oleObject" Target="../embeddings/oleObject316.bin"/><Relationship Id="rId17" Type="http://schemas.openxmlformats.org/officeDocument/2006/relationships/oleObject" Target="../embeddings/oleObject321.bin"/><Relationship Id="rId2" Type="http://schemas.openxmlformats.org/officeDocument/2006/relationships/slideLayout" Target="../slideLayouts/slideLayout2.xml"/><Relationship Id="rId16" Type="http://schemas.openxmlformats.org/officeDocument/2006/relationships/oleObject" Target="../embeddings/oleObject320.bin"/><Relationship Id="rId20" Type="http://schemas.openxmlformats.org/officeDocument/2006/relationships/oleObject" Target="../embeddings/oleObject324.bin"/><Relationship Id="rId1" Type="http://schemas.openxmlformats.org/officeDocument/2006/relationships/vmlDrawing" Target="../drawings/vmlDrawing15.vml"/><Relationship Id="rId6" Type="http://schemas.openxmlformats.org/officeDocument/2006/relationships/oleObject" Target="../embeddings/oleObject310.bin"/><Relationship Id="rId11" Type="http://schemas.openxmlformats.org/officeDocument/2006/relationships/oleObject" Target="../embeddings/oleObject315.bin"/><Relationship Id="rId5" Type="http://schemas.openxmlformats.org/officeDocument/2006/relationships/oleObject" Target="../embeddings/oleObject309.bin"/><Relationship Id="rId15" Type="http://schemas.openxmlformats.org/officeDocument/2006/relationships/oleObject" Target="../embeddings/oleObject319.bin"/><Relationship Id="rId23" Type="http://schemas.openxmlformats.org/officeDocument/2006/relationships/slide" Target="slide2.xml"/><Relationship Id="rId10" Type="http://schemas.openxmlformats.org/officeDocument/2006/relationships/oleObject" Target="../embeddings/oleObject314.bin"/><Relationship Id="rId19" Type="http://schemas.openxmlformats.org/officeDocument/2006/relationships/oleObject" Target="../embeddings/oleObject323.bin"/><Relationship Id="rId4" Type="http://schemas.openxmlformats.org/officeDocument/2006/relationships/oleObject" Target="../embeddings/oleObject308.bin"/><Relationship Id="rId9" Type="http://schemas.openxmlformats.org/officeDocument/2006/relationships/oleObject" Target="../embeddings/oleObject313.bin"/><Relationship Id="rId14" Type="http://schemas.openxmlformats.org/officeDocument/2006/relationships/oleObject" Target="../embeddings/oleObject318.bin"/><Relationship Id="rId22" Type="http://schemas.openxmlformats.org/officeDocument/2006/relationships/oleObject" Target="../embeddings/oleObject326.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31.bin"/><Relationship Id="rId3" Type="http://schemas.openxmlformats.org/officeDocument/2006/relationships/image" Target="../media/image1.jpeg"/><Relationship Id="rId7" Type="http://schemas.openxmlformats.org/officeDocument/2006/relationships/oleObject" Target="../embeddings/oleObject330.bin"/><Relationship Id="rId12" Type="http://schemas.openxmlformats.org/officeDocument/2006/relationships/image" Target="../media/image266.jpe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329.bin"/><Relationship Id="rId11" Type="http://schemas.openxmlformats.org/officeDocument/2006/relationships/slide" Target="slide2.xml"/><Relationship Id="rId5" Type="http://schemas.openxmlformats.org/officeDocument/2006/relationships/oleObject" Target="../embeddings/oleObject328.bin"/><Relationship Id="rId10" Type="http://schemas.openxmlformats.org/officeDocument/2006/relationships/oleObject" Target="../embeddings/oleObject333.bin"/><Relationship Id="rId4" Type="http://schemas.openxmlformats.org/officeDocument/2006/relationships/oleObject" Target="../embeddings/oleObject327.bin"/><Relationship Id="rId9" Type="http://schemas.openxmlformats.org/officeDocument/2006/relationships/oleObject" Target="../embeddings/oleObject332.bin"/></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7.xml"/><Relationship Id="rId7" Type="http://schemas.openxmlformats.org/officeDocument/2006/relationships/slide" Target="slide20.xml"/><Relationship Id="rId2" Type="http://schemas.openxmlformats.org/officeDocument/2006/relationships/slide" Target="slide3.xml"/><Relationship Id="rId1" Type="http://schemas.openxmlformats.org/officeDocument/2006/relationships/slideLayout" Target="../slideLayouts/slideLayout12.xml"/><Relationship Id="rId6" Type="http://schemas.openxmlformats.org/officeDocument/2006/relationships/slide" Target="slide17.xml"/><Relationship Id="rId11" Type="http://schemas.openxmlformats.org/officeDocument/2006/relationships/hyperlink" Target="http://www.miit.ru/institut/ipss/faculties/trm/main.htm" TargetMode="External"/><Relationship Id="rId5" Type="http://schemas.openxmlformats.org/officeDocument/2006/relationships/slide" Target="slide12.xml"/><Relationship Id="rId10" Type="http://schemas.openxmlformats.org/officeDocument/2006/relationships/image" Target="../media/image1.jpeg"/><Relationship Id="rId4" Type="http://schemas.openxmlformats.org/officeDocument/2006/relationships/slide" Target="slide9.xml"/><Relationship Id="rId9" Type="http://schemas.openxmlformats.org/officeDocument/2006/relationships/slide" Target="slide25.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38.bin"/><Relationship Id="rId13" Type="http://schemas.openxmlformats.org/officeDocument/2006/relationships/oleObject" Target="../embeddings/oleObject343.bin"/><Relationship Id="rId18" Type="http://schemas.openxmlformats.org/officeDocument/2006/relationships/oleObject" Target="../embeddings/oleObject348.bin"/><Relationship Id="rId26" Type="http://schemas.openxmlformats.org/officeDocument/2006/relationships/oleObject" Target="../embeddings/oleObject356.bin"/><Relationship Id="rId39" Type="http://schemas.openxmlformats.org/officeDocument/2006/relationships/oleObject" Target="../embeddings/oleObject369.bin"/><Relationship Id="rId3" Type="http://schemas.openxmlformats.org/officeDocument/2006/relationships/image" Target="../media/image1.jpeg"/><Relationship Id="rId21" Type="http://schemas.openxmlformats.org/officeDocument/2006/relationships/oleObject" Target="../embeddings/oleObject351.bin"/><Relationship Id="rId34" Type="http://schemas.openxmlformats.org/officeDocument/2006/relationships/oleObject" Target="../embeddings/oleObject364.bin"/><Relationship Id="rId7" Type="http://schemas.openxmlformats.org/officeDocument/2006/relationships/oleObject" Target="../embeddings/oleObject337.bin"/><Relationship Id="rId12" Type="http://schemas.openxmlformats.org/officeDocument/2006/relationships/oleObject" Target="../embeddings/oleObject342.bin"/><Relationship Id="rId17" Type="http://schemas.openxmlformats.org/officeDocument/2006/relationships/oleObject" Target="../embeddings/oleObject347.bin"/><Relationship Id="rId25" Type="http://schemas.openxmlformats.org/officeDocument/2006/relationships/oleObject" Target="../embeddings/oleObject355.bin"/><Relationship Id="rId33" Type="http://schemas.openxmlformats.org/officeDocument/2006/relationships/oleObject" Target="../embeddings/oleObject363.bin"/><Relationship Id="rId38" Type="http://schemas.openxmlformats.org/officeDocument/2006/relationships/oleObject" Target="../embeddings/oleObject368.bin"/><Relationship Id="rId2" Type="http://schemas.openxmlformats.org/officeDocument/2006/relationships/slideLayout" Target="../slideLayouts/slideLayout2.xml"/><Relationship Id="rId16" Type="http://schemas.openxmlformats.org/officeDocument/2006/relationships/oleObject" Target="../embeddings/oleObject346.bin"/><Relationship Id="rId20" Type="http://schemas.openxmlformats.org/officeDocument/2006/relationships/oleObject" Target="../embeddings/oleObject350.bin"/><Relationship Id="rId29" Type="http://schemas.openxmlformats.org/officeDocument/2006/relationships/oleObject" Target="../embeddings/oleObject359.bin"/><Relationship Id="rId41" Type="http://schemas.openxmlformats.org/officeDocument/2006/relationships/slide" Target="slide2.xml"/><Relationship Id="rId1" Type="http://schemas.openxmlformats.org/officeDocument/2006/relationships/vmlDrawing" Target="../drawings/vmlDrawing17.vml"/><Relationship Id="rId6" Type="http://schemas.openxmlformats.org/officeDocument/2006/relationships/oleObject" Target="../embeddings/oleObject336.bin"/><Relationship Id="rId11" Type="http://schemas.openxmlformats.org/officeDocument/2006/relationships/oleObject" Target="../embeddings/oleObject341.bin"/><Relationship Id="rId24" Type="http://schemas.openxmlformats.org/officeDocument/2006/relationships/oleObject" Target="../embeddings/oleObject354.bin"/><Relationship Id="rId32" Type="http://schemas.openxmlformats.org/officeDocument/2006/relationships/oleObject" Target="../embeddings/oleObject362.bin"/><Relationship Id="rId37" Type="http://schemas.openxmlformats.org/officeDocument/2006/relationships/oleObject" Target="../embeddings/oleObject367.bin"/><Relationship Id="rId40" Type="http://schemas.openxmlformats.org/officeDocument/2006/relationships/oleObject" Target="../embeddings/oleObject370.bin"/><Relationship Id="rId5" Type="http://schemas.openxmlformats.org/officeDocument/2006/relationships/oleObject" Target="../embeddings/oleObject335.bin"/><Relationship Id="rId15" Type="http://schemas.openxmlformats.org/officeDocument/2006/relationships/oleObject" Target="../embeddings/oleObject345.bin"/><Relationship Id="rId23" Type="http://schemas.openxmlformats.org/officeDocument/2006/relationships/oleObject" Target="../embeddings/oleObject353.bin"/><Relationship Id="rId28" Type="http://schemas.openxmlformats.org/officeDocument/2006/relationships/oleObject" Target="../embeddings/oleObject358.bin"/><Relationship Id="rId36" Type="http://schemas.openxmlformats.org/officeDocument/2006/relationships/oleObject" Target="../embeddings/oleObject366.bin"/><Relationship Id="rId10" Type="http://schemas.openxmlformats.org/officeDocument/2006/relationships/oleObject" Target="../embeddings/oleObject340.bin"/><Relationship Id="rId19" Type="http://schemas.openxmlformats.org/officeDocument/2006/relationships/oleObject" Target="../embeddings/oleObject349.bin"/><Relationship Id="rId31" Type="http://schemas.openxmlformats.org/officeDocument/2006/relationships/oleObject" Target="../embeddings/oleObject361.bin"/><Relationship Id="rId4" Type="http://schemas.openxmlformats.org/officeDocument/2006/relationships/oleObject" Target="../embeddings/oleObject334.bin"/><Relationship Id="rId9" Type="http://schemas.openxmlformats.org/officeDocument/2006/relationships/oleObject" Target="../embeddings/oleObject339.bin"/><Relationship Id="rId14" Type="http://schemas.openxmlformats.org/officeDocument/2006/relationships/oleObject" Target="../embeddings/oleObject344.bin"/><Relationship Id="rId22" Type="http://schemas.openxmlformats.org/officeDocument/2006/relationships/oleObject" Target="../embeddings/oleObject352.bin"/><Relationship Id="rId27" Type="http://schemas.openxmlformats.org/officeDocument/2006/relationships/oleObject" Target="../embeddings/oleObject357.bin"/><Relationship Id="rId30" Type="http://schemas.openxmlformats.org/officeDocument/2006/relationships/oleObject" Target="../embeddings/oleObject360.bin"/><Relationship Id="rId35" Type="http://schemas.openxmlformats.org/officeDocument/2006/relationships/oleObject" Target="../embeddings/oleObject365.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74.bin"/><Relationship Id="rId13" Type="http://schemas.openxmlformats.org/officeDocument/2006/relationships/oleObject" Target="../embeddings/oleObject379.bin"/><Relationship Id="rId18" Type="http://schemas.openxmlformats.org/officeDocument/2006/relationships/oleObject" Target="../embeddings/oleObject384.bin"/><Relationship Id="rId26" Type="http://schemas.openxmlformats.org/officeDocument/2006/relationships/oleObject" Target="../embeddings/oleObject392.bin"/><Relationship Id="rId3" Type="http://schemas.openxmlformats.org/officeDocument/2006/relationships/hyperlink" Target="http://www.miit.ru/institut/ipss/faculties/trm/main.htm" TargetMode="External"/><Relationship Id="rId21" Type="http://schemas.openxmlformats.org/officeDocument/2006/relationships/oleObject" Target="../embeddings/oleObject387.bin"/><Relationship Id="rId7" Type="http://schemas.openxmlformats.org/officeDocument/2006/relationships/oleObject" Target="../embeddings/oleObject373.bin"/><Relationship Id="rId12" Type="http://schemas.openxmlformats.org/officeDocument/2006/relationships/oleObject" Target="../embeddings/oleObject378.bin"/><Relationship Id="rId17" Type="http://schemas.openxmlformats.org/officeDocument/2006/relationships/oleObject" Target="../embeddings/oleObject383.bin"/><Relationship Id="rId25" Type="http://schemas.openxmlformats.org/officeDocument/2006/relationships/oleObject" Target="../embeddings/oleObject391.bin"/><Relationship Id="rId2" Type="http://schemas.openxmlformats.org/officeDocument/2006/relationships/slideLayout" Target="../slideLayouts/slideLayout2.xml"/><Relationship Id="rId16" Type="http://schemas.openxmlformats.org/officeDocument/2006/relationships/oleObject" Target="../embeddings/oleObject382.bin"/><Relationship Id="rId20" Type="http://schemas.openxmlformats.org/officeDocument/2006/relationships/oleObject" Target="../embeddings/oleObject386.bin"/><Relationship Id="rId1" Type="http://schemas.openxmlformats.org/officeDocument/2006/relationships/vmlDrawing" Target="../drawings/vmlDrawing18.vml"/><Relationship Id="rId6" Type="http://schemas.openxmlformats.org/officeDocument/2006/relationships/oleObject" Target="../embeddings/oleObject372.bin"/><Relationship Id="rId11" Type="http://schemas.openxmlformats.org/officeDocument/2006/relationships/oleObject" Target="../embeddings/oleObject377.bin"/><Relationship Id="rId24" Type="http://schemas.openxmlformats.org/officeDocument/2006/relationships/oleObject" Target="../embeddings/oleObject390.bin"/><Relationship Id="rId5" Type="http://schemas.openxmlformats.org/officeDocument/2006/relationships/image" Target="../media/image1.jpeg"/><Relationship Id="rId15" Type="http://schemas.openxmlformats.org/officeDocument/2006/relationships/oleObject" Target="../embeddings/oleObject381.bin"/><Relationship Id="rId23" Type="http://schemas.openxmlformats.org/officeDocument/2006/relationships/oleObject" Target="../embeddings/oleObject389.bin"/><Relationship Id="rId10" Type="http://schemas.openxmlformats.org/officeDocument/2006/relationships/oleObject" Target="../embeddings/oleObject376.bin"/><Relationship Id="rId19" Type="http://schemas.openxmlformats.org/officeDocument/2006/relationships/oleObject" Target="../embeddings/oleObject385.bin"/><Relationship Id="rId4" Type="http://schemas.openxmlformats.org/officeDocument/2006/relationships/oleObject" Target="../embeddings/oleObject371.bin"/><Relationship Id="rId9" Type="http://schemas.openxmlformats.org/officeDocument/2006/relationships/oleObject" Target="../embeddings/oleObject375.bin"/><Relationship Id="rId14" Type="http://schemas.openxmlformats.org/officeDocument/2006/relationships/oleObject" Target="../embeddings/oleObject380.bin"/><Relationship Id="rId22" Type="http://schemas.openxmlformats.org/officeDocument/2006/relationships/oleObject" Target="../embeddings/oleObject388.bin"/><Relationship Id="rId27" Type="http://schemas.openxmlformats.org/officeDocument/2006/relationships/slide" Target="slide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97.bin"/><Relationship Id="rId13" Type="http://schemas.openxmlformats.org/officeDocument/2006/relationships/oleObject" Target="../embeddings/oleObject402.bin"/><Relationship Id="rId18" Type="http://schemas.openxmlformats.org/officeDocument/2006/relationships/oleObject" Target="../embeddings/oleObject407.bin"/><Relationship Id="rId26" Type="http://schemas.openxmlformats.org/officeDocument/2006/relationships/oleObject" Target="../embeddings/oleObject415.bin"/><Relationship Id="rId39" Type="http://schemas.openxmlformats.org/officeDocument/2006/relationships/oleObject" Target="../embeddings/oleObject428.bin"/><Relationship Id="rId3" Type="http://schemas.openxmlformats.org/officeDocument/2006/relationships/image" Target="../media/image1.jpeg"/><Relationship Id="rId21" Type="http://schemas.openxmlformats.org/officeDocument/2006/relationships/oleObject" Target="../embeddings/oleObject410.bin"/><Relationship Id="rId34" Type="http://schemas.openxmlformats.org/officeDocument/2006/relationships/oleObject" Target="../embeddings/oleObject423.bin"/><Relationship Id="rId7" Type="http://schemas.openxmlformats.org/officeDocument/2006/relationships/oleObject" Target="../embeddings/oleObject396.bin"/><Relationship Id="rId12" Type="http://schemas.openxmlformats.org/officeDocument/2006/relationships/oleObject" Target="../embeddings/oleObject401.bin"/><Relationship Id="rId17" Type="http://schemas.openxmlformats.org/officeDocument/2006/relationships/oleObject" Target="../embeddings/oleObject406.bin"/><Relationship Id="rId25" Type="http://schemas.openxmlformats.org/officeDocument/2006/relationships/oleObject" Target="../embeddings/oleObject414.bin"/><Relationship Id="rId33" Type="http://schemas.openxmlformats.org/officeDocument/2006/relationships/oleObject" Target="../embeddings/oleObject422.bin"/><Relationship Id="rId38" Type="http://schemas.openxmlformats.org/officeDocument/2006/relationships/oleObject" Target="../embeddings/oleObject427.bin"/><Relationship Id="rId2" Type="http://schemas.openxmlformats.org/officeDocument/2006/relationships/slideLayout" Target="../slideLayouts/slideLayout2.xml"/><Relationship Id="rId16" Type="http://schemas.openxmlformats.org/officeDocument/2006/relationships/oleObject" Target="../embeddings/oleObject405.bin"/><Relationship Id="rId20" Type="http://schemas.openxmlformats.org/officeDocument/2006/relationships/oleObject" Target="../embeddings/oleObject409.bin"/><Relationship Id="rId29" Type="http://schemas.openxmlformats.org/officeDocument/2006/relationships/oleObject" Target="../embeddings/oleObject418.bin"/><Relationship Id="rId41" Type="http://schemas.openxmlformats.org/officeDocument/2006/relationships/slide" Target="slide2.xml"/><Relationship Id="rId1" Type="http://schemas.openxmlformats.org/officeDocument/2006/relationships/vmlDrawing" Target="../drawings/vmlDrawing19.vml"/><Relationship Id="rId6" Type="http://schemas.openxmlformats.org/officeDocument/2006/relationships/oleObject" Target="../embeddings/oleObject395.bin"/><Relationship Id="rId11" Type="http://schemas.openxmlformats.org/officeDocument/2006/relationships/oleObject" Target="../embeddings/oleObject400.bin"/><Relationship Id="rId24" Type="http://schemas.openxmlformats.org/officeDocument/2006/relationships/oleObject" Target="../embeddings/oleObject413.bin"/><Relationship Id="rId32" Type="http://schemas.openxmlformats.org/officeDocument/2006/relationships/oleObject" Target="../embeddings/oleObject421.bin"/><Relationship Id="rId37" Type="http://schemas.openxmlformats.org/officeDocument/2006/relationships/oleObject" Target="../embeddings/oleObject426.bin"/><Relationship Id="rId40" Type="http://schemas.openxmlformats.org/officeDocument/2006/relationships/oleObject" Target="../embeddings/oleObject429.bin"/><Relationship Id="rId5" Type="http://schemas.openxmlformats.org/officeDocument/2006/relationships/oleObject" Target="../embeddings/oleObject394.bin"/><Relationship Id="rId15" Type="http://schemas.openxmlformats.org/officeDocument/2006/relationships/oleObject" Target="../embeddings/oleObject404.bin"/><Relationship Id="rId23" Type="http://schemas.openxmlformats.org/officeDocument/2006/relationships/oleObject" Target="../embeddings/oleObject412.bin"/><Relationship Id="rId28" Type="http://schemas.openxmlformats.org/officeDocument/2006/relationships/oleObject" Target="../embeddings/oleObject417.bin"/><Relationship Id="rId36" Type="http://schemas.openxmlformats.org/officeDocument/2006/relationships/oleObject" Target="../embeddings/oleObject425.bin"/><Relationship Id="rId10" Type="http://schemas.openxmlformats.org/officeDocument/2006/relationships/oleObject" Target="../embeddings/oleObject399.bin"/><Relationship Id="rId19" Type="http://schemas.openxmlformats.org/officeDocument/2006/relationships/oleObject" Target="../embeddings/oleObject408.bin"/><Relationship Id="rId31" Type="http://schemas.openxmlformats.org/officeDocument/2006/relationships/oleObject" Target="../embeddings/oleObject420.bin"/><Relationship Id="rId4" Type="http://schemas.openxmlformats.org/officeDocument/2006/relationships/oleObject" Target="../embeddings/oleObject393.bin"/><Relationship Id="rId9" Type="http://schemas.openxmlformats.org/officeDocument/2006/relationships/oleObject" Target="../embeddings/oleObject398.bin"/><Relationship Id="rId14" Type="http://schemas.openxmlformats.org/officeDocument/2006/relationships/oleObject" Target="../embeddings/oleObject403.bin"/><Relationship Id="rId22" Type="http://schemas.openxmlformats.org/officeDocument/2006/relationships/oleObject" Target="../embeddings/oleObject411.bin"/><Relationship Id="rId27" Type="http://schemas.openxmlformats.org/officeDocument/2006/relationships/oleObject" Target="../embeddings/oleObject416.bin"/><Relationship Id="rId30" Type="http://schemas.openxmlformats.org/officeDocument/2006/relationships/oleObject" Target="../embeddings/oleObject419.bin"/><Relationship Id="rId35" Type="http://schemas.openxmlformats.org/officeDocument/2006/relationships/oleObject" Target="../embeddings/oleObject424.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34.bin"/><Relationship Id="rId13" Type="http://schemas.openxmlformats.org/officeDocument/2006/relationships/oleObject" Target="../embeddings/oleObject439.bin"/><Relationship Id="rId18" Type="http://schemas.openxmlformats.org/officeDocument/2006/relationships/oleObject" Target="../embeddings/oleObject444.bin"/><Relationship Id="rId26" Type="http://schemas.openxmlformats.org/officeDocument/2006/relationships/oleObject" Target="../embeddings/oleObject452.bin"/><Relationship Id="rId3" Type="http://schemas.openxmlformats.org/officeDocument/2006/relationships/image" Target="../media/image1.jpeg"/><Relationship Id="rId21" Type="http://schemas.openxmlformats.org/officeDocument/2006/relationships/oleObject" Target="../embeddings/oleObject447.bin"/><Relationship Id="rId7" Type="http://schemas.openxmlformats.org/officeDocument/2006/relationships/oleObject" Target="../embeddings/oleObject433.bin"/><Relationship Id="rId12" Type="http://schemas.openxmlformats.org/officeDocument/2006/relationships/oleObject" Target="../embeddings/oleObject438.bin"/><Relationship Id="rId17" Type="http://schemas.openxmlformats.org/officeDocument/2006/relationships/oleObject" Target="../embeddings/oleObject443.bin"/><Relationship Id="rId25" Type="http://schemas.openxmlformats.org/officeDocument/2006/relationships/oleObject" Target="../embeddings/oleObject451.bin"/><Relationship Id="rId2" Type="http://schemas.openxmlformats.org/officeDocument/2006/relationships/slideLayout" Target="../slideLayouts/slideLayout2.xml"/><Relationship Id="rId16" Type="http://schemas.openxmlformats.org/officeDocument/2006/relationships/oleObject" Target="../embeddings/oleObject442.bin"/><Relationship Id="rId20" Type="http://schemas.openxmlformats.org/officeDocument/2006/relationships/oleObject" Target="../embeddings/oleObject446.bin"/><Relationship Id="rId29" Type="http://schemas.openxmlformats.org/officeDocument/2006/relationships/oleObject" Target="../embeddings/oleObject455.bin"/><Relationship Id="rId1" Type="http://schemas.openxmlformats.org/officeDocument/2006/relationships/vmlDrawing" Target="../drawings/vmlDrawing20.vml"/><Relationship Id="rId6" Type="http://schemas.openxmlformats.org/officeDocument/2006/relationships/oleObject" Target="../embeddings/oleObject432.bin"/><Relationship Id="rId11" Type="http://schemas.openxmlformats.org/officeDocument/2006/relationships/oleObject" Target="../embeddings/oleObject437.bin"/><Relationship Id="rId24" Type="http://schemas.openxmlformats.org/officeDocument/2006/relationships/oleObject" Target="../embeddings/oleObject450.bin"/><Relationship Id="rId5" Type="http://schemas.openxmlformats.org/officeDocument/2006/relationships/oleObject" Target="../embeddings/oleObject431.bin"/><Relationship Id="rId15" Type="http://schemas.openxmlformats.org/officeDocument/2006/relationships/oleObject" Target="../embeddings/oleObject441.bin"/><Relationship Id="rId23" Type="http://schemas.openxmlformats.org/officeDocument/2006/relationships/oleObject" Target="../embeddings/oleObject449.bin"/><Relationship Id="rId28" Type="http://schemas.openxmlformats.org/officeDocument/2006/relationships/oleObject" Target="../embeddings/oleObject454.bin"/><Relationship Id="rId10" Type="http://schemas.openxmlformats.org/officeDocument/2006/relationships/oleObject" Target="../embeddings/oleObject436.bin"/><Relationship Id="rId19" Type="http://schemas.openxmlformats.org/officeDocument/2006/relationships/oleObject" Target="../embeddings/oleObject445.bin"/><Relationship Id="rId31" Type="http://schemas.openxmlformats.org/officeDocument/2006/relationships/slide" Target="slide2.xml"/><Relationship Id="rId4" Type="http://schemas.openxmlformats.org/officeDocument/2006/relationships/oleObject" Target="../embeddings/oleObject430.bin"/><Relationship Id="rId9" Type="http://schemas.openxmlformats.org/officeDocument/2006/relationships/oleObject" Target="../embeddings/oleObject435.bin"/><Relationship Id="rId14" Type="http://schemas.openxmlformats.org/officeDocument/2006/relationships/oleObject" Target="../embeddings/oleObject440.bin"/><Relationship Id="rId22" Type="http://schemas.openxmlformats.org/officeDocument/2006/relationships/oleObject" Target="../embeddings/oleObject448.bin"/><Relationship Id="rId27" Type="http://schemas.openxmlformats.org/officeDocument/2006/relationships/oleObject" Target="../embeddings/oleObject453.bin"/><Relationship Id="rId30" Type="http://schemas.openxmlformats.org/officeDocument/2006/relationships/oleObject" Target="../embeddings/oleObject456.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61.bin"/><Relationship Id="rId13" Type="http://schemas.openxmlformats.org/officeDocument/2006/relationships/oleObject" Target="../embeddings/oleObject466.bin"/><Relationship Id="rId18" Type="http://schemas.openxmlformats.org/officeDocument/2006/relationships/oleObject" Target="../embeddings/oleObject471.bin"/><Relationship Id="rId3" Type="http://schemas.openxmlformats.org/officeDocument/2006/relationships/image" Target="../media/image1.jpeg"/><Relationship Id="rId7" Type="http://schemas.openxmlformats.org/officeDocument/2006/relationships/oleObject" Target="../embeddings/oleObject460.bin"/><Relationship Id="rId12" Type="http://schemas.openxmlformats.org/officeDocument/2006/relationships/oleObject" Target="../embeddings/oleObject465.bin"/><Relationship Id="rId17" Type="http://schemas.openxmlformats.org/officeDocument/2006/relationships/oleObject" Target="../embeddings/oleObject470.bin"/><Relationship Id="rId2" Type="http://schemas.openxmlformats.org/officeDocument/2006/relationships/slideLayout" Target="../slideLayouts/slideLayout2.xml"/><Relationship Id="rId16" Type="http://schemas.openxmlformats.org/officeDocument/2006/relationships/oleObject" Target="../embeddings/oleObject469.bin"/><Relationship Id="rId20" Type="http://schemas.openxmlformats.org/officeDocument/2006/relationships/slide" Target="slide2.xml"/><Relationship Id="rId1" Type="http://schemas.openxmlformats.org/officeDocument/2006/relationships/vmlDrawing" Target="../drawings/vmlDrawing21.vml"/><Relationship Id="rId6" Type="http://schemas.openxmlformats.org/officeDocument/2006/relationships/oleObject" Target="../embeddings/oleObject459.bin"/><Relationship Id="rId11" Type="http://schemas.openxmlformats.org/officeDocument/2006/relationships/oleObject" Target="../embeddings/oleObject464.bin"/><Relationship Id="rId5" Type="http://schemas.openxmlformats.org/officeDocument/2006/relationships/oleObject" Target="../embeddings/oleObject458.bin"/><Relationship Id="rId15" Type="http://schemas.openxmlformats.org/officeDocument/2006/relationships/oleObject" Target="../embeddings/oleObject468.bin"/><Relationship Id="rId10" Type="http://schemas.openxmlformats.org/officeDocument/2006/relationships/oleObject" Target="../embeddings/oleObject463.bin"/><Relationship Id="rId19" Type="http://schemas.openxmlformats.org/officeDocument/2006/relationships/oleObject" Target="../embeddings/oleObject472.bin"/><Relationship Id="rId4" Type="http://schemas.openxmlformats.org/officeDocument/2006/relationships/oleObject" Target="../embeddings/oleObject457.bin"/><Relationship Id="rId9" Type="http://schemas.openxmlformats.org/officeDocument/2006/relationships/oleObject" Target="../embeddings/oleObject462.bin"/><Relationship Id="rId14" Type="http://schemas.openxmlformats.org/officeDocument/2006/relationships/oleObject" Target="../embeddings/oleObject467.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76.bin"/><Relationship Id="rId13" Type="http://schemas.openxmlformats.org/officeDocument/2006/relationships/oleObject" Target="../embeddings/oleObject481.bin"/><Relationship Id="rId18" Type="http://schemas.openxmlformats.org/officeDocument/2006/relationships/oleObject" Target="../embeddings/oleObject486.bin"/><Relationship Id="rId26" Type="http://schemas.openxmlformats.org/officeDocument/2006/relationships/oleObject" Target="../embeddings/oleObject494.bin"/><Relationship Id="rId3" Type="http://schemas.openxmlformats.org/officeDocument/2006/relationships/image" Target="../media/image1.jpeg"/><Relationship Id="rId21" Type="http://schemas.openxmlformats.org/officeDocument/2006/relationships/oleObject" Target="../embeddings/oleObject489.bin"/><Relationship Id="rId7" Type="http://schemas.openxmlformats.org/officeDocument/2006/relationships/oleObject" Target="../embeddings/oleObject475.bin"/><Relationship Id="rId12" Type="http://schemas.openxmlformats.org/officeDocument/2006/relationships/oleObject" Target="../embeddings/oleObject480.bin"/><Relationship Id="rId17" Type="http://schemas.openxmlformats.org/officeDocument/2006/relationships/oleObject" Target="../embeddings/oleObject485.bin"/><Relationship Id="rId25" Type="http://schemas.openxmlformats.org/officeDocument/2006/relationships/oleObject" Target="../embeddings/oleObject493.bin"/><Relationship Id="rId2" Type="http://schemas.openxmlformats.org/officeDocument/2006/relationships/slideLayout" Target="../slideLayouts/slideLayout2.xml"/><Relationship Id="rId16" Type="http://schemas.openxmlformats.org/officeDocument/2006/relationships/oleObject" Target="../embeddings/oleObject484.bin"/><Relationship Id="rId20" Type="http://schemas.openxmlformats.org/officeDocument/2006/relationships/oleObject" Target="../embeddings/oleObject488.bin"/><Relationship Id="rId1" Type="http://schemas.openxmlformats.org/officeDocument/2006/relationships/vmlDrawing" Target="../drawings/vmlDrawing22.vml"/><Relationship Id="rId6" Type="http://schemas.openxmlformats.org/officeDocument/2006/relationships/oleObject" Target="../embeddings/oleObject474.bin"/><Relationship Id="rId11" Type="http://schemas.openxmlformats.org/officeDocument/2006/relationships/oleObject" Target="../embeddings/oleObject479.bin"/><Relationship Id="rId24" Type="http://schemas.openxmlformats.org/officeDocument/2006/relationships/oleObject" Target="../embeddings/oleObject492.bin"/><Relationship Id="rId5" Type="http://schemas.openxmlformats.org/officeDocument/2006/relationships/oleObject" Target="../embeddings/oleObject473.bin"/><Relationship Id="rId15" Type="http://schemas.openxmlformats.org/officeDocument/2006/relationships/oleObject" Target="../embeddings/oleObject483.bin"/><Relationship Id="rId23" Type="http://schemas.openxmlformats.org/officeDocument/2006/relationships/oleObject" Target="../embeddings/oleObject491.bin"/><Relationship Id="rId28" Type="http://schemas.openxmlformats.org/officeDocument/2006/relationships/slide" Target="slide2.xml"/><Relationship Id="rId10" Type="http://schemas.openxmlformats.org/officeDocument/2006/relationships/oleObject" Target="../embeddings/oleObject478.bin"/><Relationship Id="rId19" Type="http://schemas.openxmlformats.org/officeDocument/2006/relationships/oleObject" Target="../embeddings/oleObject487.bin"/><Relationship Id="rId4" Type="http://schemas.openxmlformats.org/officeDocument/2006/relationships/hyperlink" Target="http://www.miit.ru/institut/ipss/faculties/trm/main.htm" TargetMode="External"/><Relationship Id="rId9" Type="http://schemas.openxmlformats.org/officeDocument/2006/relationships/oleObject" Target="../embeddings/oleObject477.bin"/><Relationship Id="rId14" Type="http://schemas.openxmlformats.org/officeDocument/2006/relationships/oleObject" Target="../embeddings/oleObject482.bin"/><Relationship Id="rId22" Type="http://schemas.openxmlformats.org/officeDocument/2006/relationships/oleObject" Target="../embeddings/oleObject490.bin"/><Relationship Id="rId27" Type="http://schemas.openxmlformats.org/officeDocument/2006/relationships/oleObject" Target="../embeddings/oleObject495.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501.bin"/><Relationship Id="rId13" Type="http://schemas.openxmlformats.org/officeDocument/2006/relationships/oleObject" Target="../embeddings/oleObject505.bin"/><Relationship Id="rId18" Type="http://schemas.openxmlformats.org/officeDocument/2006/relationships/oleObject" Target="../embeddings/oleObject510.bin"/><Relationship Id="rId26" Type="http://schemas.openxmlformats.org/officeDocument/2006/relationships/oleObject" Target="../embeddings/oleObject518.bin"/><Relationship Id="rId3" Type="http://schemas.openxmlformats.org/officeDocument/2006/relationships/oleObject" Target="../embeddings/oleObject496.bin"/><Relationship Id="rId21" Type="http://schemas.openxmlformats.org/officeDocument/2006/relationships/oleObject" Target="../embeddings/oleObject513.bin"/><Relationship Id="rId34" Type="http://schemas.openxmlformats.org/officeDocument/2006/relationships/oleObject" Target="../embeddings/oleObject526.bin"/><Relationship Id="rId7" Type="http://schemas.openxmlformats.org/officeDocument/2006/relationships/oleObject" Target="../embeddings/oleObject500.bin"/><Relationship Id="rId12" Type="http://schemas.openxmlformats.org/officeDocument/2006/relationships/oleObject" Target="../embeddings/oleObject504.bin"/><Relationship Id="rId17" Type="http://schemas.openxmlformats.org/officeDocument/2006/relationships/oleObject" Target="../embeddings/oleObject509.bin"/><Relationship Id="rId25" Type="http://schemas.openxmlformats.org/officeDocument/2006/relationships/oleObject" Target="../embeddings/oleObject517.bin"/><Relationship Id="rId33" Type="http://schemas.openxmlformats.org/officeDocument/2006/relationships/oleObject" Target="../embeddings/oleObject525.bin"/><Relationship Id="rId2" Type="http://schemas.openxmlformats.org/officeDocument/2006/relationships/slideLayout" Target="../slideLayouts/slideLayout2.xml"/><Relationship Id="rId16" Type="http://schemas.openxmlformats.org/officeDocument/2006/relationships/oleObject" Target="../embeddings/oleObject508.bin"/><Relationship Id="rId20" Type="http://schemas.openxmlformats.org/officeDocument/2006/relationships/oleObject" Target="../embeddings/oleObject512.bin"/><Relationship Id="rId29" Type="http://schemas.openxmlformats.org/officeDocument/2006/relationships/oleObject" Target="../embeddings/oleObject521.bin"/><Relationship Id="rId1" Type="http://schemas.openxmlformats.org/officeDocument/2006/relationships/vmlDrawing" Target="../drawings/vmlDrawing23.vml"/><Relationship Id="rId6" Type="http://schemas.openxmlformats.org/officeDocument/2006/relationships/oleObject" Target="../embeddings/oleObject499.bin"/><Relationship Id="rId11" Type="http://schemas.openxmlformats.org/officeDocument/2006/relationships/oleObject" Target="../embeddings/oleObject503.bin"/><Relationship Id="rId24" Type="http://schemas.openxmlformats.org/officeDocument/2006/relationships/oleObject" Target="../embeddings/oleObject516.bin"/><Relationship Id="rId32" Type="http://schemas.openxmlformats.org/officeDocument/2006/relationships/oleObject" Target="../embeddings/oleObject524.bin"/><Relationship Id="rId5" Type="http://schemas.openxmlformats.org/officeDocument/2006/relationships/oleObject" Target="../embeddings/oleObject498.bin"/><Relationship Id="rId15" Type="http://schemas.openxmlformats.org/officeDocument/2006/relationships/oleObject" Target="../embeddings/oleObject507.bin"/><Relationship Id="rId23" Type="http://schemas.openxmlformats.org/officeDocument/2006/relationships/oleObject" Target="../embeddings/oleObject515.bin"/><Relationship Id="rId28" Type="http://schemas.openxmlformats.org/officeDocument/2006/relationships/oleObject" Target="../embeddings/oleObject520.bin"/><Relationship Id="rId36" Type="http://schemas.openxmlformats.org/officeDocument/2006/relationships/slide" Target="slide2.xml"/><Relationship Id="rId10" Type="http://schemas.openxmlformats.org/officeDocument/2006/relationships/image" Target="../media/image1.jpeg"/><Relationship Id="rId19" Type="http://schemas.openxmlformats.org/officeDocument/2006/relationships/oleObject" Target="../embeddings/oleObject511.bin"/><Relationship Id="rId31" Type="http://schemas.openxmlformats.org/officeDocument/2006/relationships/oleObject" Target="../embeddings/oleObject523.bin"/><Relationship Id="rId4" Type="http://schemas.openxmlformats.org/officeDocument/2006/relationships/oleObject" Target="../embeddings/oleObject497.bin"/><Relationship Id="rId9" Type="http://schemas.openxmlformats.org/officeDocument/2006/relationships/oleObject" Target="../embeddings/oleObject502.bin"/><Relationship Id="rId14" Type="http://schemas.openxmlformats.org/officeDocument/2006/relationships/oleObject" Target="../embeddings/oleObject506.bin"/><Relationship Id="rId22" Type="http://schemas.openxmlformats.org/officeDocument/2006/relationships/oleObject" Target="../embeddings/oleObject514.bin"/><Relationship Id="rId27" Type="http://schemas.openxmlformats.org/officeDocument/2006/relationships/oleObject" Target="../embeddings/oleObject519.bin"/><Relationship Id="rId30" Type="http://schemas.openxmlformats.org/officeDocument/2006/relationships/oleObject" Target="../embeddings/oleObject522.bin"/><Relationship Id="rId35" Type="http://schemas.openxmlformats.org/officeDocument/2006/relationships/oleObject" Target="../embeddings/oleObject527.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32.bin"/><Relationship Id="rId13" Type="http://schemas.openxmlformats.org/officeDocument/2006/relationships/oleObject" Target="../embeddings/oleObject537.bin"/><Relationship Id="rId3" Type="http://schemas.openxmlformats.org/officeDocument/2006/relationships/image" Target="../media/image1.jpeg"/><Relationship Id="rId7" Type="http://schemas.openxmlformats.org/officeDocument/2006/relationships/oleObject" Target="../embeddings/oleObject531.bin"/><Relationship Id="rId12" Type="http://schemas.openxmlformats.org/officeDocument/2006/relationships/oleObject" Target="../embeddings/oleObject536.bin"/><Relationship Id="rId2" Type="http://schemas.openxmlformats.org/officeDocument/2006/relationships/slideLayout" Target="../slideLayouts/slideLayout2.xml"/><Relationship Id="rId16" Type="http://schemas.openxmlformats.org/officeDocument/2006/relationships/image" Target="../media/image395.jpeg"/><Relationship Id="rId1" Type="http://schemas.openxmlformats.org/officeDocument/2006/relationships/vmlDrawing" Target="../drawings/vmlDrawing24.vml"/><Relationship Id="rId6" Type="http://schemas.openxmlformats.org/officeDocument/2006/relationships/oleObject" Target="../embeddings/oleObject530.bin"/><Relationship Id="rId11" Type="http://schemas.openxmlformats.org/officeDocument/2006/relationships/oleObject" Target="../embeddings/oleObject535.bin"/><Relationship Id="rId5" Type="http://schemas.openxmlformats.org/officeDocument/2006/relationships/oleObject" Target="../embeddings/oleObject529.bin"/><Relationship Id="rId15" Type="http://schemas.openxmlformats.org/officeDocument/2006/relationships/slide" Target="slide2.xml"/><Relationship Id="rId10" Type="http://schemas.openxmlformats.org/officeDocument/2006/relationships/oleObject" Target="../embeddings/oleObject534.bin"/><Relationship Id="rId4" Type="http://schemas.openxmlformats.org/officeDocument/2006/relationships/oleObject" Target="../embeddings/oleObject528.bin"/><Relationship Id="rId9" Type="http://schemas.openxmlformats.org/officeDocument/2006/relationships/oleObject" Target="../embeddings/oleObject533.bin"/><Relationship Id="rId14" Type="http://schemas.openxmlformats.org/officeDocument/2006/relationships/oleObject" Target="../embeddings/oleObject538.bin"/></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oleObject" Target="../embeddings/oleObject7.bin"/><Relationship Id="rId18" Type="http://schemas.openxmlformats.org/officeDocument/2006/relationships/oleObject" Target="../embeddings/oleObject12.bin"/><Relationship Id="rId3" Type="http://schemas.openxmlformats.org/officeDocument/2006/relationships/oleObject" Target="../embeddings/oleObject1.bin"/><Relationship Id="rId7" Type="http://schemas.openxmlformats.org/officeDocument/2006/relationships/image" Target="../media/image10.png"/><Relationship Id="rId12" Type="http://schemas.openxmlformats.org/officeDocument/2006/relationships/oleObject" Target="../embeddings/oleObject6.bin"/><Relationship Id="rId17" Type="http://schemas.openxmlformats.org/officeDocument/2006/relationships/oleObject" Target="../embeddings/oleObject11.bin"/><Relationship Id="rId2" Type="http://schemas.openxmlformats.org/officeDocument/2006/relationships/slideLayout" Target="../slideLayouts/slideLayout13.xml"/><Relationship Id="rId16" Type="http://schemas.openxmlformats.org/officeDocument/2006/relationships/oleObject" Target="../embeddings/oleObject10.bin"/><Relationship Id="rId20" Type="http://schemas.openxmlformats.org/officeDocument/2006/relationships/slide" Target="slide2.xml"/><Relationship Id="rId1" Type="http://schemas.openxmlformats.org/officeDocument/2006/relationships/vmlDrawing" Target="../drawings/vmlDrawing1.vml"/><Relationship Id="rId6" Type="http://schemas.openxmlformats.org/officeDocument/2006/relationships/image" Target="../media/image1.jpeg"/><Relationship Id="rId11" Type="http://schemas.openxmlformats.org/officeDocument/2006/relationships/oleObject" Target="../embeddings/oleObject5.bin"/><Relationship Id="rId5" Type="http://schemas.openxmlformats.org/officeDocument/2006/relationships/oleObject" Target="../embeddings/oleObject3.bin"/><Relationship Id="rId15" Type="http://schemas.openxmlformats.org/officeDocument/2006/relationships/oleObject" Target="../embeddings/oleObject9.bin"/><Relationship Id="rId10" Type="http://schemas.openxmlformats.org/officeDocument/2006/relationships/oleObject" Target="../embeddings/oleObject4.bin"/><Relationship Id="rId19" Type="http://schemas.openxmlformats.org/officeDocument/2006/relationships/oleObject" Target="../embeddings/oleObject13.bin"/><Relationship Id="rId4" Type="http://schemas.openxmlformats.org/officeDocument/2006/relationships/oleObject" Target="../embeddings/oleObject2.bin"/><Relationship Id="rId9" Type="http://schemas.openxmlformats.org/officeDocument/2006/relationships/image" Target="../media/image12.png"/><Relationship Id="rId1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oleObject" Target="../embeddings/oleObject23.bin"/><Relationship Id="rId18" Type="http://schemas.openxmlformats.org/officeDocument/2006/relationships/oleObject" Target="../embeddings/oleObject28.bin"/><Relationship Id="rId3" Type="http://schemas.openxmlformats.org/officeDocument/2006/relationships/image" Target="../media/image1.jpeg"/><Relationship Id="rId21" Type="http://schemas.openxmlformats.org/officeDocument/2006/relationships/oleObject" Target="../embeddings/oleObject31.bin"/><Relationship Id="rId7" Type="http://schemas.openxmlformats.org/officeDocument/2006/relationships/oleObject" Target="../embeddings/oleObject17.bin"/><Relationship Id="rId12" Type="http://schemas.openxmlformats.org/officeDocument/2006/relationships/oleObject" Target="../embeddings/oleObject22.bin"/><Relationship Id="rId17" Type="http://schemas.openxmlformats.org/officeDocument/2006/relationships/oleObject" Target="../embeddings/oleObject27.bin"/><Relationship Id="rId2" Type="http://schemas.openxmlformats.org/officeDocument/2006/relationships/slideLayout" Target="../slideLayouts/slideLayout14.xml"/><Relationship Id="rId16" Type="http://schemas.openxmlformats.org/officeDocument/2006/relationships/oleObject" Target="../embeddings/oleObject26.bin"/><Relationship Id="rId20" Type="http://schemas.openxmlformats.org/officeDocument/2006/relationships/oleObject" Target="../embeddings/oleObject30.bin"/><Relationship Id="rId1" Type="http://schemas.openxmlformats.org/officeDocument/2006/relationships/vmlDrawing" Target="../drawings/vmlDrawing2.vml"/><Relationship Id="rId6" Type="http://schemas.openxmlformats.org/officeDocument/2006/relationships/oleObject" Target="../embeddings/oleObject16.bin"/><Relationship Id="rId11" Type="http://schemas.openxmlformats.org/officeDocument/2006/relationships/oleObject" Target="../embeddings/oleObject21.bin"/><Relationship Id="rId5" Type="http://schemas.openxmlformats.org/officeDocument/2006/relationships/oleObject" Target="../embeddings/oleObject15.bin"/><Relationship Id="rId15" Type="http://schemas.openxmlformats.org/officeDocument/2006/relationships/oleObject" Target="../embeddings/oleObject25.bin"/><Relationship Id="rId10" Type="http://schemas.openxmlformats.org/officeDocument/2006/relationships/oleObject" Target="../embeddings/oleObject20.bin"/><Relationship Id="rId19" Type="http://schemas.openxmlformats.org/officeDocument/2006/relationships/oleObject" Target="../embeddings/oleObject29.bin"/><Relationship Id="rId4" Type="http://schemas.openxmlformats.org/officeDocument/2006/relationships/oleObject" Target="../embeddings/oleObject14.bin"/><Relationship Id="rId9" Type="http://schemas.openxmlformats.org/officeDocument/2006/relationships/oleObject" Target="../embeddings/oleObject19.bin"/><Relationship Id="rId14" Type="http://schemas.openxmlformats.org/officeDocument/2006/relationships/oleObject" Target="../embeddings/oleObject24.bin"/><Relationship Id="rId22"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oleObject" Target="../embeddings/oleObject41.bin"/><Relationship Id="rId18" Type="http://schemas.openxmlformats.org/officeDocument/2006/relationships/oleObject" Target="../embeddings/oleObject46.bin"/><Relationship Id="rId3" Type="http://schemas.openxmlformats.org/officeDocument/2006/relationships/image" Target="../media/image1.jpeg"/><Relationship Id="rId21" Type="http://schemas.openxmlformats.org/officeDocument/2006/relationships/slide" Target="slide2.xml"/><Relationship Id="rId7" Type="http://schemas.openxmlformats.org/officeDocument/2006/relationships/oleObject" Target="../embeddings/oleObject35.bin"/><Relationship Id="rId12" Type="http://schemas.openxmlformats.org/officeDocument/2006/relationships/oleObject" Target="../embeddings/oleObject40.bin"/><Relationship Id="rId17" Type="http://schemas.openxmlformats.org/officeDocument/2006/relationships/oleObject" Target="../embeddings/oleObject45.bin"/><Relationship Id="rId2" Type="http://schemas.openxmlformats.org/officeDocument/2006/relationships/slideLayout" Target="../slideLayouts/slideLayout14.xml"/><Relationship Id="rId16" Type="http://schemas.openxmlformats.org/officeDocument/2006/relationships/oleObject" Target="../embeddings/oleObject44.bin"/><Relationship Id="rId20" Type="http://schemas.openxmlformats.org/officeDocument/2006/relationships/oleObject" Target="../embeddings/oleObject48.bin"/><Relationship Id="rId1" Type="http://schemas.openxmlformats.org/officeDocument/2006/relationships/vmlDrawing" Target="../drawings/vmlDrawing3.vml"/><Relationship Id="rId6" Type="http://schemas.openxmlformats.org/officeDocument/2006/relationships/oleObject" Target="../embeddings/oleObject34.bin"/><Relationship Id="rId11" Type="http://schemas.openxmlformats.org/officeDocument/2006/relationships/oleObject" Target="../embeddings/oleObject39.bin"/><Relationship Id="rId5" Type="http://schemas.openxmlformats.org/officeDocument/2006/relationships/oleObject" Target="../embeddings/oleObject33.bin"/><Relationship Id="rId15" Type="http://schemas.openxmlformats.org/officeDocument/2006/relationships/oleObject" Target="../embeddings/oleObject43.bin"/><Relationship Id="rId10" Type="http://schemas.openxmlformats.org/officeDocument/2006/relationships/oleObject" Target="../embeddings/oleObject38.bin"/><Relationship Id="rId19" Type="http://schemas.openxmlformats.org/officeDocument/2006/relationships/oleObject" Target="../embeddings/oleObject47.bin"/><Relationship Id="rId4" Type="http://schemas.openxmlformats.org/officeDocument/2006/relationships/oleObject" Target="../embeddings/oleObject32.bin"/><Relationship Id="rId9" Type="http://schemas.openxmlformats.org/officeDocument/2006/relationships/oleObject" Target="../embeddings/oleObject37.bin"/><Relationship Id="rId14" Type="http://schemas.openxmlformats.org/officeDocument/2006/relationships/oleObject" Target="../embeddings/oleObject42.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oleObject" Target="../embeddings/oleObject58.bin"/><Relationship Id="rId3" Type="http://schemas.openxmlformats.org/officeDocument/2006/relationships/image" Target="../media/image1.jpeg"/><Relationship Id="rId7" Type="http://schemas.openxmlformats.org/officeDocument/2006/relationships/oleObject" Target="../embeddings/oleObject52.bin"/><Relationship Id="rId12" Type="http://schemas.openxmlformats.org/officeDocument/2006/relationships/oleObject" Target="../embeddings/oleObject57.bin"/><Relationship Id="rId2" Type="http://schemas.openxmlformats.org/officeDocument/2006/relationships/slideLayout" Target="../slideLayouts/slideLayout14.xml"/><Relationship Id="rId16" Type="http://schemas.openxmlformats.org/officeDocument/2006/relationships/slide" Target="slide2.xml"/><Relationship Id="rId1" Type="http://schemas.openxmlformats.org/officeDocument/2006/relationships/vmlDrawing" Target="../drawings/vmlDrawing4.vml"/><Relationship Id="rId6" Type="http://schemas.openxmlformats.org/officeDocument/2006/relationships/oleObject" Target="../embeddings/oleObject51.bin"/><Relationship Id="rId11" Type="http://schemas.openxmlformats.org/officeDocument/2006/relationships/oleObject" Target="../embeddings/oleObject56.bin"/><Relationship Id="rId5" Type="http://schemas.openxmlformats.org/officeDocument/2006/relationships/oleObject" Target="../embeddings/oleObject50.bin"/><Relationship Id="rId15" Type="http://schemas.openxmlformats.org/officeDocument/2006/relationships/oleObject" Target="../embeddings/oleObject60.bin"/><Relationship Id="rId10" Type="http://schemas.openxmlformats.org/officeDocument/2006/relationships/oleObject" Target="../embeddings/oleObject55.bin"/><Relationship Id="rId4" Type="http://schemas.openxmlformats.org/officeDocument/2006/relationships/oleObject" Target="../embeddings/oleObject49.bin"/><Relationship Id="rId9" Type="http://schemas.openxmlformats.org/officeDocument/2006/relationships/oleObject" Target="../embeddings/oleObject54.bin"/><Relationship Id="rId14" Type="http://schemas.openxmlformats.org/officeDocument/2006/relationships/oleObject" Target="../embeddings/oleObject59.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oleObject" Target="../embeddings/oleObject70.bin"/><Relationship Id="rId18" Type="http://schemas.openxmlformats.org/officeDocument/2006/relationships/oleObject" Target="../embeddings/oleObject75.bin"/><Relationship Id="rId26" Type="http://schemas.openxmlformats.org/officeDocument/2006/relationships/oleObject" Target="../embeddings/oleObject83.bin"/><Relationship Id="rId39" Type="http://schemas.openxmlformats.org/officeDocument/2006/relationships/oleObject" Target="../embeddings/oleObject96.bin"/><Relationship Id="rId3" Type="http://schemas.openxmlformats.org/officeDocument/2006/relationships/image" Target="../media/image1.jpeg"/><Relationship Id="rId21" Type="http://schemas.openxmlformats.org/officeDocument/2006/relationships/oleObject" Target="../embeddings/oleObject78.bin"/><Relationship Id="rId34" Type="http://schemas.openxmlformats.org/officeDocument/2006/relationships/oleObject" Target="../embeddings/oleObject91.bin"/><Relationship Id="rId42" Type="http://schemas.openxmlformats.org/officeDocument/2006/relationships/oleObject" Target="../embeddings/oleObject99.bin"/><Relationship Id="rId7" Type="http://schemas.openxmlformats.org/officeDocument/2006/relationships/oleObject" Target="../embeddings/oleObject64.bin"/><Relationship Id="rId12" Type="http://schemas.openxmlformats.org/officeDocument/2006/relationships/oleObject" Target="../embeddings/oleObject69.bin"/><Relationship Id="rId17" Type="http://schemas.openxmlformats.org/officeDocument/2006/relationships/oleObject" Target="../embeddings/oleObject74.bin"/><Relationship Id="rId25" Type="http://schemas.openxmlformats.org/officeDocument/2006/relationships/oleObject" Target="../embeddings/oleObject82.bin"/><Relationship Id="rId33" Type="http://schemas.openxmlformats.org/officeDocument/2006/relationships/oleObject" Target="../embeddings/oleObject90.bin"/><Relationship Id="rId38" Type="http://schemas.openxmlformats.org/officeDocument/2006/relationships/oleObject" Target="../embeddings/oleObject95.bin"/><Relationship Id="rId2" Type="http://schemas.openxmlformats.org/officeDocument/2006/relationships/slideLayout" Target="../slideLayouts/slideLayout15.xml"/><Relationship Id="rId16" Type="http://schemas.openxmlformats.org/officeDocument/2006/relationships/oleObject" Target="../embeddings/oleObject73.bin"/><Relationship Id="rId20" Type="http://schemas.openxmlformats.org/officeDocument/2006/relationships/oleObject" Target="../embeddings/oleObject77.bin"/><Relationship Id="rId29" Type="http://schemas.openxmlformats.org/officeDocument/2006/relationships/oleObject" Target="../embeddings/oleObject86.bin"/><Relationship Id="rId41" Type="http://schemas.openxmlformats.org/officeDocument/2006/relationships/oleObject" Target="../embeddings/oleObject98.bin"/><Relationship Id="rId1" Type="http://schemas.openxmlformats.org/officeDocument/2006/relationships/vmlDrawing" Target="../drawings/vmlDrawing5.vml"/><Relationship Id="rId6" Type="http://schemas.openxmlformats.org/officeDocument/2006/relationships/oleObject" Target="../embeddings/oleObject63.bin"/><Relationship Id="rId11" Type="http://schemas.openxmlformats.org/officeDocument/2006/relationships/oleObject" Target="../embeddings/oleObject68.bin"/><Relationship Id="rId24" Type="http://schemas.openxmlformats.org/officeDocument/2006/relationships/oleObject" Target="../embeddings/oleObject81.bin"/><Relationship Id="rId32" Type="http://schemas.openxmlformats.org/officeDocument/2006/relationships/oleObject" Target="../embeddings/oleObject89.bin"/><Relationship Id="rId37" Type="http://schemas.openxmlformats.org/officeDocument/2006/relationships/oleObject" Target="../embeddings/oleObject94.bin"/><Relationship Id="rId40" Type="http://schemas.openxmlformats.org/officeDocument/2006/relationships/oleObject" Target="../embeddings/oleObject97.bin"/><Relationship Id="rId45" Type="http://schemas.openxmlformats.org/officeDocument/2006/relationships/slide" Target="slide2.xml"/><Relationship Id="rId5" Type="http://schemas.openxmlformats.org/officeDocument/2006/relationships/oleObject" Target="../embeddings/oleObject62.bin"/><Relationship Id="rId15" Type="http://schemas.openxmlformats.org/officeDocument/2006/relationships/oleObject" Target="../embeddings/oleObject72.bin"/><Relationship Id="rId23" Type="http://schemas.openxmlformats.org/officeDocument/2006/relationships/oleObject" Target="../embeddings/oleObject80.bin"/><Relationship Id="rId28" Type="http://schemas.openxmlformats.org/officeDocument/2006/relationships/oleObject" Target="../embeddings/oleObject85.bin"/><Relationship Id="rId36" Type="http://schemas.openxmlformats.org/officeDocument/2006/relationships/oleObject" Target="../embeddings/oleObject93.bin"/><Relationship Id="rId10" Type="http://schemas.openxmlformats.org/officeDocument/2006/relationships/oleObject" Target="../embeddings/oleObject67.bin"/><Relationship Id="rId19" Type="http://schemas.openxmlformats.org/officeDocument/2006/relationships/oleObject" Target="../embeddings/oleObject76.bin"/><Relationship Id="rId31" Type="http://schemas.openxmlformats.org/officeDocument/2006/relationships/oleObject" Target="../embeddings/oleObject88.bin"/><Relationship Id="rId44" Type="http://schemas.openxmlformats.org/officeDocument/2006/relationships/oleObject" Target="../embeddings/oleObject101.bin"/><Relationship Id="rId4" Type="http://schemas.openxmlformats.org/officeDocument/2006/relationships/oleObject" Target="../embeddings/oleObject61.bin"/><Relationship Id="rId9" Type="http://schemas.openxmlformats.org/officeDocument/2006/relationships/oleObject" Target="../embeddings/oleObject66.bin"/><Relationship Id="rId14" Type="http://schemas.openxmlformats.org/officeDocument/2006/relationships/oleObject" Target="../embeddings/oleObject71.bin"/><Relationship Id="rId22" Type="http://schemas.openxmlformats.org/officeDocument/2006/relationships/oleObject" Target="../embeddings/oleObject79.bin"/><Relationship Id="rId27" Type="http://schemas.openxmlformats.org/officeDocument/2006/relationships/oleObject" Target="../embeddings/oleObject84.bin"/><Relationship Id="rId30" Type="http://schemas.openxmlformats.org/officeDocument/2006/relationships/oleObject" Target="../embeddings/oleObject87.bin"/><Relationship Id="rId35" Type="http://schemas.openxmlformats.org/officeDocument/2006/relationships/oleObject" Target="../embeddings/oleObject92.bin"/><Relationship Id="rId43" Type="http://schemas.openxmlformats.org/officeDocument/2006/relationships/oleObject" Target="../embeddings/oleObject100.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06.bin"/><Relationship Id="rId13" Type="http://schemas.openxmlformats.org/officeDocument/2006/relationships/oleObject" Target="../embeddings/oleObject111.bin"/><Relationship Id="rId18" Type="http://schemas.openxmlformats.org/officeDocument/2006/relationships/slide" Target="slide2.xml"/><Relationship Id="rId3" Type="http://schemas.openxmlformats.org/officeDocument/2006/relationships/image" Target="../media/image1.jpeg"/><Relationship Id="rId7" Type="http://schemas.openxmlformats.org/officeDocument/2006/relationships/oleObject" Target="../embeddings/oleObject105.bin"/><Relationship Id="rId12" Type="http://schemas.openxmlformats.org/officeDocument/2006/relationships/oleObject" Target="../embeddings/oleObject110.bin"/><Relationship Id="rId17" Type="http://schemas.openxmlformats.org/officeDocument/2006/relationships/oleObject" Target="../embeddings/oleObject114.bin"/><Relationship Id="rId2" Type="http://schemas.openxmlformats.org/officeDocument/2006/relationships/slideLayout" Target="../slideLayouts/slideLayout14.xml"/><Relationship Id="rId16" Type="http://schemas.openxmlformats.org/officeDocument/2006/relationships/oleObject" Target="../embeddings/oleObject113.bin"/><Relationship Id="rId1" Type="http://schemas.openxmlformats.org/officeDocument/2006/relationships/vmlDrawing" Target="../drawings/vmlDrawing6.vml"/><Relationship Id="rId6" Type="http://schemas.openxmlformats.org/officeDocument/2006/relationships/oleObject" Target="../embeddings/oleObject104.bin"/><Relationship Id="rId11" Type="http://schemas.openxmlformats.org/officeDocument/2006/relationships/oleObject" Target="../embeddings/oleObject109.bin"/><Relationship Id="rId5" Type="http://schemas.openxmlformats.org/officeDocument/2006/relationships/oleObject" Target="../embeddings/oleObject103.bin"/><Relationship Id="rId15" Type="http://schemas.openxmlformats.org/officeDocument/2006/relationships/hyperlink" Target="http://www.miit.ru/institut/ipss/faculties/trm/main.htm" TargetMode="External"/><Relationship Id="rId10" Type="http://schemas.openxmlformats.org/officeDocument/2006/relationships/oleObject" Target="../embeddings/oleObject108.bin"/><Relationship Id="rId4" Type="http://schemas.openxmlformats.org/officeDocument/2006/relationships/oleObject" Target="../embeddings/oleObject102.bin"/><Relationship Id="rId9" Type="http://schemas.openxmlformats.org/officeDocument/2006/relationships/oleObject" Target="../embeddings/oleObject107.bin"/><Relationship Id="rId14" Type="http://schemas.openxmlformats.org/officeDocument/2006/relationships/oleObject" Target="../embeddings/oleObject1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ru-RU" sz="4600"/>
              <a:t>Курс лекций по теоретической механике </a:t>
            </a:r>
          </a:p>
        </p:txBody>
      </p:sp>
      <p:sp>
        <p:nvSpPr>
          <p:cNvPr id="2051" name="Rectangle 3"/>
          <p:cNvSpPr>
            <a:spLocks noGrp="1" noChangeArrowheads="1"/>
          </p:cNvSpPr>
          <p:nvPr>
            <p:ph type="subTitle" idx="1"/>
          </p:nvPr>
        </p:nvSpPr>
        <p:spPr>
          <a:xfrm>
            <a:off x="3951288" y="4292600"/>
            <a:ext cx="2016125" cy="719138"/>
          </a:xfrm>
        </p:spPr>
        <p:txBody>
          <a:bodyPr/>
          <a:lstStyle/>
          <a:p>
            <a:r>
              <a:rPr lang="ru-RU"/>
              <a:t>Статика</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772" name="Freeform 124"/>
          <p:cNvSpPr>
            <a:spLocks/>
          </p:cNvSpPr>
          <p:nvPr/>
        </p:nvSpPr>
        <p:spPr bwMode="auto">
          <a:xfrm>
            <a:off x="3513138" y="3503613"/>
            <a:ext cx="2122487" cy="1685925"/>
          </a:xfrm>
          <a:custGeom>
            <a:avLst/>
            <a:gdLst/>
            <a:ahLst/>
            <a:cxnLst>
              <a:cxn ang="0">
                <a:pos x="48" y="510"/>
              </a:cxn>
              <a:cxn ang="0">
                <a:pos x="144" y="288"/>
              </a:cxn>
              <a:cxn ang="0">
                <a:pos x="222" y="162"/>
              </a:cxn>
              <a:cxn ang="0">
                <a:pos x="396" y="24"/>
              </a:cxn>
              <a:cxn ang="0">
                <a:pos x="528" y="0"/>
              </a:cxn>
              <a:cxn ang="0">
                <a:pos x="822" y="60"/>
              </a:cxn>
              <a:cxn ang="0">
                <a:pos x="984" y="102"/>
              </a:cxn>
              <a:cxn ang="0">
                <a:pos x="1068" y="144"/>
              </a:cxn>
              <a:cxn ang="0">
                <a:pos x="1170" y="318"/>
              </a:cxn>
              <a:cxn ang="0">
                <a:pos x="1284" y="510"/>
              </a:cxn>
              <a:cxn ang="0">
                <a:pos x="1110" y="978"/>
              </a:cxn>
              <a:cxn ang="0">
                <a:pos x="912" y="1032"/>
              </a:cxn>
              <a:cxn ang="0">
                <a:pos x="570" y="1044"/>
              </a:cxn>
              <a:cxn ang="0">
                <a:pos x="516" y="1032"/>
              </a:cxn>
              <a:cxn ang="0">
                <a:pos x="390" y="972"/>
              </a:cxn>
              <a:cxn ang="0">
                <a:pos x="366" y="960"/>
              </a:cxn>
              <a:cxn ang="0">
                <a:pos x="342" y="942"/>
              </a:cxn>
              <a:cxn ang="0">
                <a:pos x="312" y="930"/>
              </a:cxn>
              <a:cxn ang="0">
                <a:pos x="288" y="918"/>
              </a:cxn>
              <a:cxn ang="0">
                <a:pos x="234" y="882"/>
              </a:cxn>
              <a:cxn ang="0">
                <a:pos x="198" y="852"/>
              </a:cxn>
              <a:cxn ang="0">
                <a:pos x="138" y="792"/>
              </a:cxn>
              <a:cxn ang="0">
                <a:pos x="108" y="768"/>
              </a:cxn>
              <a:cxn ang="0">
                <a:pos x="42" y="714"/>
              </a:cxn>
              <a:cxn ang="0">
                <a:pos x="12" y="672"/>
              </a:cxn>
              <a:cxn ang="0">
                <a:pos x="0" y="636"/>
              </a:cxn>
              <a:cxn ang="0">
                <a:pos x="6" y="588"/>
              </a:cxn>
              <a:cxn ang="0">
                <a:pos x="30" y="552"/>
              </a:cxn>
              <a:cxn ang="0">
                <a:pos x="42" y="534"/>
              </a:cxn>
              <a:cxn ang="0">
                <a:pos x="48" y="510"/>
              </a:cxn>
            </a:cxnLst>
            <a:rect l="0" t="0" r="r" b="b"/>
            <a:pathLst>
              <a:path w="1337" h="1062">
                <a:moveTo>
                  <a:pt x="48" y="510"/>
                </a:moveTo>
                <a:cubicBezTo>
                  <a:pt x="60" y="428"/>
                  <a:pt x="96" y="354"/>
                  <a:pt x="144" y="288"/>
                </a:cubicBezTo>
                <a:cubicBezTo>
                  <a:pt x="174" y="247"/>
                  <a:pt x="188" y="200"/>
                  <a:pt x="222" y="162"/>
                </a:cubicBezTo>
                <a:cubicBezTo>
                  <a:pt x="269" y="109"/>
                  <a:pt x="329" y="49"/>
                  <a:pt x="396" y="24"/>
                </a:cubicBezTo>
                <a:cubicBezTo>
                  <a:pt x="437" y="9"/>
                  <a:pt x="485" y="5"/>
                  <a:pt x="528" y="0"/>
                </a:cubicBezTo>
                <a:cubicBezTo>
                  <a:pt x="640" y="7"/>
                  <a:pt x="714" y="33"/>
                  <a:pt x="822" y="60"/>
                </a:cubicBezTo>
                <a:cubicBezTo>
                  <a:pt x="877" y="74"/>
                  <a:pt x="932" y="80"/>
                  <a:pt x="984" y="102"/>
                </a:cubicBezTo>
                <a:cubicBezTo>
                  <a:pt x="1013" y="114"/>
                  <a:pt x="1038" y="134"/>
                  <a:pt x="1068" y="144"/>
                </a:cubicBezTo>
                <a:cubicBezTo>
                  <a:pt x="1106" y="201"/>
                  <a:pt x="1135" y="260"/>
                  <a:pt x="1170" y="318"/>
                </a:cubicBezTo>
                <a:cubicBezTo>
                  <a:pt x="1208" y="382"/>
                  <a:pt x="1260" y="438"/>
                  <a:pt x="1284" y="510"/>
                </a:cubicBezTo>
                <a:cubicBezTo>
                  <a:pt x="1298" y="683"/>
                  <a:pt x="1337" y="933"/>
                  <a:pt x="1110" y="978"/>
                </a:cubicBezTo>
                <a:cubicBezTo>
                  <a:pt x="1047" y="1016"/>
                  <a:pt x="985" y="1025"/>
                  <a:pt x="912" y="1032"/>
                </a:cubicBezTo>
                <a:cubicBezTo>
                  <a:pt x="791" y="1062"/>
                  <a:pt x="709" y="1047"/>
                  <a:pt x="570" y="1044"/>
                </a:cubicBezTo>
                <a:cubicBezTo>
                  <a:pt x="565" y="1043"/>
                  <a:pt x="523" y="1035"/>
                  <a:pt x="516" y="1032"/>
                </a:cubicBezTo>
                <a:cubicBezTo>
                  <a:pt x="472" y="1013"/>
                  <a:pt x="438" y="982"/>
                  <a:pt x="390" y="972"/>
                </a:cubicBezTo>
                <a:cubicBezTo>
                  <a:pt x="382" y="968"/>
                  <a:pt x="374" y="965"/>
                  <a:pt x="366" y="960"/>
                </a:cubicBezTo>
                <a:cubicBezTo>
                  <a:pt x="358" y="955"/>
                  <a:pt x="351" y="947"/>
                  <a:pt x="342" y="942"/>
                </a:cubicBezTo>
                <a:cubicBezTo>
                  <a:pt x="333" y="937"/>
                  <a:pt x="322" y="934"/>
                  <a:pt x="312" y="930"/>
                </a:cubicBezTo>
                <a:cubicBezTo>
                  <a:pt x="304" y="926"/>
                  <a:pt x="296" y="922"/>
                  <a:pt x="288" y="918"/>
                </a:cubicBezTo>
                <a:cubicBezTo>
                  <a:pt x="267" y="906"/>
                  <a:pt x="257" y="890"/>
                  <a:pt x="234" y="882"/>
                </a:cubicBezTo>
                <a:cubicBezTo>
                  <a:pt x="223" y="871"/>
                  <a:pt x="209" y="863"/>
                  <a:pt x="198" y="852"/>
                </a:cubicBezTo>
                <a:cubicBezTo>
                  <a:pt x="177" y="831"/>
                  <a:pt x="164" y="809"/>
                  <a:pt x="138" y="792"/>
                </a:cubicBezTo>
                <a:cubicBezTo>
                  <a:pt x="105" y="743"/>
                  <a:pt x="148" y="799"/>
                  <a:pt x="108" y="768"/>
                </a:cubicBezTo>
                <a:cubicBezTo>
                  <a:pt x="8" y="691"/>
                  <a:pt x="125" y="764"/>
                  <a:pt x="42" y="714"/>
                </a:cubicBezTo>
                <a:cubicBezTo>
                  <a:pt x="40" y="711"/>
                  <a:pt x="15" y="679"/>
                  <a:pt x="12" y="672"/>
                </a:cubicBezTo>
                <a:cubicBezTo>
                  <a:pt x="7" y="660"/>
                  <a:pt x="0" y="636"/>
                  <a:pt x="0" y="636"/>
                </a:cubicBezTo>
                <a:cubicBezTo>
                  <a:pt x="2" y="620"/>
                  <a:pt x="1" y="603"/>
                  <a:pt x="6" y="588"/>
                </a:cubicBezTo>
                <a:cubicBezTo>
                  <a:pt x="11" y="574"/>
                  <a:pt x="22" y="564"/>
                  <a:pt x="30" y="552"/>
                </a:cubicBezTo>
                <a:cubicBezTo>
                  <a:pt x="34" y="546"/>
                  <a:pt x="42" y="534"/>
                  <a:pt x="42" y="534"/>
                </a:cubicBezTo>
                <a:cubicBezTo>
                  <a:pt x="44" y="526"/>
                  <a:pt x="48" y="510"/>
                  <a:pt x="48" y="510"/>
                </a:cubicBezTo>
                <a:close/>
              </a:path>
            </a:pathLst>
          </a:custGeom>
          <a:solidFill>
            <a:srgbClr val="FFCC00"/>
          </a:solidFill>
          <a:ln w="9525" cap="flat" cmpd="sng">
            <a:solidFill>
              <a:schemeClr val="tx1"/>
            </a:solidFill>
            <a:prstDash val="solid"/>
            <a:round/>
            <a:headEnd/>
            <a:tailEnd/>
          </a:ln>
          <a:effectLst/>
        </p:spPr>
        <p:txBody>
          <a:bodyPr anchor="ctr"/>
          <a:lstStyle/>
          <a:p>
            <a:endParaRPr lang="ru-RU"/>
          </a:p>
        </p:txBody>
      </p:sp>
      <p:pic>
        <p:nvPicPr>
          <p:cNvPr id="283651" name="Picture 3" descr="НТЦТТ2"/>
          <p:cNvPicPr>
            <a:picLocks noChangeAspect="1" noChangeArrowheads="1"/>
          </p:cNvPicPr>
          <p:nvPr/>
        </p:nvPicPr>
        <p:blipFill>
          <a:blip r:embed="rId3" cstate="print"/>
          <a:srcRect/>
          <a:stretch>
            <a:fillRect/>
          </a:stretch>
        </p:blipFill>
        <p:spPr bwMode="auto">
          <a:xfrm>
            <a:off x="8172450" y="115888"/>
            <a:ext cx="792163" cy="512762"/>
          </a:xfrm>
          <a:prstGeom prst="rect">
            <a:avLst/>
          </a:prstGeom>
          <a:noFill/>
          <a:ln w="9525">
            <a:noFill/>
            <a:miter lim="800000"/>
            <a:headEnd/>
            <a:tailEnd/>
          </a:ln>
        </p:spPr>
      </p:pic>
      <p:sp>
        <p:nvSpPr>
          <p:cNvPr id="283653" name="Rectangle 5"/>
          <p:cNvSpPr>
            <a:spLocks noGrp="1" noChangeArrowheads="1"/>
          </p:cNvSpPr>
          <p:nvPr>
            <p:ph type="title" sz="quarter"/>
          </p:nvPr>
        </p:nvSpPr>
        <p:spPr>
          <a:xfrm>
            <a:off x="981075" y="571500"/>
            <a:ext cx="4229100" cy="200025"/>
          </a:xfrm>
        </p:spPr>
        <p:txBody>
          <a:bodyPr/>
          <a:lstStyle/>
          <a:p>
            <a:r>
              <a:rPr lang="ru-RU" sz="2000"/>
              <a:t>Лекция 3 (</a:t>
            </a:r>
            <a:r>
              <a:rPr lang="ru-RU" sz="1600"/>
              <a:t>продолжение – 3.2</a:t>
            </a:r>
            <a:r>
              <a:rPr lang="ru-RU" sz="2000"/>
              <a:t>)</a:t>
            </a:r>
          </a:p>
        </p:txBody>
      </p:sp>
      <p:graphicFrame>
        <p:nvGraphicFramePr>
          <p:cNvPr id="283725" name="Object 77"/>
          <p:cNvGraphicFramePr>
            <a:graphicFrameLocks noChangeAspect="1"/>
          </p:cNvGraphicFramePr>
          <p:nvPr>
            <p:ph sz="quarter" idx="1"/>
          </p:nvPr>
        </p:nvGraphicFramePr>
        <p:xfrm>
          <a:off x="711200" y="3848100"/>
          <a:ext cx="163513" cy="209550"/>
        </p:xfrm>
        <a:graphic>
          <a:graphicData uri="http://schemas.openxmlformats.org/presentationml/2006/ole">
            <p:oleObj spid="_x0000_s283725" name="Формула" r:id="rId4" imgW="177480" imgH="228600" progId="Equation.3">
              <p:embed/>
            </p:oleObj>
          </a:graphicData>
        </a:graphic>
      </p:graphicFrame>
      <p:sp>
        <p:nvSpPr>
          <p:cNvPr id="283692" name="Rectangle 44"/>
          <p:cNvSpPr>
            <a:spLocks noChangeArrowheads="1"/>
          </p:cNvSpPr>
          <p:nvPr/>
        </p:nvSpPr>
        <p:spPr bwMode="auto">
          <a:xfrm>
            <a:off x="0" y="650875"/>
            <a:ext cx="8863013" cy="287338"/>
          </a:xfrm>
          <a:prstGeom prst="rect">
            <a:avLst/>
          </a:prstGeom>
          <a:noFill/>
          <a:ln w="9525">
            <a:noFill/>
            <a:miter lim="800000"/>
            <a:headEnd/>
            <a:tailEnd/>
          </a:ln>
          <a:effectLst/>
        </p:spPr>
        <p:txBody>
          <a:bodyPr/>
          <a:lstStyle/>
          <a:p>
            <a:pPr marL="533400" indent="-533400">
              <a:lnSpc>
                <a:spcPct val="80000"/>
              </a:lnSpc>
              <a:spcBef>
                <a:spcPct val="20000"/>
              </a:spcBef>
              <a:buClr>
                <a:schemeClr val="bg2"/>
              </a:buClr>
              <a:buSzPct val="75000"/>
              <a:buFont typeface="Wingdings" pitchFamily="2" charset="2"/>
              <a:buNone/>
            </a:pPr>
            <a:endParaRPr lang="ru-RU" sz="1000" b="1"/>
          </a:p>
          <a:p>
            <a:pPr marL="533400" indent="-533400">
              <a:spcBef>
                <a:spcPct val="20000"/>
              </a:spcBef>
              <a:buClr>
                <a:schemeClr val="bg2"/>
              </a:buClr>
              <a:buSzPct val="75000"/>
              <a:buFont typeface="Wingdings" pitchFamily="2" charset="2"/>
              <a:buChar char="n"/>
            </a:pPr>
            <a:r>
              <a:rPr lang="ru-RU" sz="1000" b="1">
                <a:solidFill>
                  <a:srgbClr val="FF0000"/>
                </a:solidFill>
              </a:rPr>
              <a:t>Приведение силы к заданному центру</a:t>
            </a:r>
            <a:r>
              <a:rPr lang="ru-RU" sz="1000" b="1"/>
              <a:t> </a:t>
            </a:r>
            <a:r>
              <a:rPr lang="ru-RU" sz="1000" b="1">
                <a:solidFill>
                  <a:srgbClr val="FF0000"/>
                </a:solidFill>
              </a:rPr>
              <a:t>(метод Пуансо)</a:t>
            </a:r>
            <a:r>
              <a:rPr lang="en-US" sz="1000" b="1">
                <a:solidFill>
                  <a:srgbClr val="FF0000"/>
                </a:solidFill>
              </a:rPr>
              <a:t> </a:t>
            </a:r>
            <a:r>
              <a:rPr lang="ru-RU" sz="1000" b="1"/>
              <a:t>– </a:t>
            </a:r>
            <a:r>
              <a:rPr lang="ru-RU" sz="1000">
                <a:solidFill>
                  <a:schemeClr val="bg2"/>
                </a:solidFill>
              </a:rPr>
              <a:t>силу можно перенести параллельно самой себе в любую точку плоскости, если добавить соответствующую пару сил, момент которой равен моменту этой силы относительно рассматриваемой точки.</a:t>
            </a:r>
          </a:p>
        </p:txBody>
      </p:sp>
      <p:sp>
        <p:nvSpPr>
          <p:cNvPr id="283693" name="Rectangle 45"/>
          <p:cNvSpPr>
            <a:spLocks noChangeArrowheads="1"/>
          </p:cNvSpPr>
          <p:nvPr/>
        </p:nvSpPr>
        <p:spPr bwMode="auto">
          <a:xfrm>
            <a:off x="989013" y="1323975"/>
            <a:ext cx="2257425" cy="1495425"/>
          </a:xfrm>
          <a:prstGeom prst="rect">
            <a:avLst/>
          </a:prstGeom>
          <a:noFill/>
          <a:ln w="9525" algn="ctr">
            <a:noFill/>
            <a:miter lim="800000"/>
            <a:headEnd/>
            <a:tailEnd/>
          </a:ln>
          <a:effectLst/>
        </p:spPr>
        <p:txBody>
          <a:bodyPr wrap="none" anchor="ctr"/>
          <a:lstStyle/>
          <a:p>
            <a:endParaRPr lang="ru-RU"/>
          </a:p>
        </p:txBody>
      </p:sp>
      <p:grpSp>
        <p:nvGrpSpPr>
          <p:cNvPr id="283694" name="Group 46"/>
          <p:cNvGrpSpPr>
            <a:grpSpLocks/>
          </p:cNvGrpSpPr>
          <p:nvPr/>
        </p:nvGrpSpPr>
        <p:grpSpPr bwMode="auto">
          <a:xfrm>
            <a:off x="731838" y="1304925"/>
            <a:ext cx="2019300" cy="1590675"/>
            <a:chOff x="336" y="3192"/>
            <a:chExt cx="1272" cy="1002"/>
          </a:xfrm>
        </p:grpSpPr>
        <p:sp>
          <p:nvSpPr>
            <p:cNvPr id="283695" name="Rectangle 47"/>
            <p:cNvSpPr>
              <a:spLocks noChangeArrowheads="1"/>
            </p:cNvSpPr>
            <p:nvPr/>
          </p:nvSpPr>
          <p:spPr bwMode="auto">
            <a:xfrm>
              <a:off x="336" y="3192"/>
              <a:ext cx="1272" cy="1002"/>
            </a:xfrm>
            <a:prstGeom prst="rect">
              <a:avLst/>
            </a:prstGeom>
            <a:solidFill>
              <a:schemeClr val="accent1">
                <a:alpha val="25000"/>
              </a:schemeClr>
            </a:solidFill>
            <a:ln w="9525" algn="ctr">
              <a:solidFill>
                <a:schemeClr val="accent1"/>
              </a:solidFill>
              <a:miter lim="800000"/>
              <a:headEnd/>
              <a:tailEnd/>
            </a:ln>
            <a:effectLst/>
          </p:spPr>
          <p:txBody>
            <a:bodyPr wrap="none" anchor="ctr"/>
            <a:lstStyle/>
            <a:p>
              <a:endParaRPr lang="ru-RU"/>
            </a:p>
          </p:txBody>
        </p:sp>
        <p:sp>
          <p:nvSpPr>
            <p:cNvPr id="283696" name="Oval 48"/>
            <p:cNvSpPr>
              <a:spLocks noChangeArrowheads="1"/>
            </p:cNvSpPr>
            <p:nvPr/>
          </p:nvSpPr>
          <p:spPr bwMode="auto">
            <a:xfrm>
              <a:off x="750" y="3738"/>
              <a:ext cx="45" cy="45"/>
            </a:xfrm>
            <a:prstGeom prst="ellipse">
              <a:avLst/>
            </a:prstGeom>
            <a:solidFill>
              <a:schemeClr val="accent1"/>
            </a:solidFill>
            <a:ln w="9525" algn="ctr">
              <a:solidFill>
                <a:schemeClr val="tx1"/>
              </a:solidFill>
              <a:round/>
              <a:headEnd/>
              <a:tailEnd/>
            </a:ln>
            <a:effectLst/>
          </p:spPr>
          <p:txBody>
            <a:bodyPr wrap="none" anchor="ctr"/>
            <a:lstStyle/>
            <a:p>
              <a:endParaRPr lang="ru-RU"/>
            </a:p>
          </p:txBody>
        </p:sp>
        <p:sp>
          <p:nvSpPr>
            <p:cNvPr id="283697" name="Text Box 49"/>
            <p:cNvSpPr txBox="1">
              <a:spLocks noChangeArrowheads="1"/>
            </p:cNvSpPr>
            <p:nvPr/>
          </p:nvSpPr>
          <p:spPr bwMode="auto">
            <a:xfrm>
              <a:off x="608" y="3835"/>
              <a:ext cx="174" cy="154"/>
            </a:xfrm>
            <a:prstGeom prst="rect">
              <a:avLst/>
            </a:prstGeom>
            <a:noFill/>
            <a:ln w="9525" algn="ctr">
              <a:noFill/>
              <a:miter lim="800000"/>
              <a:headEnd/>
              <a:tailEnd/>
            </a:ln>
            <a:effectLst/>
          </p:spPr>
          <p:txBody>
            <a:bodyPr wrap="none">
              <a:spAutoFit/>
            </a:bodyPr>
            <a:lstStyle/>
            <a:p>
              <a:r>
                <a:rPr lang="en-US" sz="1000" b="1" i="1"/>
                <a:t>A</a:t>
              </a:r>
              <a:endParaRPr lang="ru-RU" sz="1000" b="1" i="1"/>
            </a:p>
          </p:txBody>
        </p:sp>
      </p:grpSp>
      <p:sp>
        <p:nvSpPr>
          <p:cNvPr id="283698" name="AutoShape 50"/>
          <p:cNvSpPr>
            <a:spLocks noChangeArrowheads="1"/>
          </p:cNvSpPr>
          <p:nvPr/>
        </p:nvSpPr>
        <p:spPr bwMode="auto">
          <a:xfrm rot="1344785">
            <a:off x="1903413" y="1571625"/>
            <a:ext cx="590550" cy="123825"/>
          </a:xfrm>
          <a:prstGeom prst="rightArrow">
            <a:avLst>
              <a:gd name="adj1" fmla="val 50000"/>
              <a:gd name="adj2" fmla="val 119231"/>
            </a:avLst>
          </a:prstGeom>
          <a:solidFill>
            <a:srgbClr val="FF0000"/>
          </a:solidFill>
          <a:ln w="9525" algn="ctr">
            <a:solidFill>
              <a:schemeClr val="tx1"/>
            </a:solidFill>
            <a:miter lim="800000"/>
            <a:headEnd/>
            <a:tailEnd/>
          </a:ln>
          <a:effectLst/>
        </p:spPr>
        <p:txBody>
          <a:bodyPr wrap="none" anchor="ctr"/>
          <a:lstStyle/>
          <a:p>
            <a:endParaRPr lang="ru-RU"/>
          </a:p>
        </p:txBody>
      </p:sp>
      <p:graphicFrame>
        <p:nvGraphicFramePr>
          <p:cNvPr id="283699" name="Object 51"/>
          <p:cNvGraphicFramePr>
            <a:graphicFrameLocks noChangeAspect="1"/>
          </p:cNvGraphicFramePr>
          <p:nvPr/>
        </p:nvGraphicFramePr>
        <p:xfrm>
          <a:off x="2211388" y="1381125"/>
          <a:ext cx="165100" cy="190500"/>
        </p:xfrm>
        <a:graphic>
          <a:graphicData uri="http://schemas.openxmlformats.org/presentationml/2006/ole">
            <p:oleObj spid="_x0000_s283699" name="Формула" r:id="rId5" imgW="164880" imgH="190440" progId="Equation.3">
              <p:embed/>
            </p:oleObj>
          </a:graphicData>
        </a:graphic>
      </p:graphicFrame>
      <p:sp>
        <p:nvSpPr>
          <p:cNvPr id="283700" name="Text Box 52"/>
          <p:cNvSpPr txBox="1">
            <a:spLocks noChangeArrowheads="1"/>
          </p:cNvSpPr>
          <p:nvPr/>
        </p:nvSpPr>
        <p:spPr bwMode="auto">
          <a:xfrm>
            <a:off x="2878138" y="1277938"/>
            <a:ext cx="6227762" cy="701675"/>
          </a:xfrm>
          <a:prstGeom prst="rect">
            <a:avLst/>
          </a:prstGeom>
          <a:noFill/>
          <a:ln w="9525" algn="ctr">
            <a:noFill/>
            <a:miter lim="800000"/>
            <a:headEnd/>
            <a:tailEnd/>
          </a:ln>
          <a:effectLst/>
        </p:spPr>
        <p:txBody>
          <a:bodyPr wrap="none">
            <a:spAutoFit/>
          </a:bodyPr>
          <a:lstStyle/>
          <a:p>
            <a:r>
              <a:rPr lang="ru-RU" sz="1000"/>
              <a:t>Добавим к системе в точке </a:t>
            </a:r>
            <a:r>
              <a:rPr lang="en-US" sz="1000" i="1"/>
              <a:t>A </a:t>
            </a:r>
            <a:r>
              <a:rPr lang="ru-RU" sz="1000"/>
              <a:t>две силы, равные по величине между собой и величине заданной силы,</a:t>
            </a:r>
          </a:p>
          <a:p>
            <a:r>
              <a:rPr lang="ru-RU" sz="1000"/>
              <a:t>направленные по одной прямой в противоположные стороны и параллельные заданной силе</a:t>
            </a:r>
            <a:r>
              <a:rPr lang="en-US" sz="1000"/>
              <a:t>:</a:t>
            </a:r>
          </a:p>
          <a:p>
            <a:r>
              <a:rPr lang="en-US" sz="1000"/>
              <a:t>		</a:t>
            </a:r>
            <a:endParaRPr lang="ru-RU" sz="1000"/>
          </a:p>
          <a:p>
            <a:r>
              <a:rPr lang="ru-RU" sz="1000"/>
              <a:t>		Кинематическое состояние не изменилось (аксиома о присоединении).</a:t>
            </a:r>
          </a:p>
        </p:txBody>
      </p:sp>
      <p:graphicFrame>
        <p:nvGraphicFramePr>
          <p:cNvPr id="283701" name="Object 53"/>
          <p:cNvGraphicFramePr>
            <a:graphicFrameLocks noChangeAspect="1"/>
          </p:cNvGraphicFramePr>
          <p:nvPr/>
        </p:nvGraphicFramePr>
        <p:xfrm>
          <a:off x="3335338" y="1720850"/>
          <a:ext cx="1112837" cy="230188"/>
        </p:xfrm>
        <a:graphic>
          <a:graphicData uri="http://schemas.openxmlformats.org/presentationml/2006/ole">
            <p:oleObj spid="_x0000_s283701" name="Формула" r:id="rId6" imgW="1002960" imgH="190440" progId="Equation.3">
              <p:embed/>
            </p:oleObj>
          </a:graphicData>
        </a:graphic>
      </p:graphicFrame>
      <p:sp>
        <p:nvSpPr>
          <p:cNvPr id="283702" name="AutoShape 54"/>
          <p:cNvSpPr>
            <a:spLocks noChangeArrowheads="1"/>
          </p:cNvSpPr>
          <p:nvPr/>
        </p:nvSpPr>
        <p:spPr bwMode="auto">
          <a:xfrm rot="1344785">
            <a:off x="1435100" y="2274888"/>
            <a:ext cx="590550" cy="123825"/>
          </a:xfrm>
          <a:prstGeom prst="rightArrow">
            <a:avLst>
              <a:gd name="adj1" fmla="val 50000"/>
              <a:gd name="adj2" fmla="val 119231"/>
            </a:avLst>
          </a:prstGeom>
          <a:solidFill>
            <a:srgbClr val="FF0000"/>
          </a:solidFill>
          <a:ln w="9525" algn="ctr">
            <a:solidFill>
              <a:schemeClr val="tx1"/>
            </a:solidFill>
            <a:miter lim="800000"/>
            <a:headEnd/>
            <a:tailEnd/>
          </a:ln>
          <a:effectLst/>
        </p:spPr>
        <p:txBody>
          <a:bodyPr wrap="none" anchor="ctr"/>
          <a:lstStyle/>
          <a:p>
            <a:endParaRPr lang="ru-RU"/>
          </a:p>
        </p:txBody>
      </p:sp>
      <p:sp>
        <p:nvSpPr>
          <p:cNvPr id="283703" name="AutoShape 55"/>
          <p:cNvSpPr>
            <a:spLocks noChangeArrowheads="1"/>
          </p:cNvSpPr>
          <p:nvPr/>
        </p:nvSpPr>
        <p:spPr bwMode="auto">
          <a:xfrm rot="-9455215">
            <a:off x="823913" y="2006600"/>
            <a:ext cx="590550" cy="123825"/>
          </a:xfrm>
          <a:prstGeom prst="rightArrow">
            <a:avLst>
              <a:gd name="adj1" fmla="val 50000"/>
              <a:gd name="adj2" fmla="val 119231"/>
            </a:avLst>
          </a:prstGeom>
          <a:solidFill>
            <a:srgbClr val="FF0000"/>
          </a:solidFill>
          <a:ln w="9525" algn="ctr">
            <a:solidFill>
              <a:schemeClr val="tx1"/>
            </a:solidFill>
            <a:miter lim="800000"/>
            <a:headEnd/>
            <a:tailEnd/>
          </a:ln>
          <a:effectLst/>
        </p:spPr>
        <p:txBody>
          <a:bodyPr wrap="none" anchor="ctr"/>
          <a:lstStyle/>
          <a:p>
            <a:endParaRPr lang="ru-RU"/>
          </a:p>
        </p:txBody>
      </p:sp>
      <p:sp>
        <p:nvSpPr>
          <p:cNvPr id="283704" name="Line 56"/>
          <p:cNvSpPr>
            <a:spLocks noChangeShapeType="1"/>
          </p:cNvSpPr>
          <p:nvPr/>
        </p:nvSpPr>
        <p:spPr bwMode="auto">
          <a:xfrm>
            <a:off x="741363" y="1924050"/>
            <a:ext cx="1885950" cy="800100"/>
          </a:xfrm>
          <a:prstGeom prst="line">
            <a:avLst/>
          </a:prstGeom>
          <a:noFill/>
          <a:ln w="9525">
            <a:solidFill>
              <a:srgbClr val="FF0000"/>
            </a:solidFill>
            <a:prstDash val="dash"/>
            <a:round/>
            <a:headEnd/>
            <a:tailEnd/>
          </a:ln>
          <a:effectLst/>
        </p:spPr>
        <p:txBody>
          <a:bodyPr anchor="ctr"/>
          <a:lstStyle/>
          <a:p>
            <a:endParaRPr lang="ru-RU"/>
          </a:p>
        </p:txBody>
      </p:sp>
      <p:sp>
        <p:nvSpPr>
          <p:cNvPr id="283705" name="Line 57"/>
          <p:cNvSpPr>
            <a:spLocks noChangeShapeType="1"/>
          </p:cNvSpPr>
          <p:nvPr/>
        </p:nvSpPr>
        <p:spPr bwMode="auto">
          <a:xfrm>
            <a:off x="1520825" y="1341438"/>
            <a:ext cx="1162050" cy="485775"/>
          </a:xfrm>
          <a:prstGeom prst="line">
            <a:avLst/>
          </a:prstGeom>
          <a:noFill/>
          <a:ln w="9525">
            <a:solidFill>
              <a:srgbClr val="FF0000"/>
            </a:solidFill>
            <a:prstDash val="dash"/>
            <a:round/>
            <a:headEnd/>
            <a:tailEnd/>
          </a:ln>
          <a:effectLst/>
        </p:spPr>
        <p:txBody>
          <a:bodyPr anchor="ctr"/>
          <a:lstStyle/>
          <a:p>
            <a:endParaRPr lang="ru-RU"/>
          </a:p>
        </p:txBody>
      </p:sp>
      <p:graphicFrame>
        <p:nvGraphicFramePr>
          <p:cNvPr id="283706" name="Object 58"/>
          <p:cNvGraphicFramePr>
            <a:graphicFrameLocks noChangeAspect="1"/>
          </p:cNvGraphicFramePr>
          <p:nvPr/>
        </p:nvGraphicFramePr>
        <p:xfrm>
          <a:off x="1771650" y="2055813"/>
          <a:ext cx="203200" cy="190500"/>
        </p:xfrm>
        <a:graphic>
          <a:graphicData uri="http://schemas.openxmlformats.org/presentationml/2006/ole">
            <p:oleObj spid="_x0000_s283706" name="Формула" r:id="rId7" imgW="203040" imgH="190440" progId="Equation.3">
              <p:embed/>
            </p:oleObj>
          </a:graphicData>
        </a:graphic>
      </p:graphicFrame>
      <p:graphicFrame>
        <p:nvGraphicFramePr>
          <p:cNvPr id="283707" name="Object 59"/>
          <p:cNvGraphicFramePr>
            <a:graphicFrameLocks noChangeAspect="1"/>
          </p:cNvGraphicFramePr>
          <p:nvPr/>
        </p:nvGraphicFramePr>
        <p:xfrm>
          <a:off x="1223963" y="1816100"/>
          <a:ext cx="228600" cy="190500"/>
        </p:xfrm>
        <a:graphic>
          <a:graphicData uri="http://schemas.openxmlformats.org/presentationml/2006/ole">
            <p:oleObj spid="_x0000_s283707" name="Формула" r:id="rId8" imgW="228600" imgH="190440" progId="Equation.3">
              <p:embed/>
            </p:oleObj>
          </a:graphicData>
        </a:graphic>
      </p:graphicFrame>
      <p:sp>
        <p:nvSpPr>
          <p:cNvPr id="283708" name="Text Box 60"/>
          <p:cNvSpPr txBox="1">
            <a:spLocks noChangeArrowheads="1"/>
          </p:cNvSpPr>
          <p:nvPr/>
        </p:nvSpPr>
        <p:spPr bwMode="auto">
          <a:xfrm>
            <a:off x="2878138" y="1935163"/>
            <a:ext cx="5807075" cy="244475"/>
          </a:xfrm>
          <a:prstGeom prst="rect">
            <a:avLst/>
          </a:prstGeom>
          <a:noFill/>
          <a:ln w="9525" algn="ctr">
            <a:noFill/>
            <a:miter lim="800000"/>
            <a:headEnd/>
            <a:tailEnd/>
          </a:ln>
          <a:effectLst/>
        </p:spPr>
        <p:txBody>
          <a:bodyPr wrap="none">
            <a:spAutoFit/>
          </a:bodyPr>
          <a:lstStyle/>
          <a:p>
            <a:r>
              <a:rPr lang="ru-RU" sz="1000"/>
              <a:t>Исходная сила и одна из добавленных сил противоположно направленная образуют пару сил.</a:t>
            </a:r>
          </a:p>
        </p:txBody>
      </p:sp>
      <p:sp>
        <p:nvSpPr>
          <p:cNvPr id="283709" name="Text Box 61"/>
          <p:cNvSpPr txBox="1">
            <a:spLocks noChangeArrowheads="1"/>
          </p:cNvSpPr>
          <p:nvPr/>
        </p:nvSpPr>
        <p:spPr bwMode="auto">
          <a:xfrm>
            <a:off x="2886075" y="2124075"/>
            <a:ext cx="6211888" cy="244475"/>
          </a:xfrm>
          <a:prstGeom prst="rect">
            <a:avLst/>
          </a:prstGeom>
          <a:noFill/>
          <a:ln w="9525" algn="ctr">
            <a:noFill/>
            <a:miter lim="800000"/>
            <a:headEnd/>
            <a:tailEnd/>
          </a:ln>
          <a:effectLst/>
        </p:spPr>
        <p:txBody>
          <a:bodyPr wrap="none">
            <a:spAutoFit/>
          </a:bodyPr>
          <a:lstStyle/>
          <a:p>
            <a:r>
              <a:rPr lang="ru-RU" sz="1000" b="1">
                <a:solidFill>
                  <a:schemeClr val="bg2"/>
                </a:solidFill>
              </a:rPr>
              <a:t>Момент этой пары численно равен моменту исходной силы относительно центра приведения</a:t>
            </a:r>
            <a:r>
              <a:rPr lang="ru-RU" sz="1000">
                <a:solidFill>
                  <a:schemeClr val="bg2"/>
                </a:solidFill>
              </a:rPr>
              <a:t>.</a:t>
            </a:r>
          </a:p>
        </p:txBody>
      </p:sp>
      <p:graphicFrame>
        <p:nvGraphicFramePr>
          <p:cNvPr id="283710" name="Object 62"/>
          <p:cNvGraphicFramePr>
            <a:graphicFrameLocks noChangeAspect="1"/>
          </p:cNvGraphicFramePr>
          <p:nvPr/>
        </p:nvGraphicFramePr>
        <p:xfrm>
          <a:off x="4113213" y="2411413"/>
          <a:ext cx="2506662" cy="276225"/>
        </p:xfrm>
        <a:graphic>
          <a:graphicData uri="http://schemas.openxmlformats.org/presentationml/2006/ole">
            <p:oleObj spid="_x0000_s283710" name="Формула" r:id="rId9" imgW="2260440" imgH="228600" progId="Equation.3">
              <p:embed/>
            </p:oleObj>
          </a:graphicData>
        </a:graphic>
      </p:graphicFrame>
      <p:sp>
        <p:nvSpPr>
          <p:cNvPr id="283711" name="Line 63"/>
          <p:cNvSpPr>
            <a:spLocks noChangeShapeType="1"/>
          </p:cNvSpPr>
          <p:nvPr/>
        </p:nvSpPr>
        <p:spPr bwMode="auto">
          <a:xfrm rot="-5400000">
            <a:off x="1211262" y="1660526"/>
            <a:ext cx="771525" cy="323850"/>
          </a:xfrm>
          <a:prstGeom prst="line">
            <a:avLst/>
          </a:prstGeom>
          <a:noFill/>
          <a:ln w="9525">
            <a:solidFill>
              <a:srgbClr val="FF0000"/>
            </a:solidFill>
            <a:prstDash val="dash"/>
            <a:round/>
            <a:headEnd/>
            <a:tailEnd/>
          </a:ln>
          <a:effectLst/>
        </p:spPr>
        <p:txBody>
          <a:bodyPr anchor="ctr"/>
          <a:lstStyle/>
          <a:p>
            <a:endParaRPr lang="ru-RU"/>
          </a:p>
        </p:txBody>
      </p:sp>
      <p:graphicFrame>
        <p:nvGraphicFramePr>
          <p:cNvPr id="283712" name="Object 64"/>
          <p:cNvGraphicFramePr>
            <a:graphicFrameLocks noChangeAspect="1"/>
          </p:cNvGraphicFramePr>
          <p:nvPr/>
        </p:nvGraphicFramePr>
        <p:xfrm>
          <a:off x="1620838" y="1801813"/>
          <a:ext cx="153987" cy="215900"/>
        </p:xfrm>
        <a:graphic>
          <a:graphicData uri="http://schemas.openxmlformats.org/presentationml/2006/ole">
            <p:oleObj spid="_x0000_s283712" name="Формула" r:id="rId10" imgW="139680" imgH="177480" progId="Equation.3">
              <p:embed/>
            </p:oleObj>
          </a:graphicData>
        </a:graphic>
      </p:graphicFrame>
      <p:sp>
        <p:nvSpPr>
          <p:cNvPr id="283713" name="Text Box 65"/>
          <p:cNvSpPr txBox="1">
            <a:spLocks noChangeArrowheads="1"/>
          </p:cNvSpPr>
          <p:nvPr/>
        </p:nvSpPr>
        <p:spPr bwMode="auto">
          <a:xfrm>
            <a:off x="2951163" y="2713038"/>
            <a:ext cx="4122737" cy="244475"/>
          </a:xfrm>
          <a:prstGeom prst="rect">
            <a:avLst/>
          </a:prstGeom>
          <a:noFill/>
          <a:ln w="9525" algn="ctr">
            <a:noFill/>
            <a:miter lim="800000"/>
            <a:headEnd/>
            <a:tailEnd/>
          </a:ln>
          <a:effectLst/>
        </p:spPr>
        <p:txBody>
          <a:bodyPr wrap="none">
            <a:spAutoFit/>
          </a:bodyPr>
          <a:lstStyle/>
          <a:p>
            <a:r>
              <a:rPr lang="ru-RU" sz="1000"/>
              <a:t>Во многих случаях пару сил удобно изображать дуговой стрелкой.</a:t>
            </a:r>
          </a:p>
        </p:txBody>
      </p:sp>
      <p:sp>
        <p:nvSpPr>
          <p:cNvPr id="283714" name="AutoShape 66"/>
          <p:cNvSpPr>
            <a:spLocks noChangeArrowheads="1"/>
          </p:cNvSpPr>
          <p:nvPr/>
        </p:nvSpPr>
        <p:spPr bwMode="auto">
          <a:xfrm rot="1344785">
            <a:off x="1901825" y="1570038"/>
            <a:ext cx="590550" cy="123825"/>
          </a:xfrm>
          <a:prstGeom prst="rightArrow">
            <a:avLst>
              <a:gd name="adj1" fmla="val 50000"/>
              <a:gd name="adj2" fmla="val 119231"/>
            </a:avLst>
          </a:prstGeom>
          <a:solidFill>
            <a:srgbClr val="FF0000">
              <a:alpha val="0"/>
            </a:srgbClr>
          </a:solidFill>
          <a:ln w="9525" algn="ctr">
            <a:solidFill>
              <a:srgbClr val="FF0000"/>
            </a:solidFill>
            <a:miter lim="800000"/>
            <a:headEnd/>
            <a:tailEnd/>
          </a:ln>
          <a:effectLst/>
        </p:spPr>
        <p:txBody>
          <a:bodyPr wrap="none" anchor="ctr"/>
          <a:lstStyle/>
          <a:p>
            <a:endParaRPr lang="ru-RU"/>
          </a:p>
        </p:txBody>
      </p:sp>
      <p:sp>
        <p:nvSpPr>
          <p:cNvPr id="283715" name="AutoShape 67"/>
          <p:cNvSpPr>
            <a:spLocks noChangeArrowheads="1"/>
          </p:cNvSpPr>
          <p:nvPr/>
        </p:nvSpPr>
        <p:spPr bwMode="auto">
          <a:xfrm rot="-5400000">
            <a:off x="1169988" y="1981200"/>
            <a:ext cx="342900" cy="352425"/>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lgn="ctr">
            <a:solidFill>
              <a:srgbClr val="000000"/>
            </a:solidFill>
            <a:miter lim="800000"/>
            <a:headEnd/>
            <a:tailEnd/>
          </a:ln>
          <a:effectLst/>
        </p:spPr>
        <p:txBody>
          <a:bodyPr wrap="none" anchor="ctr"/>
          <a:lstStyle/>
          <a:p>
            <a:endParaRPr lang="ru-RU"/>
          </a:p>
        </p:txBody>
      </p:sp>
      <p:graphicFrame>
        <p:nvGraphicFramePr>
          <p:cNvPr id="283716" name="Object 68"/>
          <p:cNvGraphicFramePr>
            <a:graphicFrameLocks noChangeAspect="1"/>
          </p:cNvGraphicFramePr>
          <p:nvPr/>
        </p:nvGraphicFramePr>
        <p:xfrm>
          <a:off x="903288" y="1638300"/>
          <a:ext cx="731837" cy="276225"/>
        </p:xfrm>
        <a:graphic>
          <a:graphicData uri="http://schemas.openxmlformats.org/presentationml/2006/ole">
            <p:oleObj spid="_x0000_s283716" name="Формула" r:id="rId11" imgW="660240" imgH="228600" progId="Equation.3">
              <p:embed/>
            </p:oleObj>
          </a:graphicData>
        </a:graphic>
      </p:graphicFrame>
      <p:sp>
        <p:nvSpPr>
          <p:cNvPr id="283718" name="Rectangle 70"/>
          <p:cNvSpPr>
            <a:spLocks noChangeArrowheads="1"/>
          </p:cNvSpPr>
          <p:nvPr/>
        </p:nvSpPr>
        <p:spPr bwMode="auto">
          <a:xfrm>
            <a:off x="0" y="2792413"/>
            <a:ext cx="9291638" cy="592137"/>
          </a:xfrm>
          <a:prstGeom prst="rect">
            <a:avLst/>
          </a:prstGeom>
          <a:noFill/>
          <a:ln w="9525">
            <a:noFill/>
            <a:miter lim="800000"/>
            <a:headEnd/>
            <a:tailEnd/>
          </a:ln>
          <a:effectLst/>
        </p:spPr>
        <p:txBody>
          <a:bodyPr/>
          <a:lstStyle/>
          <a:p>
            <a:pPr marL="533400" indent="-533400">
              <a:lnSpc>
                <a:spcPct val="80000"/>
              </a:lnSpc>
              <a:spcBef>
                <a:spcPct val="20000"/>
              </a:spcBef>
              <a:buClr>
                <a:schemeClr val="bg2"/>
              </a:buClr>
              <a:buSzPct val="75000"/>
              <a:buFont typeface="Wingdings" pitchFamily="2" charset="2"/>
              <a:buNone/>
            </a:pPr>
            <a:endParaRPr lang="ru-RU" sz="1000" b="1"/>
          </a:p>
          <a:p>
            <a:pPr marL="533400" indent="-533400">
              <a:spcBef>
                <a:spcPct val="20000"/>
              </a:spcBef>
              <a:buClr>
                <a:schemeClr val="bg2"/>
              </a:buClr>
              <a:buSzPct val="75000"/>
              <a:buFont typeface="Wingdings" pitchFamily="2" charset="2"/>
              <a:buChar char="n"/>
            </a:pPr>
            <a:r>
              <a:rPr lang="ru-RU" sz="1000" b="1">
                <a:solidFill>
                  <a:srgbClr val="FF0000"/>
                </a:solidFill>
              </a:rPr>
              <a:t>Приведение плоской произвольной системы сил к заданному центру</a:t>
            </a:r>
            <a:r>
              <a:rPr lang="ru-RU" sz="1000" b="1"/>
              <a:t> –</a:t>
            </a:r>
            <a:r>
              <a:rPr lang="ru-RU" sz="1000"/>
              <a:t> выбираем произвольную точку на плоскости и каждую из сил переносим по методу Пуансо в эту точку. Вместо исходной произвольной системы получим сходящуюся систему сил и систему пар.  </a:t>
            </a:r>
            <a:endParaRPr lang="ru-RU" sz="1000">
              <a:solidFill>
                <a:schemeClr val="bg2"/>
              </a:solidFill>
            </a:endParaRPr>
          </a:p>
        </p:txBody>
      </p:sp>
      <p:sp>
        <p:nvSpPr>
          <p:cNvPr id="283719" name="Freeform 71"/>
          <p:cNvSpPr>
            <a:spLocks/>
          </p:cNvSpPr>
          <p:nvPr/>
        </p:nvSpPr>
        <p:spPr bwMode="auto">
          <a:xfrm>
            <a:off x="885825" y="3533775"/>
            <a:ext cx="2122488" cy="1685925"/>
          </a:xfrm>
          <a:custGeom>
            <a:avLst/>
            <a:gdLst/>
            <a:ahLst/>
            <a:cxnLst>
              <a:cxn ang="0">
                <a:pos x="48" y="510"/>
              </a:cxn>
              <a:cxn ang="0">
                <a:pos x="144" y="288"/>
              </a:cxn>
              <a:cxn ang="0">
                <a:pos x="222" y="162"/>
              </a:cxn>
              <a:cxn ang="0">
                <a:pos x="396" y="24"/>
              </a:cxn>
              <a:cxn ang="0">
                <a:pos x="528" y="0"/>
              </a:cxn>
              <a:cxn ang="0">
                <a:pos x="822" y="60"/>
              </a:cxn>
              <a:cxn ang="0">
                <a:pos x="984" y="102"/>
              </a:cxn>
              <a:cxn ang="0">
                <a:pos x="1068" y="144"/>
              </a:cxn>
              <a:cxn ang="0">
                <a:pos x="1170" y="318"/>
              </a:cxn>
              <a:cxn ang="0">
                <a:pos x="1284" y="510"/>
              </a:cxn>
              <a:cxn ang="0">
                <a:pos x="1110" y="978"/>
              </a:cxn>
              <a:cxn ang="0">
                <a:pos x="912" y="1032"/>
              </a:cxn>
              <a:cxn ang="0">
                <a:pos x="570" y="1044"/>
              </a:cxn>
              <a:cxn ang="0">
                <a:pos x="516" y="1032"/>
              </a:cxn>
              <a:cxn ang="0">
                <a:pos x="390" y="972"/>
              </a:cxn>
              <a:cxn ang="0">
                <a:pos x="366" y="960"/>
              </a:cxn>
              <a:cxn ang="0">
                <a:pos x="342" y="942"/>
              </a:cxn>
              <a:cxn ang="0">
                <a:pos x="312" y="930"/>
              </a:cxn>
              <a:cxn ang="0">
                <a:pos x="288" y="918"/>
              </a:cxn>
              <a:cxn ang="0">
                <a:pos x="234" y="882"/>
              </a:cxn>
              <a:cxn ang="0">
                <a:pos x="198" y="852"/>
              </a:cxn>
              <a:cxn ang="0">
                <a:pos x="138" y="792"/>
              </a:cxn>
              <a:cxn ang="0">
                <a:pos x="108" y="768"/>
              </a:cxn>
              <a:cxn ang="0">
                <a:pos x="42" y="714"/>
              </a:cxn>
              <a:cxn ang="0">
                <a:pos x="12" y="672"/>
              </a:cxn>
              <a:cxn ang="0">
                <a:pos x="0" y="636"/>
              </a:cxn>
              <a:cxn ang="0">
                <a:pos x="6" y="588"/>
              </a:cxn>
              <a:cxn ang="0">
                <a:pos x="30" y="552"/>
              </a:cxn>
              <a:cxn ang="0">
                <a:pos x="42" y="534"/>
              </a:cxn>
              <a:cxn ang="0">
                <a:pos x="48" y="510"/>
              </a:cxn>
            </a:cxnLst>
            <a:rect l="0" t="0" r="r" b="b"/>
            <a:pathLst>
              <a:path w="1337" h="1062">
                <a:moveTo>
                  <a:pt x="48" y="510"/>
                </a:moveTo>
                <a:cubicBezTo>
                  <a:pt x="60" y="428"/>
                  <a:pt x="96" y="354"/>
                  <a:pt x="144" y="288"/>
                </a:cubicBezTo>
                <a:cubicBezTo>
                  <a:pt x="174" y="247"/>
                  <a:pt x="188" y="200"/>
                  <a:pt x="222" y="162"/>
                </a:cubicBezTo>
                <a:cubicBezTo>
                  <a:pt x="269" y="109"/>
                  <a:pt x="329" y="49"/>
                  <a:pt x="396" y="24"/>
                </a:cubicBezTo>
                <a:cubicBezTo>
                  <a:pt x="437" y="9"/>
                  <a:pt x="485" y="5"/>
                  <a:pt x="528" y="0"/>
                </a:cubicBezTo>
                <a:cubicBezTo>
                  <a:pt x="640" y="7"/>
                  <a:pt x="714" y="33"/>
                  <a:pt x="822" y="60"/>
                </a:cubicBezTo>
                <a:cubicBezTo>
                  <a:pt x="877" y="74"/>
                  <a:pt x="932" y="80"/>
                  <a:pt x="984" y="102"/>
                </a:cubicBezTo>
                <a:cubicBezTo>
                  <a:pt x="1013" y="114"/>
                  <a:pt x="1038" y="134"/>
                  <a:pt x="1068" y="144"/>
                </a:cubicBezTo>
                <a:cubicBezTo>
                  <a:pt x="1106" y="201"/>
                  <a:pt x="1135" y="260"/>
                  <a:pt x="1170" y="318"/>
                </a:cubicBezTo>
                <a:cubicBezTo>
                  <a:pt x="1208" y="382"/>
                  <a:pt x="1260" y="438"/>
                  <a:pt x="1284" y="510"/>
                </a:cubicBezTo>
                <a:cubicBezTo>
                  <a:pt x="1298" y="683"/>
                  <a:pt x="1337" y="933"/>
                  <a:pt x="1110" y="978"/>
                </a:cubicBezTo>
                <a:cubicBezTo>
                  <a:pt x="1047" y="1016"/>
                  <a:pt x="985" y="1025"/>
                  <a:pt x="912" y="1032"/>
                </a:cubicBezTo>
                <a:cubicBezTo>
                  <a:pt x="791" y="1062"/>
                  <a:pt x="709" y="1047"/>
                  <a:pt x="570" y="1044"/>
                </a:cubicBezTo>
                <a:cubicBezTo>
                  <a:pt x="565" y="1043"/>
                  <a:pt x="523" y="1035"/>
                  <a:pt x="516" y="1032"/>
                </a:cubicBezTo>
                <a:cubicBezTo>
                  <a:pt x="472" y="1013"/>
                  <a:pt x="438" y="982"/>
                  <a:pt x="390" y="972"/>
                </a:cubicBezTo>
                <a:cubicBezTo>
                  <a:pt x="382" y="968"/>
                  <a:pt x="374" y="965"/>
                  <a:pt x="366" y="960"/>
                </a:cubicBezTo>
                <a:cubicBezTo>
                  <a:pt x="358" y="955"/>
                  <a:pt x="351" y="947"/>
                  <a:pt x="342" y="942"/>
                </a:cubicBezTo>
                <a:cubicBezTo>
                  <a:pt x="333" y="937"/>
                  <a:pt x="322" y="934"/>
                  <a:pt x="312" y="930"/>
                </a:cubicBezTo>
                <a:cubicBezTo>
                  <a:pt x="304" y="926"/>
                  <a:pt x="296" y="922"/>
                  <a:pt x="288" y="918"/>
                </a:cubicBezTo>
                <a:cubicBezTo>
                  <a:pt x="267" y="906"/>
                  <a:pt x="257" y="890"/>
                  <a:pt x="234" y="882"/>
                </a:cubicBezTo>
                <a:cubicBezTo>
                  <a:pt x="223" y="871"/>
                  <a:pt x="209" y="863"/>
                  <a:pt x="198" y="852"/>
                </a:cubicBezTo>
                <a:cubicBezTo>
                  <a:pt x="177" y="831"/>
                  <a:pt x="164" y="809"/>
                  <a:pt x="138" y="792"/>
                </a:cubicBezTo>
                <a:cubicBezTo>
                  <a:pt x="105" y="743"/>
                  <a:pt x="148" y="799"/>
                  <a:pt x="108" y="768"/>
                </a:cubicBezTo>
                <a:cubicBezTo>
                  <a:pt x="8" y="691"/>
                  <a:pt x="125" y="764"/>
                  <a:pt x="42" y="714"/>
                </a:cubicBezTo>
                <a:cubicBezTo>
                  <a:pt x="40" y="711"/>
                  <a:pt x="15" y="679"/>
                  <a:pt x="12" y="672"/>
                </a:cubicBezTo>
                <a:cubicBezTo>
                  <a:pt x="7" y="660"/>
                  <a:pt x="0" y="636"/>
                  <a:pt x="0" y="636"/>
                </a:cubicBezTo>
                <a:cubicBezTo>
                  <a:pt x="2" y="620"/>
                  <a:pt x="1" y="603"/>
                  <a:pt x="6" y="588"/>
                </a:cubicBezTo>
                <a:cubicBezTo>
                  <a:pt x="11" y="574"/>
                  <a:pt x="22" y="564"/>
                  <a:pt x="30" y="552"/>
                </a:cubicBezTo>
                <a:cubicBezTo>
                  <a:pt x="34" y="546"/>
                  <a:pt x="42" y="534"/>
                  <a:pt x="42" y="534"/>
                </a:cubicBezTo>
                <a:cubicBezTo>
                  <a:pt x="44" y="526"/>
                  <a:pt x="48" y="510"/>
                  <a:pt x="48" y="510"/>
                </a:cubicBezTo>
                <a:close/>
              </a:path>
            </a:pathLst>
          </a:custGeom>
          <a:solidFill>
            <a:srgbClr val="FFCC00"/>
          </a:solidFill>
          <a:ln w="9525" cap="flat" cmpd="sng">
            <a:solidFill>
              <a:schemeClr val="tx1"/>
            </a:solidFill>
            <a:prstDash val="solid"/>
            <a:round/>
            <a:headEnd/>
            <a:tailEnd/>
          </a:ln>
          <a:effectLst/>
        </p:spPr>
        <p:txBody>
          <a:bodyPr anchor="ctr"/>
          <a:lstStyle/>
          <a:p>
            <a:endParaRPr lang="ru-RU"/>
          </a:p>
        </p:txBody>
      </p:sp>
      <p:sp>
        <p:nvSpPr>
          <p:cNvPr id="283720" name="AutoShape 72"/>
          <p:cNvSpPr>
            <a:spLocks noChangeArrowheads="1"/>
          </p:cNvSpPr>
          <p:nvPr/>
        </p:nvSpPr>
        <p:spPr bwMode="auto">
          <a:xfrm flipH="1">
            <a:off x="1419225" y="3657600"/>
            <a:ext cx="638175" cy="104775"/>
          </a:xfrm>
          <a:prstGeom prst="rightArrow">
            <a:avLst>
              <a:gd name="adj1" fmla="val 50000"/>
              <a:gd name="adj2" fmla="val 152273"/>
            </a:avLst>
          </a:prstGeom>
          <a:solidFill>
            <a:srgbClr val="FF0000"/>
          </a:solidFill>
          <a:ln w="9525" algn="ctr">
            <a:solidFill>
              <a:schemeClr val="tx1"/>
            </a:solidFill>
            <a:miter lim="800000"/>
            <a:headEnd/>
            <a:tailEnd/>
          </a:ln>
          <a:effectLst/>
        </p:spPr>
        <p:txBody>
          <a:bodyPr wrap="none" anchor="ctr"/>
          <a:lstStyle/>
          <a:p>
            <a:endParaRPr lang="ru-RU"/>
          </a:p>
        </p:txBody>
      </p:sp>
      <p:sp>
        <p:nvSpPr>
          <p:cNvPr id="283721" name="AutoShape 73"/>
          <p:cNvSpPr>
            <a:spLocks noChangeArrowheads="1"/>
          </p:cNvSpPr>
          <p:nvPr/>
        </p:nvSpPr>
        <p:spPr bwMode="auto">
          <a:xfrm rot="20141727" flipH="1">
            <a:off x="608013" y="4065588"/>
            <a:ext cx="638175" cy="104775"/>
          </a:xfrm>
          <a:prstGeom prst="rightArrow">
            <a:avLst>
              <a:gd name="adj1" fmla="val 50000"/>
              <a:gd name="adj2" fmla="val 152273"/>
            </a:avLst>
          </a:prstGeom>
          <a:solidFill>
            <a:srgbClr val="FF0000"/>
          </a:solidFill>
          <a:ln w="9525" algn="ctr">
            <a:solidFill>
              <a:schemeClr val="tx1"/>
            </a:solidFill>
            <a:miter lim="800000"/>
            <a:headEnd/>
            <a:tailEnd/>
          </a:ln>
          <a:effectLst/>
        </p:spPr>
        <p:txBody>
          <a:bodyPr wrap="none" anchor="ctr"/>
          <a:lstStyle/>
          <a:p>
            <a:endParaRPr lang="ru-RU"/>
          </a:p>
        </p:txBody>
      </p:sp>
      <p:sp>
        <p:nvSpPr>
          <p:cNvPr id="283722" name="AutoShape 74"/>
          <p:cNvSpPr>
            <a:spLocks noChangeArrowheads="1"/>
          </p:cNvSpPr>
          <p:nvPr/>
        </p:nvSpPr>
        <p:spPr bwMode="auto">
          <a:xfrm rot="2970374" flipH="1">
            <a:off x="2301875" y="4244975"/>
            <a:ext cx="638175" cy="104775"/>
          </a:xfrm>
          <a:prstGeom prst="rightArrow">
            <a:avLst>
              <a:gd name="adj1" fmla="val 50000"/>
              <a:gd name="adj2" fmla="val 152273"/>
            </a:avLst>
          </a:prstGeom>
          <a:solidFill>
            <a:srgbClr val="FF0000"/>
          </a:solidFill>
          <a:ln w="9525" algn="ctr">
            <a:solidFill>
              <a:schemeClr val="tx1"/>
            </a:solidFill>
            <a:miter lim="800000"/>
            <a:headEnd/>
            <a:tailEnd/>
          </a:ln>
          <a:effectLst/>
        </p:spPr>
        <p:txBody>
          <a:bodyPr wrap="none" anchor="ctr"/>
          <a:lstStyle/>
          <a:p>
            <a:endParaRPr lang="ru-RU"/>
          </a:p>
        </p:txBody>
      </p:sp>
      <p:sp>
        <p:nvSpPr>
          <p:cNvPr id="283723" name="Oval 75"/>
          <p:cNvSpPr>
            <a:spLocks noChangeArrowheads="1"/>
          </p:cNvSpPr>
          <p:nvPr/>
        </p:nvSpPr>
        <p:spPr bwMode="auto">
          <a:xfrm>
            <a:off x="1905000" y="4686300"/>
            <a:ext cx="42863" cy="42863"/>
          </a:xfrm>
          <a:prstGeom prst="ellipse">
            <a:avLst/>
          </a:prstGeom>
          <a:solidFill>
            <a:srgbClr val="3366FF"/>
          </a:solidFill>
          <a:ln w="9525" algn="ctr">
            <a:solidFill>
              <a:schemeClr val="tx1"/>
            </a:solidFill>
            <a:round/>
            <a:headEnd/>
            <a:tailEnd/>
          </a:ln>
          <a:effectLst/>
        </p:spPr>
        <p:txBody>
          <a:bodyPr wrap="none" anchor="ctr"/>
          <a:lstStyle/>
          <a:p>
            <a:endParaRPr lang="ru-RU"/>
          </a:p>
        </p:txBody>
      </p:sp>
      <p:sp>
        <p:nvSpPr>
          <p:cNvPr id="283724" name="Text Box 76"/>
          <p:cNvSpPr txBox="1">
            <a:spLocks noChangeArrowheads="1"/>
          </p:cNvSpPr>
          <p:nvPr/>
        </p:nvSpPr>
        <p:spPr bwMode="auto">
          <a:xfrm>
            <a:off x="1727200" y="4725988"/>
            <a:ext cx="276225" cy="244475"/>
          </a:xfrm>
          <a:prstGeom prst="rect">
            <a:avLst/>
          </a:prstGeom>
          <a:noFill/>
          <a:ln w="9525" algn="ctr">
            <a:noFill/>
            <a:miter lim="800000"/>
            <a:headEnd/>
            <a:tailEnd/>
          </a:ln>
          <a:effectLst/>
        </p:spPr>
        <p:txBody>
          <a:bodyPr wrap="none">
            <a:spAutoFit/>
          </a:bodyPr>
          <a:lstStyle/>
          <a:p>
            <a:r>
              <a:rPr lang="en-US" sz="1000" b="1" i="1"/>
              <a:t>A</a:t>
            </a:r>
            <a:endParaRPr lang="ru-RU" sz="1000" b="1" i="1"/>
          </a:p>
        </p:txBody>
      </p:sp>
      <p:graphicFrame>
        <p:nvGraphicFramePr>
          <p:cNvPr id="283739" name="Object 91"/>
          <p:cNvGraphicFramePr>
            <a:graphicFrameLocks noChangeAspect="1"/>
          </p:cNvGraphicFramePr>
          <p:nvPr>
            <p:ph sz="quarter" idx="4"/>
          </p:nvPr>
        </p:nvGraphicFramePr>
        <p:xfrm>
          <a:off x="1676400" y="3409950"/>
          <a:ext cx="166688" cy="200025"/>
        </p:xfrm>
        <a:graphic>
          <a:graphicData uri="http://schemas.openxmlformats.org/presentationml/2006/ole">
            <p:oleObj spid="_x0000_s283739" name="Формула" r:id="rId12" imgW="190440" imgH="228600" progId="Equation.3">
              <p:embed/>
            </p:oleObj>
          </a:graphicData>
        </a:graphic>
      </p:graphicFrame>
      <p:graphicFrame>
        <p:nvGraphicFramePr>
          <p:cNvPr id="283737" name="Object 89"/>
          <p:cNvGraphicFramePr>
            <a:graphicFrameLocks noChangeAspect="1"/>
          </p:cNvGraphicFramePr>
          <p:nvPr>
            <p:ph sz="quarter" idx="3"/>
          </p:nvPr>
        </p:nvGraphicFramePr>
        <p:xfrm>
          <a:off x="1244600" y="4672013"/>
          <a:ext cx="176213" cy="228600"/>
        </p:xfrm>
        <a:graphic>
          <a:graphicData uri="http://schemas.openxmlformats.org/presentationml/2006/ole">
            <p:oleObj spid="_x0000_s283737" name="Формула" r:id="rId13" imgW="215640" imgH="279360" progId="Equation.3">
              <p:embed/>
            </p:oleObj>
          </a:graphicData>
        </a:graphic>
      </p:graphicFrame>
      <p:graphicFrame>
        <p:nvGraphicFramePr>
          <p:cNvPr id="283735" name="Object 87"/>
          <p:cNvGraphicFramePr>
            <a:graphicFrameLocks noChangeAspect="1"/>
          </p:cNvGraphicFramePr>
          <p:nvPr>
            <p:ph sz="quarter" idx="2"/>
          </p:nvPr>
        </p:nvGraphicFramePr>
        <p:xfrm>
          <a:off x="2686050" y="4067175"/>
          <a:ext cx="180975" cy="228600"/>
        </p:xfrm>
        <a:graphic>
          <a:graphicData uri="http://schemas.openxmlformats.org/presentationml/2006/ole">
            <p:oleObj spid="_x0000_s283735" name="Формула" r:id="rId14" imgW="190440" imgH="241200" progId="Equation.3">
              <p:embed/>
            </p:oleObj>
          </a:graphicData>
        </a:graphic>
      </p:graphicFrame>
      <p:sp>
        <p:nvSpPr>
          <p:cNvPr id="283741" name="AutoShape 93"/>
          <p:cNvSpPr>
            <a:spLocks noChangeArrowheads="1"/>
          </p:cNvSpPr>
          <p:nvPr/>
        </p:nvSpPr>
        <p:spPr bwMode="auto">
          <a:xfrm rot="20141727" flipH="1">
            <a:off x="601663" y="4068763"/>
            <a:ext cx="638175" cy="104775"/>
          </a:xfrm>
          <a:prstGeom prst="rightArrow">
            <a:avLst>
              <a:gd name="adj1" fmla="val 50000"/>
              <a:gd name="adj2" fmla="val 152273"/>
            </a:avLst>
          </a:prstGeom>
          <a:solidFill>
            <a:srgbClr val="FF0000">
              <a:alpha val="0"/>
            </a:srgbClr>
          </a:solidFill>
          <a:ln w="9525" algn="ctr">
            <a:solidFill>
              <a:srgbClr val="FF0000"/>
            </a:solidFill>
            <a:miter lim="800000"/>
            <a:headEnd/>
            <a:tailEnd/>
          </a:ln>
          <a:effectLst/>
        </p:spPr>
        <p:txBody>
          <a:bodyPr wrap="none" anchor="ctr"/>
          <a:lstStyle/>
          <a:p>
            <a:endParaRPr lang="ru-RU"/>
          </a:p>
        </p:txBody>
      </p:sp>
      <p:sp>
        <p:nvSpPr>
          <p:cNvPr id="283742" name="AutoShape 94"/>
          <p:cNvSpPr>
            <a:spLocks noChangeArrowheads="1"/>
          </p:cNvSpPr>
          <p:nvPr/>
        </p:nvSpPr>
        <p:spPr bwMode="auto">
          <a:xfrm rot="20141727" flipH="1">
            <a:off x="601663" y="4068763"/>
            <a:ext cx="638175" cy="104775"/>
          </a:xfrm>
          <a:prstGeom prst="rightArrow">
            <a:avLst>
              <a:gd name="adj1" fmla="val 50000"/>
              <a:gd name="adj2" fmla="val 152273"/>
            </a:avLst>
          </a:prstGeom>
          <a:solidFill>
            <a:srgbClr val="993300"/>
          </a:solidFill>
          <a:ln w="9525" algn="ctr">
            <a:solidFill>
              <a:schemeClr val="tx1"/>
            </a:solidFill>
            <a:miter lim="800000"/>
            <a:headEnd/>
            <a:tailEnd/>
          </a:ln>
          <a:effectLst/>
        </p:spPr>
        <p:txBody>
          <a:bodyPr wrap="none" anchor="ctr"/>
          <a:lstStyle/>
          <a:p>
            <a:endParaRPr lang="ru-RU"/>
          </a:p>
        </p:txBody>
      </p:sp>
      <p:sp>
        <p:nvSpPr>
          <p:cNvPr id="283743" name="AutoShape 95"/>
          <p:cNvSpPr>
            <a:spLocks noChangeArrowheads="1"/>
          </p:cNvSpPr>
          <p:nvPr/>
        </p:nvSpPr>
        <p:spPr bwMode="auto">
          <a:xfrm rot="9341727" flipH="1">
            <a:off x="1914525" y="4519613"/>
            <a:ext cx="638175" cy="104775"/>
          </a:xfrm>
          <a:prstGeom prst="rightArrow">
            <a:avLst>
              <a:gd name="adj1" fmla="val 50000"/>
              <a:gd name="adj2" fmla="val 152273"/>
            </a:avLst>
          </a:prstGeom>
          <a:solidFill>
            <a:srgbClr val="993300"/>
          </a:solidFill>
          <a:ln w="9525" algn="ctr">
            <a:solidFill>
              <a:schemeClr val="tx1"/>
            </a:solidFill>
            <a:miter lim="800000"/>
            <a:headEnd/>
            <a:tailEnd/>
          </a:ln>
          <a:effectLst/>
        </p:spPr>
        <p:txBody>
          <a:bodyPr wrap="none" anchor="ctr"/>
          <a:lstStyle/>
          <a:p>
            <a:endParaRPr lang="ru-RU"/>
          </a:p>
        </p:txBody>
      </p:sp>
      <p:graphicFrame>
        <p:nvGraphicFramePr>
          <p:cNvPr id="283744" name="Object 96"/>
          <p:cNvGraphicFramePr>
            <a:graphicFrameLocks noChangeAspect="1"/>
          </p:cNvGraphicFramePr>
          <p:nvPr/>
        </p:nvGraphicFramePr>
        <p:xfrm>
          <a:off x="2076450" y="4308475"/>
          <a:ext cx="196850" cy="228600"/>
        </p:xfrm>
        <a:graphic>
          <a:graphicData uri="http://schemas.openxmlformats.org/presentationml/2006/ole">
            <p:oleObj spid="_x0000_s283744" name="Формула" r:id="rId15" imgW="241200" imgH="279360" progId="Equation.3">
              <p:embed/>
            </p:oleObj>
          </a:graphicData>
        </a:graphic>
      </p:graphicFrame>
      <p:sp>
        <p:nvSpPr>
          <p:cNvPr id="283745" name="AutoShape 97"/>
          <p:cNvSpPr>
            <a:spLocks noChangeArrowheads="1"/>
          </p:cNvSpPr>
          <p:nvPr/>
        </p:nvSpPr>
        <p:spPr bwMode="auto">
          <a:xfrm flipH="1">
            <a:off x="1422400" y="3656013"/>
            <a:ext cx="638175" cy="104775"/>
          </a:xfrm>
          <a:prstGeom prst="rightArrow">
            <a:avLst>
              <a:gd name="adj1" fmla="val 50000"/>
              <a:gd name="adj2" fmla="val 152273"/>
            </a:avLst>
          </a:prstGeom>
          <a:solidFill>
            <a:srgbClr val="FF0000">
              <a:alpha val="0"/>
            </a:srgbClr>
          </a:solidFill>
          <a:ln w="9525" algn="ctr">
            <a:solidFill>
              <a:srgbClr val="FF0000"/>
            </a:solidFill>
            <a:miter lim="800000"/>
            <a:headEnd/>
            <a:tailEnd/>
          </a:ln>
          <a:effectLst/>
        </p:spPr>
        <p:txBody>
          <a:bodyPr wrap="none" anchor="ctr"/>
          <a:lstStyle/>
          <a:p>
            <a:endParaRPr lang="ru-RU"/>
          </a:p>
        </p:txBody>
      </p:sp>
      <p:graphicFrame>
        <p:nvGraphicFramePr>
          <p:cNvPr id="283746" name="Object 98"/>
          <p:cNvGraphicFramePr>
            <a:graphicFrameLocks noChangeAspect="1"/>
          </p:cNvGraphicFramePr>
          <p:nvPr/>
        </p:nvGraphicFramePr>
        <p:xfrm>
          <a:off x="1330325" y="4386263"/>
          <a:ext cx="200025" cy="244475"/>
        </p:xfrm>
        <a:graphic>
          <a:graphicData uri="http://schemas.openxmlformats.org/presentationml/2006/ole">
            <p:oleObj spid="_x0000_s283746" name="Формула" r:id="rId16" imgW="228600" imgH="279360" progId="Equation.3">
              <p:embed/>
            </p:oleObj>
          </a:graphicData>
        </a:graphic>
      </p:graphicFrame>
      <p:sp>
        <p:nvSpPr>
          <p:cNvPr id="283747" name="AutoShape 99"/>
          <p:cNvSpPr>
            <a:spLocks noChangeArrowheads="1"/>
          </p:cNvSpPr>
          <p:nvPr/>
        </p:nvSpPr>
        <p:spPr bwMode="auto">
          <a:xfrm flipH="1">
            <a:off x="1411288" y="3659188"/>
            <a:ext cx="638175" cy="104775"/>
          </a:xfrm>
          <a:prstGeom prst="rightArrow">
            <a:avLst>
              <a:gd name="adj1" fmla="val 50000"/>
              <a:gd name="adj2" fmla="val 152273"/>
            </a:avLst>
          </a:prstGeom>
          <a:solidFill>
            <a:srgbClr val="993300"/>
          </a:solidFill>
          <a:ln w="9525" algn="ctr">
            <a:solidFill>
              <a:schemeClr val="tx1"/>
            </a:solidFill>
            <a:miter lim="800000"/>
            <a:headEnd/>
            <a:tailEnd/>
          </a:ln>
          <a:effectLst/>
        </p:spPr>
        <p:txBody>
          <a:bodyPr wrap="none" anchor="ctr"/>
          <a:lstStyle/>
          <a:p>
            <a:endParaRPr lang="ru-RU"/>
          </a:p>
        </p:txBody>
      </p:sp>
      <p:sp>
        <p:nvSpPr>
          <p:cNvPr id="283748" name="AutoShape 100"/>
          <p:cNvSpPr>
            <a:spLocks noChangeArrowheads="1"/>
          </p:cNvSpPr>
          <p:nvPr/>
        </p:nvSpPr>
        <p:spPr bwMode="auto">
          <a:xfrm>
            <a:off x="1947863" y="4657725"/>
            <a:ext cx="638175" cy="104775"/>
          </a:xfrm>
          <a:prstGeom prst="rightArrow">
            <a:avLst>
              <a:gd name="adj1" fmla="val 50000"/>
              <a:gd name="adj2" fmla="val 152273"/>
            </a:avLst>
          </a:prstGeom>
          <a:solidFill>
            <a:srgbClr val="993300"/>
          </a:solidFill>
          <a:ln w="9525" algn="ctr">
            <a:solidFill>
              <a:schemeClr val="tx1"/>
            </a:solidFill>
            <a:miter lim="800000"/>
            <a:headEnd/>
            <a:tailEnd/>
          </a:ln>
          <a:effectLst/>
        </p:spPr>
        <p:txBody>
          <a:bodyPr wrap="none" anchor="ctr"/>
          <a:lstStyle/>
          <a:p>
            <a:endParaRPr lang="ru-RU"/>
          </a:p>
        </p:txBody>
      </p:sp>
      <p:graphicFrame>
        <p:nvGraphicFramePr>
          <p:cNvPr id="283750" name="Object 102"/>
          <p:cNvGraphicFramePr>
            <a:graphicFrameLocks noChangeAspect="1"/>
          </p:cNvGraphicFramePr>
          <p:nvPr/>
        </p:nvGraphicFramePr>
        <p:xfrm>
          <a:off x="2487613" y="4464050"/>
          <a:ext cx="222250" cy="244475"/>
        </p:xfrm>
        <a:graphic>
          <a:graphicData uri="http://schemas.openxmlformats.org/presentationml/2006/ole">
            <p:oleObj spid="_x0000_s283750" name="Формула" r:id="rId17" imgW="253800" imgH="279360" progId="Equation.3">
              <p:embed/>
            </p:oleObj>
          </a:graphicData>
        </a:graphic>
      </p:graphicFrame>
      <p:graphicFrame>
        <p:nvGraphicFramePr>
          <p:cNvPr id="283751" name="Object 103"/>
          <p:cNvGraphicFramePr>
            <a:graphicFrameLocks noChangeAspect="1"/>
          </p:cNvGraphicFramePr>
          <p:nvPr/>
        </p:nvGraphicFramePr>
        <p:xfrm>
          <a:off x="1509713" y="4013200"/>
          <a:ext cx="217487" cy="277813"/>
        </p:xfrm>
        <a:graphic>
          <a:graphicData uri="http://schemas.openxmlformats.org/presentationml/2006/ole">
            <p:oleObj spid="_x0000_s283751" name="Формула" r:id="rId18" imgW="228600" imgH="291960" progId="Equation.3">
              <p:embed/>
            </p:oleObj>
          </a:graphicData>
        </a:graphic>
      </p:graphicFrame>
      <p:sp>
        <p:nvSpPr>
          <p:cNvPr id="283752" name="AutoShape 104"/>
          <p:cNvSpPr>
            <a:spLocks noChangeArrowheads="1"/>
          </p:cNvSpPr>
          <p:nvPr/>
        </p:nvSpPr>
        <p:spPr bwMode="auto">
          <a:xfrm rot="2970374" flipH="1">
            <a:off x="2305050" y="4252913"/>
            <a:ext cx="638175" cy="104775"/>
          </a:xfrm>
          <a:prstGeom prst="rightArrow">
            <a:avLst>
              <a:gd name="adj1" fmla="val 50000"/>
              <a:gd name="adj2" fmla="val 152273"/>
            </a:avLst>
          </a:prstGeom>
          <a:solidFill>
            <a:srgbClr val="FF0000">
              <a:alpha val="0"/>
            </a:srgbClr>
          </a:solidFill>
          <a:ln w="9525" algn="ctr">
            <a:solidFill>
              <a:srgbClr val="FF0000"/>
            </a:solidFill>
            <a:miter lim="800000"/>
            <a:headEnd/>
            <a:tailEnd/>
          </a:ln>
          <a:effectLst/>
        </p:spPr>
        <p:txBody>
          <a:bodyPr wrap="none" anchor="ctr"/>
          <a:lstStyle/>
          <a:p>
            <a:endParaRPr lang="ru-RU"/>
          </a:p>
        </p:txBody>
      </p:sp>
      <p:sp>
        <p:nvSpPr>
          <p:cNvPr id="283753" name="AutoShape 105"/>
          <p:cNvSpPr>
            <a:spLocks noChangeArrowheads="1"/>
          </p:cNvSpPr>
          <p:nvPr/>
        </p:nvSpPr>
        <p:spPr bwMode="auto">
          <a:xfrm rot="2970374" flipH="1">
            <a:off x="2303463" y="4246563"/>
            <a:ext cx="638175" cy="104775"/>
          </a:xfrm>
          <a:prstGeom prst="rightArrow">
            <a:avLst>
              <a:gd name="adj1" fmla="val 50000"/>
              <a:gd name="adj2" fmla="val 152273"/>
            </a:avLst>
          </a:prstGeom>
          <a:solidFill>
            <a:srgbClr val="993300"/>
          </a:solidFill>
          <a:ln w="9525" algn="ctr">
            <a:solidFill>
              <a:schemeClr val="tx1"/>
            </a:solidFill>
            <a:miter lim="800000"/>
            <a:headEnd/>
            <a:tailEnd/>
          </a:ln>
          <a:effectLst/>
        </p:spPr>
        <p:txBody>
          <a:bodyPr wrap="none" anchor="ctr"/>
          <a:lstStyle/>
          <a:p>
            <a:endParaRPr lang="ru-RU"/>
          </a:p>
        </p:txBody>
      </p:sp>
      <p:sp>
        <p:nvSpPr>
          <p:cNvPr id="283754" name="AutoShape 106"/>
          <p:cNvSpPr>
            <a:spLocks noChangeArrowheads="1"/>
          </p:cNvSpPr>
          <p:nvPr/>
        </p:nvSpPr>
        <p:spPr bwMode="auto">
          <a:xfrm rot="13770374" flipH="1">
            <a:off x="1835150" y="4916488"/>
            <a:ext cx="638175" cy="104775"/>
          </a:xfrm>
          <a:prstGeom prst="rightArrow">
            <a:avLst>
              <a:gd name="adj1" fmla="val 50000"/>
              <a:gd name="adj2" fmla="val 152273"/>
            </a:avLst>
          </a:prstGeom>
          <a:solidFill>
            <a:srgbClr val="993300"/>
          </a:solidFill>
          <a:ln w="9525" algn="ctr">
            <a:solidFill>
              <a:schemeClr val="tx1"/>
            </a:solidFill>
            <a:miter lim="800000"/>
            <a:headEnd/>
            <a:tailEnd/>
          </a:ln>
          <a:effectLst/>
        </p:spPr>
        <p:txBody>
          <a:bodyPr wrap="none" anchor="ctr"/>
          <a:lstStyle/>
          <a:p>
            <a:endParaRPr lang="ru-RU"/>
          </a:p>
        </p:txBody>
      </p:sp>
      <p:graphicFrame>
        <p:nvGraphicFramePr>
          <p:cNvPr id="283755" name="Object 107"/>
          <p:cNvGraphicFramePr>
            <a:graphicFrameLocks noChangeAspect="1"/>
          </p:cNvGraphicFramePr>
          <p:nvPr/>
        </p:nvGraphicFramePr>
        <p:xfrm>
          <a:off x="2335213" y="4859338"/>
          <a:ext cx="241300" cy="277812"/>
        </p:xfrm>
        <a:graphic>
          <a:graphicData uri="http://schemas.openxmlformats.org/presentationml/2006/ole">
            <p:oleObj spid="_x0000_s283755" name="Формула" r:id="rId19" imgW="253800" imgH="291960" progId="Equation.3">
              <p:embed/>
            </p:oleObj>
          </a:graphicData>
        </a:graphic>
      </p:graphicFrame>
      <p:sp>
        <p:nvSpPr>
          <p:cNvPr id="283756" name="Line 108"/>
          <p:cNvSpPr>
            <a:spLocks noChangeShapeType="1"/>
          </p:cNvSpPr>
          <p:nvPr/>
        </p:nvSpPr>
        <p:spPr bwMode="auto">
          <a:xfrm flipV="1">
            <a:off x="395288" y="3500438"/>
            <a:ext cx="1881187" cy="852487"/>
          </a:xfrm>
          <a:prstGeom prst="line">
            <a:avLst/>
          </a:prstGeom>
          <a:noFill/>
          <a:ln w="9525">
            <a:solidFill>
              <a:srgbClr val="FF0000"/>
            </a:solidFill>
            <a:prstDash val="dash"/>
            <a:round/>
            <a:headEnd/>
            <a:tailEnd/>
          </a:ln>
          <a:effectLst/>
        </p:spPr>
        <p:txBody>
          <a:bodyPr anchor="ctr"/>
          <a:lstStyle/>
          <a:p>
            <a:endParaRPr lang="ru-RU"/>
          </a:p>
        </p:txBody>
      </p:sp>
      <p:sp>
        <p:nvSpPr>
          <p:cNvPr id="283757" name="Line 109"/>
          <p:cNvSpPr>
            <a:spLocks noChangeShapeType="1"/>
          </p:cNvSpPr>
          <p:nvPr/>
        </p:nvSpPr>
        <p:spPr bwMode="auto">
          <a:xfrm flipV="1">
            <a:off x="860425" y="3703638"/>
            <a:ext cx="1700213" cy="14287"/>
          </a:xfrm>
          <a:prstGeom prst="line">
            <a:avLst/>
          </a:prstGeom>
          <a:noFill/>
          <a:ln w="9525">
            <a:solidFill>
              <a:srgbClr val="FF0000"/>
            </a:solidFill>
            <a:prstDash val="dash"/>
            <a:round/>
            <a:headEnd/>
            <a:tailEnd/>
          </a:ln>
          <a:effectLst/>
        </p:spPr>
        <p:txBody>
          <a:bodyPr anchor="ctr"/>
          <a:lstStyle/>
          <a:p>
            <a:endParaRPr lang="ru-RU"/>
          </a:p>
        </p:txBody>
      </p:sp>
      <p:sp>
        <p:nvSpPr>
          <p:cNvPr id="283758" name="Line 110"/>
          <p:cNvSpPr>
            <a:spLocks noChangeShapeType="1"/>
          </p:cNvSpPr>
          <p:nvPr/>
        </p:nvSpPr>
        <p:spPr bwMode="auto">
          <a:xfrm>
            <a:off x="1949450" y="3521075"/>
            <a:ext cx="1081088" cy="1257300"/>
          </a:xfrm>
          <a:prstGeom prst="line">
            <a:avLst/>
          </a:prstGeom>
          <a:noFill/>
          <a:ln w="9525">
            <a:solidFill>
              <a:srgbClr val="FF0000"/>
            </a:solidFill>
            <a:prstDash val="dash"/>
            <a:round/>
            <a:headEnd/>
            <a:tailEnd/>
          </a:ln>
          <a:effectLst/>
        </p:spPr>
        <p:txBody>
          <a:bodyPr anchor="ctr"/>
          <a:lstStyle/>
          <a:p>
            <a:endParaRPr lang="ru-RU"/>
          </a:p>
        </p:txBody>
      </p:sp>
      <p:sp>
        <p:nvSpPr>
          <p:cNvPr id="283759" name="Line 111"/>
          <p:cNvSpPr>
            <a:spLocks noChangeShapeType="1"/>
          </p:cNvSpPr>
          <p:nvPr/>
        </p:nvSpPr>
        <p:spPr bwMode="auto">
          <a:xfrm flipV="1">
            <a:off x="1155700" y="4251325"/>
            <a:ext cx="1790700" cy="814388"/>
          </a:xfrm>
          <a:prstGeom prst="line">
            <a:avLst/>
          </a:prstGeom>
          <a:noFill/>
          <a:ln w="9525">
            <a:solidFill>
              <a:srgbClr val="993300"/>
            </a:solidFill>
            <a:prstDash val="dash"/>
            <a:round/>
            <a:headEnd/>
            <a:tailEnd/>
          </a:ln>
          <a:effectLst/>
        </p:spPr>
        <p:txBody>
          <a:bodyPr anchor="ctr"/>
          <a:lstStyle/>
          <a:p>
            <a:endParaRPr lang="ru-RU"/>
          </a:p>
        </p:txBody>
      </p:sp>
      <p:sp>
        <p:nvSpPr>
          <p:cNvPr id="283760" name="Line 112"/>
          <p:cNvSpPr>
            <a:spLocks noChangeShapeType="1"/>
          </p:cNvSpPr>
          <p:nvPr/>
        </p:nvSpPr>
        <p:spPr bwMode="auto">
          <a:xfrm flipV="1">
            <a:off x="1192213" y="4706938"/>
            <a:ext cx="1700212" cy="14287"/>
          </a:xfrm>
          <a:prstGeom prst="line">
            <a:avLst/>
          </a:prstGeom>
          <a:noFill/>
          <a:ln w="9525">
            <a:solidFill>
              <a:srgbClr val="993300"/>
            </a:solidFill>
            <a:prstDash val="dash"/>
            <a:round/>
            <a:headEnd/>
            <a:tailEnd/>
          </a:ln>
          <a:effectLst/>
        </p:spPr>
        <p:txBody>
          <a:bodyPr anchor="ctr"/>
          <a:lstStyle/>
          <a:p>
            <a:endParaRPr lang="ru-RU"/>
          </a:p>
        </p:txBody>
      </p:sp>
      <p:sp>
        <p:nvSpPr>
          <p:cNvPr id="283761" name="Line 113"/>
          <p:cNvSpPr>
            <a:spLocks noChangeShapeType="1"/>
          </p:cNvSpPr>
          <p:nvPr/>
        </p:nvSpPr>
        <p:spPr bwMode="auto">
          <a:xfrm>
            <a:off x="1300163" y="3971925"/>
            <a:ext cx="1081087" cy="1257300"/>
          </a:xfrm>
          <a:prstGeom prst="line">
            <a:avLst/>
          </a:prstGeom>
          <a:noFill/>
          <a:ln w="9525">
            <a:solidFill>
              <a:srgbClr val="993300"/>
            </a:solidFill>
            <a:prstDash val="dash"/>
            <a:round/>
            <a:headEnd/>
            <a:tailEnd/>
          </a:ln>
          <a:effectLst/>
        </p:spPr>
        <p:txBody>
          <a:bodyPr anchor="ctr"/>
          <a:lstStyle/>
          <a:p>
            <a:endParaRPr lang="ru-RU"/>
          </a:p>
        </p:txBody>
      </p:sp>
      <p:sp>
        <p:nvSpPr>
          <p:cNvPr id="283762" name="Line 114"/>
          <p:cNvSpPr>
            <a:spLocks noChangeShapeType="1"/>
          </p:cNvSpPr>
          <p:nvPr/>
        </p:nvSpPr>
        <p:spPr bwMode="auto">
          <a:xfrm rot="16200000" flipV="1">
            <a:off x="1377156" y="4036219"/>
            <a:ext cx="862013" cy="390525"/>
          </a:xfrm>
          <a:prstGeom prst="line">
            <a:avLst/>
          </a:prstGeom>
          <a:noFill/>
          <a:ln w="9525">
            <a:solidFill>
              <a:srgbClr val="993300"/>
            </a:solidFill>
            <a:prstDash val="dash"/>
            <a:round/>
            <a:headEnd/>
            <a:tailEnd/>
          </a:ln>
          <a:effectLst/>
        </p:spPr>
        <p:txBody>
          <a:bodyPr anchor="ctr"/>
          <a:lstStyle/>
          <a:p>
            <a:endParaRPr lang="ru-RU"/>
          </a:p>
        </p:txBody>
      </p:sp>
      <p:graphicFrame>
        <p:nvGraphicFramePr>
          <p:cNvPr id="283763" name="Object 115"/>
          <p:cNvGraphicFramePr>
            <a:graphicFrameLocks noChangeAspect="1"/>
          </p:cNvGraphicFramePr>
          <p:nvPr/>
        </p:nvGraphicFramePr>
        <p:xfrm>
          <a:off x="1776413" y="3994150"/>
          <a:ext cx="146050" cy="204788"/>
        </p:xfrm>
        <a:graphic>
          <a:graphicData uri="http://schemas.openxmlformats.org/presentationml/2006/ole">
            <p:oleObj spid="_x0000_s283763" name="Формула" r:id="rId20" imgW="152280" imgH="215640" progId="Equation.3">
              <p:embed/>
            </p:oleObj>
          </a:graphicData>
        </a:graphic>
      </p:graphicFrame>
      <p:sp>
        <p:nvSpPr>
          <p:cNvPr id="283764" name="Line 116"/>
          <p:cNvSpPr>
            <a:spLocks noChangeShapeType="1"/>
          </p:cNvSpPr>
          <p:nvPr/>
        </p:nvSpPr>
        <p:spPr bwMode="auto">
          <a:xfrm rot="16200000" flipV="1">
            <a:off x="1514475" y="4210051"/>
            <a:ext cx="1004887" cy="4762"/>
          </a:xfrm>
          <a:prstGeom prst="line">
            <a:avLst/>
          </a:prstGeom>
          <a:noFill/>
          <a:ln w="9525">
            <a:solidFill>
              <a:srgbClr val="993300"/>
            </a:solidFill>
            <a:prstDash val="dash"/>
            <a:round/>
            <a:headEnd/>
            <a:tailEnd/>
          </a:ln>
          <a:effectLst/>
        </p:spPr>
        <p:txBody>
          <a:bodyPr anchor="ctr"/>
          <a:lstStyle/>
          <a:p>
            <a:endParaRPr lang="ru-RU"/>
          </a:p>
        </p:txBody>
      </p:sp>
      <p:graphicFrame>
        <p:nvGraphicFramePr>
          <p:cNvPr id="283765" name="Object 117"/>
          <p:cNvGraphicFramePr>
            <a:graphicFrameLocks noChangeAspect="1"/>
          </p:cNvGraphicFramePr>
          <p:nvPr/>
        </p:nvGraphicFramePr>
        <p:xfrm>
          <a:off x="2035175" y="3992563"/>
          <a:ext cx="169863" cy="204787"/>
        </p:xfrm>
        <a:graphic>
          <a:graphicData uri="http://schemas.openxmlformats.org/presentationml/2006/ole">
            <p:oleObj spid="_x0000_s283765" name="Формула" r:id="rId21" imgW="177480" imgH="215640" progId="Equation.3">
              <p:embed/>
            </p:oleObj>
          </a:graphicData>
        </a:graphic>
      </p:graphicFrame>
      <p:sp>
        <p:nvSpPr>
          <p:cNvPr id="283766" name="Line 118"/>
          <p:cNvSpPr>
            <a:spLocks noChangeShapeType="1"/>
          </p:cNvSpPr>
          <p:nvPr/>
        </p:nvSpPr>
        <p:spPr bwMode="auto">
          <a:xfrm rot="-5400000">
            <a:off x="1991519" y="4175919"/>
            <a:ext cx="519113" cy="600075"/>
          </a:xfrm>
          <a:prstGeom prst="line">
            <a:avLst/>
          </a:prstGeom>
          <a:noFill/>
          <a:ln w="9525">
            <a:solidFill>
              <a:srgbClr val="993300"/>
            </a:solidFill>
            <a:prstDash val="dash"/>
            <a:round/>
            <a:headEnd/>
            <a:tailEnd/>
          </a:ln>
          <a:effectLst/>
        </p:spPr>
        <p:txBody>
          <a:bodyPr anchor="ctr"/>
          <a:lstStyle/>
          <a:p>
            <a:endParaRPr lang="ru-RU"/>
          </a:p>
        </p:txBody>
      </p:sp>
      <p:graphicFrame>
        <p:nvGraphicFramePr>
          <p:cNvPr id="283767" name="Object 119"/>
          <p:cNvGraphicFramePr>
            <a:graphicFrameLocks noChangeAspect="1"/>
          </p:cNvGraphicFramePr>
          <p:nvPr/>
        </p:nvGraphicFramePr>
        <p:xfrm>
          <a:off x="2219325" y="4167188"/>
          <a:ext cx="158750" cy="215900"/>
        </p:xfrm>
        <a:graphic>
          <a:graphicData uri="http://schemas.openxmlformats.org/presentationml/2006/ole">
            <p:oleObj spid="_x0000_s283767" name="Формула" r:id="rId22" imgW="164880" imgH="228600" progId="Equation.3">
              <p:embed/>
            </p:oleObj>
          </a:graphicData>
        </a:graphic>
      </p:graphicFrame>
      <p:sp>
        <p:nvSpPr>
          <p:cNvPr id="283768" name="Text Box 120"/>
          <p:cNvSpPr txBox="1">
            <a:spLocks noChangeArrowheads="1"/>
          </p:cNvSpPr>
          <p:nvPr/>
        </p:nvSpPr>
        <p:spPr bwMode="auto">
          <a:xfrm>
            <a:off x="2867025" y="3335338"/>
            <a:ext cx="6276975" cy="863600"/>
          </a:xfrm>
          <a:prstGeom prst="rect">
            <a:avLst/>
          </a:prstGeom>
          <a:solidFill>
            <a:srgbClr val="FFFF00"/>
          </a:solidFill>
          <a:ln w="9525" algn="ctr">
            <a:solidFill>
              <a:schemeClr val="tx1"/>
            </a:solidFill>
            <a:miter lim="800000"/>
            <a:headEnd/>
            <a:tailEnd/>
          </a:ln>
          <a:effectLst/>
        </p:spPr>
        <p:txBody>
          <a:bodyPr wrap="none">
            <a:spAutoFit/>
          </a:bodyPr>
          <a:lstStyle/>
          <a:p>
            <a:r>
              <a:rPr lang="ru-RU" sz="1000"/>
              <a:t>Сходящаяся система сил приводится к </a:t>
            </a:r>
            <a:r>
              <a:rPr lang="ru-RU" sz="1000">
                <a:solidFill>
                  <a:schemeClr val="bg2"/>
                </a:solidFill>
              </a:rPr>
              <a:t>одной силе</a:t>
            </a:r>
            <a:r>
              <a:rPr lang="ru-RU" sz="1000"/>
              <a:t>, приложенной в центре приведения, которая ранее</a:t>
            </a:r>
          </a:p>
          <a:p>
            <a:r>
              <a:rPr lang="ru-RU" sz="1000"/>
              <a:t>называлась </a:t>
            </a:r>
            <a:r>
              <a:rPr lang="ru-RU" sz="1000">
                <a:solidFill>
                  <a:schemeClr val="bg2"/>
                </a:solidFill>
              </a:rPr>
              <a:t>равнодействующей</a:t>
            </a:r>
            <a:r>
              <a:rPr lang="ru-RU" sz="1000"/>
              <a:t>, но теперь эта сила не заменяет исходную систему сил, поскольку</a:t>
            </a:r>
          </a:p>
          <a:p>
            <a:r>
              <a:rPr lang="ru-RU" sz="1000"/>
              <a:t>после приведения возникла система пар. Система пар приводится к </a:t>
            </a:r>
            <a:r>
              <a:rPr lang="ru-RU" sz="1000">
                <a:solidFill>
                  <a:schemeClr val="bg2"/>
                </a:solidFill>
              </a:rPr>
              <a:t>одной паре</a:t>
            </a:r>
            <a:r>
              <a:rPr lang="ru-RU" sz="1000"/>
              <a:t> (теорема о сложении</a:t>
            </a:r>
          </a:p>
          <a:p>
            <a:r>
              <a:rPr lang="ru-RU" sz="1000"/>
              <a:t>пар), </a:t>
            </a:r>
            <a:r>
              <a:rPr lang="ru-RU" sz="1000">
                <a:solidFill>
                  <a:schemeClr val="bg2"/>
                </a:solidFill>
              </a:rPr>
              <a:t>момент которой равен алгебраической сумме моментов исходных сил относительно центра</a:t>
            </a:r>
          </a:p>
          <a:p>
            <a:r>
              <a:rPr lang="ru-RU" sz="1000">
                <a:solidFill>
                  <a:schemeClr val="bg2"/>
                </a:solidFill>
              </a:rPr>
              <a:t>приведения</a:t>
            </a:r>
            <a:r>
              <a:rPr lang="ru-RU" sz="1000"/>
              <a:t>. </a:t>
            </a:r>
            <a:endParaRPr lang="ru-RU" sz="1000">
              <a:solidFill>
                <a:srgbClr val="FF0000"/>
              </a:solidFill>
            </a:endParaRPr>
          </a:p>
        </p:txBody>
      </p:sp>
      <p:sp>
        <p:nvSpPr>
          <p:cNvPr id="283770" name="AutoShape 122"/>
          <p:cNvSpPr>
            <a:spLocks noChangeArrowheads="1"/>
          </p:cNvSpPr>
          <p:nvPr/>
        </p:nvSpPr>
        <p:spPr bwMode="auto">
          <a:xfrm rot="11330061">
            <a:off x="3800475" y="4533900"/>
            <a:ext cx="1152525" cy="171450"/>
          </a:xfrm>
          <a:prstGeom prst="rightArrow">
            <a:avLst>
              <a:gd name="adj1" fmla="val 50000"/>
              <a:gd name="adj2" fmla="val 168056"/>
            </a:avLst>
          </a:prstGeom>
          <a:solidFill>
            <a:srgbClr val="FF0000"/>
          </a:solidFill>
          <a:ln w="9525" algn="ctr">
            <a:solidFill>
              <a:schemeClr val="tx1"/>
            </a:solidFill>
            <a:miter lim="800000"/>
            <a:headEnd/>
            <a:tailEnd/>
          </a:ln>
          <a:effectLst/>
        </p:spPr>
        <p:txBody>
          <a:bodyPr wrap="none" anchor="ctr"/>
          <a:lstStyle/>
          <a:p>
            <a:endParaRPr lang="ru-RU"/>
          </a:p>
        </p:txBody>
      </p:sp>
      <p:sp>
        <p:nvSpPr>
          <p:cNvPr id="283771" name="AutoShape 123"/>
          <p:cNvSpPr>
            <a:spLocks noChangeArrowheads="1"/>
          </p:cNvSpPr>
          <p:nvPr/>
        </p:nvSpPr>
        <p:spPr bwMode="auto">
          <a:xfrm rot="5400000" flipH="1">
            <a:off x="4781551" y="4476750"/>
            <a:ext cx="533400" cy="447675"/>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993300"/>
          </a:solidFill>
          <a:ln w="9525" algn="ctr">
            <a:solidFill>
              <a:schemeClr val="tx1"/>
            </a:solidFill>
            <a:miter lim="800000"/>
            <a:headEnd/>
            <a:tailEnd/>
          </a:ln>
          <a:effectLst/>
        </p:spPr>
        <p:txBody>
          <a:bodyPr wrap="none" anchor="ctr"/>
          <a:lstStyle/>
          <a:p>
            <a:endParaRPr lang="ru-RU"/>
          </a:p>
        </p:txBody>
      </p:sp>
      <p:sp>
        <p:nvSpPr>
          <p:cNvPr id="283773" name="Oval 125"/>
          <p:cNvSpPr>
            <a:spLocks noChangeArrowheads="1"/>
          </p:cNvSpPr>
          <p:nvPr/>
        </p:nvSpPr>
        <p:spPr bwMode="auto">
          <a:xfrm>
            <a:off x="4933950" y="4681538"/>
            <a:ext cx="42863" cy="42862"/>
          </a:xfrm>
          <a:prstGeom prst="ellipse">
            <a:avLst/>
          </a:prstGeom>
          <a:solidFill>
            <a:srgbClr val="0000FF"/>
          </a:solidFill>
          <a:ln w="9525" algn="ctr">
            <a:solidFill>
              <a:schemeClr val="tx1"/>
            </a:solidFill>
            <a:round/>
            <a:headEnd/>
            <a:tailEnd/>
          </a:ln>
          <a:effectLst/>
        </p:spPr>
        <p:txBody>
          <a:bodyPr wrap="none" anchor="ctr"/>
          <a:lstStyle/>
          <a:p>
            <a:endParaRPr lang="ru-RU"/>
          </a:p>
        </p:txBody>
      </p:sp>
      <p:sp>
        <p:nvSpPr>
          <p:cNvPr id="283775" name="Text Box 127"/>
          <p:cNvSpPr txBox="1">
            <a:spLocks noChangeArrowheads="1"/>
          </p:cNvSpPr>
          <p:nvPr/>
        </p:nvSpPr>
        <p:spPr bwMode="auto">
          <a:xfrm>
            <a:off x="4797425" y="4800600"/>
            <a:ext cx="276225" cy="244475"/>
          </a:xfrm>
          <a:prstGeom prst="rect">
            <a:avLst/>
          </a:prstGeom>
          <a:noFill/>
          <a:ln w="9525" algn="ctr">
            <a:noFill/>
            <a:miter lim="800000"/>
            <a:headEnd/>
            <a:tailEnd/>
          </a:ln>
          <a:effectLst/>
        </p:spPr>
        <p:txBody>
          <a:bodyPr wrap="none">
            <a:spAutoFit/>
          </a:bodyPr>
          <a:lstStyle/>
          <a:p>
            <a:r>
              <a:rPr lang="en-US" sz="1000" b="1" i="1"/>
              <a:t>A</a:t>
            </a:r>
            <a:endParaRPr lang="ru-RU" sz="1000" b="1" i="1"/>
          </a:p>
        </p:txBody>
      </p:sp>
      <p:graphicFrame>
        <p:nvGraphicFramePr>
          <p:cNvPr id="283777" name="Object 129"/>
          <p:cNvGraphicFramePr>
            <a:graphicFrameLocks noChangeAspect="1"/>
          </p:cNvGraphicFramePr>
          <p:nvPr/>
        </p:nvGraphicFramePr>
        <p:xfrm>
          <a:off x="4541838" y="4294188"/>
          <a:ext cx="239712" cy="244475"/>
        </p:xfrm>
        <a:graphic>
          <a:graphicData uri="http://schemas.openxmlformats.org/presentationml/2006/ole">
            <p:oleObj spid="_x0000_s283777" name="Формула" r:id="rId23" imgW="215640" imgH="203040" progId="Equation.3">
              <p:embed/>
            </p:oleObj>
          </a:graphicData>
        </a:graphic>
      </p:graphicFrame>
      <p:graphicFrame>
        <p:nvGraphicFramePr>
          <p:cNvPr id="283778" name="Object 130"/>
          <p:cNvGraphicFramePr>
            <a:graphicFrameLocks noChangeAspect="1"/>
          </p:cNvGraphicFramePr>
          <p:nvPr/>
        </p:nvGraphicFramePr>
        <p:xfrm>
          <a:off x="5257800" y="4276725"/>
          <a:ext cx="309563" cy="276225"/>
        </p:xfrm>
        <a:graphic>
          <a:graphicData uri="http://schemas.openxmlformats.org/presentationml/2006/ole">
            <p:oleObj spid="_x0000_s283778" name="Формула" r:id="rId24" imgW="279360" imgH="228600" progId="Equation.3">
              <p:embed/>
            </p:oleObj>
          </a:graphicData>
        </a:graphic>
      </p:graphicFrame>
      <p:sp>
        <p:nvSpPr>
          <p:cNvPr id="283779" name="AutoShape 131"/>
          <p:cNvSpPr>
            <a:spLocks noChangeArrowheads="1"/>
          </p:cNvSpPr>
          <p:nvPr/>
        </p:nvSpPr>
        <p:spPr bwMode="auto">
          <a:xfrm>
            <a:off x="3019425" y="4514850"/>
            <a:ext cx="428625" cy="1809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lgn="ctr">
            <a:solidFill>
              <a:schemeClr val="tx1"/>
            </a:solidFill>
            <a:miter lim="800000"/>
            <a:headEnd/>
            <a:tailEnd/>
          </a:ln>
          <a:effectLst/>
        </p:spPr>
        <p:txBody>
          <a:bodyPr wrap="none" anchor="ctr"/>
          <a:lstStyle/>
          <a:p>
            <a:endParaRPr lang="ru-RU"/>
          </a:p>
        </p:txBody>
      </p:sp>
      <p:sp>
        <p:nvSpPr>
          <p:cNvPr id="283780" name="Text Box 132"/>
          <p:cNvSpPr txBox="1">
            <a:spLocks noChangeArrowheads="1"/>
          </p:cNvSpPr>
          <p:nvPr/>
        </p:nvSpPr>
        <p:spPr bwMode="auto">
          <a:xfrm>
            <a:off x="5680075" y="3430588"/>
            <a:ext cx="3338513" cy="1625600"/>
          </a:xfrm>
          <a:prstGeom prst="rect">
            <a:avLst/>
          </a:prstGeom>
          <a:solidFill>
            <a:schemeClr val="bg1"/>
          </a:solidFill>
          <a:ln w="9525" algn="ctr">
            <a:solidFill>
              <a:schemeClr val="tx1"/>
            </a:solidFill>
            <a:miter lim="800000"/>
            <a:headEnd/>
            <a:tailEnd/>
          </a:ln>
          <a:effectLst/>
        </p:spPr>
        <p:txBody>
          <a:bodyPr>
            <a:spAutoFit/>
          </a:bodyPr>
          <a:lstStyle/>
          <a:p>
            <a:r>
              <a:rPr lang="ru-RU" sz="1000" b="1">
                <a:solidFill>
                  <a:srgbClr val="FF0000"/>
                </a:solidFill>
              </a:rPr>
              <a:t>В общем случае плоская произвольная система сил приводится к одной силе,</a:t>
            </a:r>
            <a:r>
              <a:rPr lang="en-US" sz="1000" b="1">
                <a:solidFill>
                  <a:srgbClr val="FF0000"/>
                </a:solidFill>
              </a:rPr>
              <a:t> </a:t>
            </a:r>
            <a:r>
              <a:rPr lang="ru-RU" sz="1000" b="1">
                <a:solidFill>
                  <a:srgbClr val="FF0000"/>
                </a:solidFill>
              </a:rPr>
              <a:t>называемой главным вектором и к паре с моментом, равным главному моменту всех сил системы относительно центра приведения</a:t>
            </a:r>
            <a:r>
              <a:rPr lang="en-US" sz="1000" b="1">
                <a:solidFill>
                  <a:srgbClr val="FF0000"/>
                </a:solidFill>
              </a:rPr>
              <a:t>:</a:t>
            </a:r>
            <a:endParaRPr lang="ru-RU" sz="1000" b="1">
              <a:solidFill>
                <a:srgbClr val="FF0000"/>
              </a:solidFill>
            </a:endParaRPr>
          </a:p>
          <a:p>
            <a:endParaRPr lang="ru-RU" sz="1000" b="1">
              <a:solidFill>
                <a:srgbClr val="FF0000"/>
              </a:solidFill>
            </a:endParaRPr>
          </a:p>
          <a:p>
            <a:r>
              <a:rPr lang="ru-RU" sz="1000" b="1">
                <a:solidFill>
                  <a:srgbClr val="FF0000"/>
                </a:solidFill>
              </a:rPr>
              <a:t>	         - главный вектор,</a:t>
            </a:r>
          </a:p>
          <a:p>
            <a:endParaRPr lang="ru-RU" sz="1000" b="1">
              <a:solidFill>
                <a:srgbClr val="FF0000"/>
              </a:solidFill>
            </a:endParaRPr>
          </a:p>
          <a:p>
            <a:r>
              <a:rPr lang="ru-RU" sz="1000" b="1">
                <a:solidFill>
                  <a:srgbClr val="FF0000"/>
                </a:solidFill>
              </a:rPr>
              <a:t>	                    - главный момент.</a:t>
            </a:r>
          </a:p>
          <a:p>
            <a:endParaRPr lang="ru-RU" sz="1000" b="1">
              <a:solidFill>
                <a:srgbClr val="FF0000"/>
              </a:solidFill>
            </a:endParaRPr>
          </a:p>
        </p:txBody>
      </p:sp>
      <p:graphicFrame>
        <p:nvGraphicFramePr>
          <p:cNvPr id="283781" name="Object 133"/>
          <p:cNvGraphicFramePr>
            <a:graphicFrameLocks noChangeAspect="1"/>
          </p:cNvGraphicFramePr>
          <p:nvPr/>
        </p:nvGraphicFramePr>
        <p:xfrm>
          <a:off x="6038850" y="4349750"/>
          <a:ext cx="685800" cy="254000"/>
        </p:xfrm>
        <a:graphic>
          <a:graphicData uri="http://schemas.openxmlformats.org/presentationml/2006/ole">
            <p:oleObj spid="_x0000_s283781" name="Формула" r:id="rId25" imgW="685800" imgH="253800" progId="Equation.3">
              <p:embed/>
            </p:oleObj>
          </a:graphicData>
        </a:graphic>
      </p:graphicFrame>
      <p:graphicFrame>
        <p:nvGraphicFramePr>
          <p:cNvPr id="283782" name="Object 134"/>
          <p:cNvGraphicFramePr>
            <a:graphicFrameLocks noChangeAspect="1"/>
          </p:cNvGraphicFramePr>
          <p:nvPr/>
        </p:nvGraphicFramePr>
        <p:xfrm>
          <a:off x="6027738" y="4684713"/>
          <a:ext cx="1181100" cy="228600"/>
        </p:xfrm>
        <a:graphic>
          <a:graphicData uri="http://schemas.openxmlformats.org/presentationml/2006/ole">
            <p:oleObj spid="_x0000_s283782" name="Формула" r:id="rId26" imgW="1180800" imgH="228600" progId="Equation.3">
              <p:embed/>
            </p:oleObj>
          </a:graphicData>
        </a:graphic>
      </p:graphicFrame>
      <p:sp>
        <p:nvSpPr>
          <p:cNvPr id="283784" name="Rectangle 136"/>
          <p:cNvSpPr>
            <a:spLocks noChangeArrowheads="1"/>
          </p:cNvSpPr>
          <p:nvPr/>
        </p:nvSpPr>
        <p:spPr bwMode="auto">
          <a:xfrm>
            <a:off x="0" y="5040313"/>
            <a:ext cx="8967788" cy="563562"/>
          </a:xfrm>
          <a:prstGeom prst="rect">
            <a:avLst/>
          </a:prstGeom>
          <a:noFill/>
          <a:ln w="9525">
            <a:noFill/>
            <a:miter lim="800000"/>
            <a:headEnd/>
            <a:tailEnd/>
          </a:ln>
          <a:effectLst/>
        </p:spPr>
        <p:txBody>
          <a:bodyPr/>
          <a:lstStyle/>
          <a:p>
            <a:pPr marL="533400" indent="-533400">
              <a:lnSpc>
                <a:spcPct val="80000"/>
              </a:lnSpc>
              <a:spcBef>
                <a:spcPct val="20000"/>
              </a:spcBef>
              <a:buClr>
                <a:schemeClr val="bg2"/>
              </a:buClr>
              <a:buSzPct val="75000"/>
              <a:buFont typeface="Wingdings" pitchFamily="2" charset="2"/>
              <a:buNone/>
            </a:pPr>
            <a:endParaRPr lang="ru-RU" sz="1000" b="1"/>
          </a:p>
          <a:p>
            <a:pPr marL="533400" indent="-533400">
              <a:spcBef>
                <a:spcPct val="20000"/>
              </a:spcBef>
              <a:buClr>
                <a:schemeClr val="bg2"/>
              </a:buClr>
              <a:buSzPct val="75000"/>
              <a:buFont typeface="Wingdings" pitchFamily="2" charset="2"/>
              <a:buChar char="n"/>
            </a:pPr>
            <a:r>
              <a:rPr lang="ru-RU" sz="1000" b="1">
                <a:solidFill>
                  <a:srgbClr val="FF0000"/>
                </a:solidFill>
              </a:rPr>
              <a:t>Условием равновесия плоской произвольной системы сил </a:t>
            </a:r>
            <a:r>
              <a:rPr lang="ru-RU" sz="1000">
                <a:solidFill>
                  <a:schemeClr val="bg2"/>
                </a:solidFill>
              </a:rPr>
              <a:t>является одновременное обращение главного вектора и главного момента системы в ноль</a:t>
            </a:r>
            <a:r>
              <a:rPr lang="en-US" sz="1000" b="1">
                <a:solidFill>
                  <a:schemeClr val="bg2"/>
                </a:solidFill>
              </a:rPr>
              <a:t>:</a:t>
            </a:r>
            <a:r>
              <a:rPr lang="ru-RU" sz="1000" b="1"/>
              <a:t> </a:t>
            </a:r>
            <a:endParaRPr lang="ru-RU" sz="1000">
              <a:solidFill>
                <a:schemeClr val="bg2"/>
              </a:solidFill>
            </a:endParaRPr>
          </a:p>
        </p:txBody>
      </p:sp>
      <p:graphicFrame>
        <p:nvGraphicFramePr>
          <p:cNvPr id="283785" name="Object 137"/>
          <p:cNvGraphicFramePr>
            <a:graphicFrameLocks noChangeAspect="1"/>
          </p:cNvGraphicFramePr>
          <p:nvPr/>
        </p:nvGraphicFramePr>
        <p:xfrm>
          <a:off x="2649538" y="5424488"/>
          <a:ext cx="927100" cy="254000"/>
        </p:xfrm>
        <a:graphic>
          <a:graphicData uri="http://schemas.openxmlformats.org/presentationml/2006/ole">
            <p:oleObj spid="_x0000_s283785" name="Формула" r:id="rId27" imgW="927000" imgH="253800" progId="Equation.3">
              <p:embed/>
            </p:oleObj>
          </a:graphicData>
        </a:graphic>
      </p:graphicFrame>
      <p:graphicFrame>
        <p:nvGraphicFramePr>
          <p:cNvPr id="283786" name="Object 138"/>
          <p:cNvGraphicFramePr>
            <a:graphicFrameLocks noChangeAspect="1"/>
          </p:cNvGraphicFramePr>
          <p:nvPr/>
        </p:nvGraphicFramePr>
        <p:xfrm>
          <a:off x="3987800" y="5435600"/>
          <a:ext cx="1409700" cy="228600"/>
        </p:xfrm>
        <a:graphic>
          <a:graphicData uri="http://schemas.openxmlformats.org/presentationml/2006/ole">
            <p:oleObj spid="_x0000_s283786" name="Формула" r:id="rId28" imgW="1409400" imgH="228600" progId="Equation.3">
              <p:embed/>
            </p:oleObj>
          </a:graphicData>
        </a:graphic>
      </p:graphicFrame>
      <p:sp>
        <p:nvSpPr>
          <p:cNvPr id="283787" name="Rectangle 139"/>
          <p:cNvSpPr>
            <a:spLocks noChangeArrowheads="1"/>
          </p:cNvSpPr>
          <p:nvPr/>
        </p:nvSpPr>
        <p:spPr bwMode="auto">
          <a:xfrm>
            <a:off x="7938" y="5505450"/>
            <a:ext cx="8967787" cy="563563"/>
          </a:xfrm>
          <a:prstGeom prst="rect">
            <a:avLst/>
          </a:prstGeom>
          <a:noFill/>
          <a:ln w="9525">
            <a:noFill/>
            <a:miter lim="800000"/>
            <a:headEnd/>
            <a:tailEnd/>
          </a:ln>
          <a:effectLst/>
        </p:spPr>
        <p:txBody>
          <a:bodyPr/>
          <a:lstStyle/>
          <a:p>
            <a:pPr marL="533400" indent="-533400">
              <a:lnSpc>
                <a:spcPct val="80000"/>
              </a:lnSpc>
              <a:spcBef>
                <a:spcPct val="20000"/>
              </a:spcBef>
              <a:buClr>
                <a:schemeClr val="bg2"/>
              </a:buClr>
              <a:buSzPct val="75000"/>
              <a:buFont typeface="Wingdings" pitchFamily="2" charset="2"/>
              <a:buNone/>
            </a:pPr>
            <a:endParaRPr lang="ru-RU" sz="1000" b="1"/>
          </a:p>
          <a:p>
            <a:pPr marL="533400" indent="-533400">
              <a:spcBef>
                <a:spcPct val="20000"/>
              </a:spcBef>
              <a:buClr>
                <a:schemeClr val="bg2"/>
              </a:buClr>
              <a:buSzPct val="75000"/>
              <a:buFont typeface="Wingdings" pitchFamily="2" charset="2"/>
              <a:buChar char="n"/>
            </a:pPr>
            <a:r>
              <a:rPr lang="ru-RU" sz="1000" b="1">
                <a:solidFill>
                  <a:srgbClr val="FF0000"/>
                </a:solidFill>
              </a:rPr>
              <a:t>Уравнения равновесия (</a:t>
            </a:r>
            <a:r>
              <a:rPr lang="en-US" sz="1000" b="1">
                <a:solidFill>
                  <a:srgbClr val="FF0000"/>
                </a:solidFill>
              </a:rPr>
              <a:t>I </a:t>
            </a:r>
            <a:r>
              <a:rPr lang="ru-RU" sz="1000" b="1">
                <a:solidFill>
                  <a:srgbClr val="FF0000"/>
                </a:solidFill>
              </a:rPr>
              <a:t>форма) </a:t>
            </a:r>
            <a:r>
              <a:rPr lang="ru-RU" sz="1000">
                <a:solidFill>
                  <a:schemeClr val="bg2"/>
                </a:solidFill>
              </a:rPr>
              <a:t>получаются в виде системы трех уравнений из условий равновесия с использованием выражений для проекций главного вектора</a:t>
            </a:r>
            <a:r>
              <a:rPr lang="en-US" sz="1000">
                <a:solidFill>
                  <a:schemeClr val="bg2"/>
                </a:solidFill>
              </a:rPr>
              <a:t>:</a:t>
            </a:r>
            <a:r>
              <a:rPr lang="ru-RU" sz="1000">
                <a:solidFill>
                  <a:schemeClr val="bg2"/>
                </a:solidFill>
              </a:rPr>
              <a:t> </a:t>
            </a:r>
            <a:r>
              <a:rPr lang="ru-RU" sz="1000" b="1">
                <a:solidFill>
                  <a:srgbClr val="FF0000"/>
                </a:solidFill>
              </a:rPr>
              <a:t> </a:t>
            </a:r>
            <a:r>
              <a:rPr lang="ru-RU" sz="1000" b="1"/>
              <a:t> </a:t>
            </a:r>
            <a:endParaRPr lang="ru-RU" sz="1000">
              <a:solidFill>
                <a:schemeClr val="bg2"/>
              </a:solidFill>
            </a:endParaRPr>
          </a:p>
        </p:txBody>
      </p:sp>
      <p:graphicFrame>
        <p:nvGraphicFramePr>
          <p:cNvPr id="283789" name="Object 141"/>
          <p:cNvGraphicFramePr>
            <a:graphicFrameLocks noChangeAspect="1"/>
          </p:cNvGraphicFramePr>
          <p:nvPr/>
        </p:nvGraphicFramePr>
        <p:xfrm>
          <a:off x="2663825" y="5949950"/>
          <a:ext cx="685800" cy="685800"/>
        </p:xfrm>
        <a:graphic>
          <a:graphicData uri="http://schemas.openxmlformats.org/presentationml/2006/ole">
            <p:oleObj spid="_x0000_s283789" name="Формула" r:id="rId29" imgW="685800" imgH="685800" progId="Equation.3">
              <p:embed/>
            </p:oleObj>
          </a:graphicData>
        </a:graphic>
      </p:graphicFrame>
      <p:sp>
        <p:nvSpPr>
          <p:cNvPr id="283790" name="Text Box 142"/>
          <p:cNvSpPr txBox="1">
            <a:spLocks noChangeArrowheads="1"/>
          </p:cNvSpPr>
          <p:nvPr/>
        </p:nvSpPr>
        <p:spPr bwMode="auto">
          <a:xfrm>
            <a:off x="3479800" y="5926138"/>
            <a:ext cx="2566988" cy="396875"/>
          </a:xfrm>
          <a:prstGeom prst="rect">
            <a:avLst/>
          </a:prstGeom>
          <a:noFill/>
          <a:ln w="9525" algn="ctr">
            <a:noFill/>
            <a:miter lim="800000"/>
            <a:headEnd/>
            <a:tailEnd/>
          </a:ln>
          <a:effectLst/>
        </p:spPr>
        <p:txBody>
          <a:bodyPr wrap="none">
            <a:spAutoFit/>
          </a:bodyPr>
          <a:lstStyle/>
          <a:p>
            <a:r>
              <a:rPr lang="ru-RU" sz="1000"/>
              <a:t>Существуют еще две формы уравнений</a:t>
            </a:r>
          </a:p>
          <a:p>
            <a:r>
              <a:rPr lang="ru-RU" sz="1000"/>
              <a:t>Равновесия (</a:t>
            </a:r>
            <a:r>
              <a:rPr lang="en-US" sz="1000"/>
              <a:t>II </a:t>
            </a:r>
            <a:r>
              <a:rPr lang="ru-RU" sz="1000"/>
              <a:t>и </a:t>
            </a:r>
            <a:r>
              <a:rPr lang="en-US" sz="1000"/>
              <a:t>III </a:t>
            </a:r>
            <a:r>
              <a:rPr lang="ru-RU" sz="1000"/>
              <a:t>формы)</a:t>
            </a:r>
            <a:r>
              <a:rPr lang="en-US" sz="1000"/>
              <a:t>:</a:t>
            </a:r>
            <a:endParaRPr lang="ru-RU" sz="1000"/>
          </a:p>
        </p:txBody>
      </p:sp>
      <p:graphicFrame>
        <p:nvGraphicFramePr>
          <p:cNvPr id="283791" name="Object 143"/>
          <p:cNvGraphicFramePr>
            <a:graphicFrameLocks noChangeAspect="1"/>
          </p:cNvGraphicFramePr>
          <p:nvPr/>
        </p:nvGraphicFramePr>
        <p:xfrm>
          <a:off x="6122988" y="5967413"/>
          <a:ext cx="736600" cy="685800"/>
        </p:xfrm>
        <a:graphic>
          <a:graphicData uri="http://schemas.openxmlformats.org/presentationml/2006/ole">
            <p:oleObj spid="_x0000_s283791" name="Формула" r:id="rId30" imgW="736560" imgH="685800" progId="Equation.3">
              <p:embed/>
            </p:oleObj>
          </a:graphicData>
        </a:graphic>
      </p:graphicFrame>
      <p:graphicFrame>
        <p:nvGraphicFramePr>
          <p:cNvPr id="283792" name="Object 144"/>
          <p:cNvGraphicFramePr>
            <a:graphicFrameLocks noChangeAspect="1"/>
          </p:cNvGraphicFramePr>
          <p:nvPr/>
        </p:nvGraphicFramePr>
        <p:xfrm>
          <a:off x="7493000" y="5946775"/>
          <a:ext cx="736600" cy="685800"/>
        </p:xfrm>
        <a:graphic>
          <a:graphicData uri="http://schemas.openxmlformats.org/presentationml/2006/ole">
            <p:oleObj spid="_x0000_s283792" name="Формула" r:id="rId31" imgW="736560" imgH="685800" progId="Equation.3">
              <p:embed/>
            </p:oleObj>
          </a:graphicData>
        </a:graphic>
      </p:graphicFrame>
      <p:graphicFrame>
        <p:nvGraphicFramePr>
          <p:cNvPr id="283793" name="Object 145"/>
          <p:cNvGraphicFramePr>
            <a:graphicFrameLocks noChangeAspect="1"/>
          </p:cNvGraphicFramePr>
          <p:nvPr/>
        </p:nvGraphicFramePr>
        <p:xfrm>
          <a:off x="6867525" y="5969000"/>
          <a:ext cx="254000" cy="679450"/>
        </p:xfrm>
        <a:graphic>
          <a:graphicData uri="http://schemas.openxmlformats.org/presentationml/2006/ole">
            <p:oleObj spid="_x0000_s283793" name="Формула" r:id="rId32" imgW="253800" imgH="583920" progId="Equation.3">
              <p:embed/>
            </p:oleObj>
          </a:graphicData>
        </a:graphic>
      </p:graphicFrame>
      <p:graphicFrame>
        <p:nvGraphicFramePr>
          <p:cNvPr id="283794" name="Object 146"/>
          <p:cNvGraphicFramePr>
            <a:graphicFrameLocks noChangeAspect="1"/>
          </p:cNvGraphicFramePr>
          <p:nvPr/>
        </p:nvGraphicFramePr>
        <p:xfrm>
          <a:off x="8247063" y="5946775"/>
          <a:ext cx="254000" cy="684213"/>
        </p:xfrm>
        <a:graphic>
          <a:graphicData uri="http://schemas.openxmlformats.org/presentationml/2006/ole">
            <p:oleObj spid="_x0000_s283794" name="Формула" r:id="rId33" imgW="253800" imgH="622080" progId="Equation.3">
              <p:embed/>
            </p:oleObj>
          </a:graphicData>
        </a:graphic>
      </p:graphicFrame>
      <p:sp>
        <p:nvSpPr>
          <p:cNvPr id="283796" name="AutoShape 148">
            <a:hlinkClick r:id="" action="ppaction://hlinkshowjump?jump=nextslide" highlightClick="1"/>
          </p:cNvPr>
          <p:cNvSpPr>
            <a:spLocks noChangeArrowheads="1"/>
          </p:cNvSpPr>
          <p:nvPr/>
        </p:nvSpPr>
        <p:spPr bwMode="auto">
          <a:xfrm>
            <a:off x="4257675" y="552450"/>
            <a:ext cx="285750" cy="219075"/>
          </a:xfrm>
          <a:prstGeom prst="actionButtonForwardNext">
            <a:avLst/>
          </a:prstGeom>
          <a:solidFill>
            <a:srgbClr val="00CCFF"/>
          </a:solidFill>
          <a:ln w="9525">
            <a:noFill/>
            <a:miter lim="800000"/>
            <a:headEnd/>
            <a:tailEnd/>
          </a:ln>
          <a:effectLst/>
        </p:spPr>
        <p:txBody>
          <a:bodyPr wrap="none" anchor="ctr"/>
          <a:lstStyle/>
          <a:p>
            <a:endParaRPr lang="ru-RU"/>
          </a:p>
        </p:txBody>
      </p:sp>
      <p:sp>
        <p:nvSpPr>
          <p:cNvPr id="283797" name="AutoShape 149">
            <a:hlinkClick r:id="rId34" action="ppaction://hlinksldjump" highlightClick="1"/>
          </p:cNvPr>
          <p:cNvSpPr>
            <a:spLocks noChangeArrowheads="1"/>
          </p:cNvSpPr>
          <p:nvPr/>
        </p:nvSpPr>
        <p:spPr bwMode="auto">
          <a:xfrm>
            <a:off x="338138" y="552450"/>
            <a:ext cx="242887" cy="204788"/>
          </a:xfrm>
          <a:prstGeom prst="actionButtonBeginning">
            <a:avLst/>
          </a:prstGeom>
          <a:solidFill>
            <a:srgbClr val="00CCFF"/>
          </a:solidFill>
          <a:ln w="9525">
            <a:noFill/>
            <a:miter lim="800000"/>
            <a:headEnd/>
            <a:tailEnd/>
          </a:ln>
          <a:effectLst/>
        </p:spPr>
        <p:txBody>
          <a:bodyPr wrap="none" anchor="ctr"/>
          <a:lstStyle/>
          <a:p>
            <a:endParaRPr lang="ru-RU"/>
          </a:p>
        </p:txBody>
      </p:sp>
      <p:sp>
        <p:nvSpPr>
          <p:cNvPr id="283798" name="AutoShape 150">
            <a:hlinkClick r:id="" action="ppaction://hlinkshowjump?jump=previousslide" highlightClick="1"/>
          </p:cNvPr>
          <p:cNvSpPr>
            <a:spLocks noChangeArrowheads="1"/>
          </p:cNvSpPr>
          <p:nvPr/>
        </p:nvSpPr>
        <p:spPr bwMode="auto">
          <a:xfrm>
            <a:off x="609600" y="552450"/>
            <a:ext cx="257175" cy="209550"/>
          </a:xfrm>
          <a:prstGeom prst="actionButtonBackPrevious">
            <a:avLst/>
          </a:prstGeom>
          <a:solidFill>
            <a:srgbClr val="00CCFF"/>
          </a:solidFill>
          <a:ln w="9525">
            <a:noFill/>
            <a:miter lim="800000"/>
            <a:headEnd/>
            <a:tailEnd/>
          </a:ln>
          <a:effectLst/>
        </p:spPr>
        <p:txBody>
          <a:bodyPr wrap="none" anchor="ctr"/>
          <a:lstStyle/>
          <a:p>
            <a:endParaRPr lang="ru-RU"/>
          </a:p>
        </p:txBody>
      </p:sp>
      <p:sp>
        <p:nvSpPr>
          <p:cNvPr id="283799" name="Oval 151"/>
          <p:cNvSpPr>
            <a:spLocks noChangeArrowheads="1"/>
          </p:cNvSpPr>
          <p:nvPr/>
        </p:nvSpPr>
        <p:spPr bwMode="auto">
          <a:xfrm>
            <a:off x="8696325" y="6391275"/>
            <a:ext cx="333375" cy="333375"/>
          </a:xfrm>
          <a:prstGeom prst="ellipse">
            <a:avLst/>
          </a:prstGeom>
          <a:solidFill>
            <a:srgbClr val="CCFFFF"/>
          </a:solidFill>
          <a:ln w="9525" algn="ctr">
            <a:solidFill>
              <a:srgbClr val="0000FF"/>
            </a:solidFill>
            <a:round/>
            <a:headEnd/>
            <a:tailEnd/>
          </a:ln>
          <a:effectLst/>
        </p:spPr>
        <p:txBody>
          <a:bodyPr wrap="none" anchor="ctr"/>
          <a:lstStyle/>
          <a:p>
            <a:pPr algn="ctr"/>
            <a:r>
              <a:rPr lang="en-US" sz="1000" b="1">
                <a:solidFill>
                  <a:schemeClr val="bg2"/>
                </a:solidFill>
              </a:rPr>
              <a:t>8</a:t>
            </a:r>
            <a:endParaRPr lang="ru-RU" sz="1000" b="1">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36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36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36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370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37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37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370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370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370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370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370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3708"/>
                                        </p:tgtEl>
                                        <p:attrNameLst>
                                          <p:attrName>style.visibility</p:attrName>
                                        </p:attrNameLst>
                                      </p:cBhvr>
                                      <p:to>
                                        <p:strVal val="visible"/>
                                      </p:to>
                                    </p:set>
                                  </p:childTnLst>
                                </p:cTn>
                              </p:par>
                              <p:par>
                                <p:cTn id="33" presetID="27" presetClass="emph" presetSubtype="0" repeatCount="3000" fill="hold" grpId="1" nodeType="withEffect">
                                  <p:stCondLst>
                                    <p:cond delay="0"/>
                                  </p:stCondLst>
                                  <p:childTnLst>
                                    <p:animClr clrSpc="rgb" dir="cw">
                                      <p:cBhvr override="childStyle">
                                        <p:cTn id="34" dur="500" autoRev="1" fill="hold"/>
                                        <p:tgtEl>
                                          <p:spTgt spid="283703"/>
                                        </p:tgtEl>
                                        <p:attrNameLst>
                                          <p:attrName>style.color</p:attrName>
                                        </p:attrNameLst>
                                      </p:cBhvr>
                                      <p:to>
                                        <a:schemeClr val="bg1"/>
                                      </p:to>
                                    </p:animClr>
                                    <p:animClr clrSpc="rgb" dir="cw">
                                      <p:cBhvr>
                                        <p:cTn id="35" dur="500" autoRev="1" fill="hold"/>
                                        <p:tgtEl>
                                          <p:spTgt spid="283703"/>
                                        </p:tgtEl>
                                        <p:attrNameLst>
                                          <p:attrName>fillcolor</p:attrName>
                                        </p:attrNameLst>
                                      </p:cBhvr>
                                      <p:to>
                                        <a:schemeClr val="bg1"/>
                                      </p:to>
                                    </p:animClr>
                                    <p:set>
                                      <p:cBhvr>
                                        <p:cTn id="36" dur="500" autoRev="1" fill="hold"/>
                                        <p:tgtEl>
                                          <p:spTgt spid="283703"/>
                                        </p:tgtEl>
                                        <p:attrNameLst>
                                          <p:attrName>fill.type</p:attrName>
                                        </p:attrNameLst>
                                      </p:cBhvr>
                                      <p:to>
                                        <p:strVal val="solid"/>
                                      </p:to>
                                    </p:set>
                                    <p:set>
                                      <p:cBhvr>
                                        <p:cTn id="37" dur="500" autoRev="1" fill="hold"/>
                                        <p:tgtEl>
                                          <p:spTgt spid="283703"/>
                                        </p:tgtEl>
                                        <p:attrNameLst>
                                          <p:attrName>fill.on</p:attrName>
                                        </p:attrNameLst>
                                      </p:cBhvr>
                                      <p:to>
                                        <p:strVal val="true"/>
                                      </p:to>
                                    </p:set>
                                  </p:childTnLst>
                                </p:cTn>
                              </p:par>
                              <p:par>
                                <p:cTn id="38" presetID="27" presetClass="emph" presetSubtype="0" repeatCount="3000" fill="hold" grpId="1" nodeType="withEffect">
                                  <p:stCondLst>
                                    <p:cond delay="0"/>
                                  </p:stCondLst>
                                  <p:childTnLst>
                                    <p:animClr clrSpc="rgb" dir="cw">
                                      <p:cBhvr override="childStyle">
                                        <p:cTn id="39" dur="500" autoRev="1" fill="hold"/>
                                        <p:tgtEl>
                                          <p:spTgt spid="283698"/>
                                        </p:tgtEl>
                                        <p:attrNameLst>
                                          <p:attrName>style.color</p:attrName>
                                        </p:attrNameLst>
                                      </p:cBhvr>
                                      <p:to>
                                        <a:schemeClr val="bg1"/>
                                      </p:to>
                                    </p:animClr>
                                    <p:animClr clrSpc="rgb" dir="cw">
                                      <p:cBhvr>
                                        <p:cTn id="40" dur="500" autoRev="1" fill="hold"/>
                                        <p:tgtEl>
                                          <p:spTgt spid="283698"/>
                                        </p:tgtEl>
                                        <p:attrNameLst>
                                          <p:attrName>fillcolor</p:attrName>
                                        </p:attrNameLst>
                                      </p:cBhvr>
                                      <p:to>
                                        <a:schemeClr val="bg1"/>
                                      </p:to>
                                    </p:animClr>
                                    <p:set>
                                      <p:cBhvr>
                                        <p:cTn id="41" dur="500" autoRev="1" fill="hold"/>
                                        <p:tgtEl>
                                          <p:spTgt spid="283698"/>
                                        </p:tgtEl>
                                        <p:attrNameLst>
                                          <p:attrName>fill.type</p:attrName>
                                        </p:attrNameLst>
                                      </p:cBhvr>
                                      <p:to>
                                        <p:strVal val="solid"/>
                                      </p:to>
                                    </p:set>
                                    <p:set>
                                      <p:cBhvr>
                                        <p:cTn id="42" dur="500" autoRev="1" fill="hold"/>
                                        <p:tgtEl>
                                          <p:spTgt spid="283698"/>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370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837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371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37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8371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3714"/>
                                        </p:tgtEl>
                                        <p:attrNameLst>
                                          <p:attrName>style.visibility</p:attrName>
                                        </p:attrNameLst>
                                      </p:cBhvr>
                                      <p:to>
                                        <p:strVal val="visible"/>
                                      </p:to>
                                    </p:set>
                                  </p:childTnLst>
                                </p:cTn>
                              </p:par>
                              <p:par>
                                <p:cTn id="59" presetID="27" presetClass="emph" presetSubtype="0" repeatCount="3000" fill="hold" grpId="1" nodeType="withEffect">
                                  <p:stCondLst>
                                    <p:cond delay="0"/>
                                  </p:stCondLst>
                                  <p:childTnLst>
                                    <p:animClr clrSpc="rgb" dir="cw">
                                      <p:cBhvr override="childStyle">
                                        <p:cTn id="60" dur="500" autoRev="1" fill="hold"/>
                                        <p:tgtEl>
                                          <p:spTgt spid="283714"/>
                                        </p:tgtEl>
                                        <p:attrNameLst>
                                          <p:attrName>style.color</p:attrName>
                                        </p:attrNameLst>
                                      </p:cBhvr>
                                      <p:to>
                                        <a:schemeClr val="bg1"/>
                                      </p:to>
                                    </p:animClr>
                                    <p:animClr clrSpc="rgb" dir="cw">
                                      <p:cBhvr>
                                        <p:cTn id="61" dur="500" autoRev="1" fill="hold"/>
                                        <p:tgtEl>
                                          <p:spTgt spid="283714"/>
                                        </p:tgtEl>
                                        <p:attrNameLst>
                                          <p:attrName>fillcolor</p:attrName>
                                        </p:attrNameLst>
                                      </p:cBhvr>
                                      <p:to>
                                        <a:schemeClr val="bg1"/>
                                      </p:to>
                                    </p:animClr>
                                    <p:set>
                                      <p:cBhvr>
                                        <p:cTn id="62" dur="500" autoRev="1" fill="hold"/>
                                        <p:tgtEl>
                                          <p:spTgt spid="283714"/>
                                        </p:tgtEl>
                                        <p:attrNameLst>
                                          <p:attrName>fill.type</p:attrName>
                                        </p:attrNameLst>
                                      </p:cBhvr>
                                      <p:to>
                                        <p:strVal val="solid"/>
                                      </p:to>
                                    </p:set>
                                    <p:set>
                                      <p:cBhvr>
                                        <p:cTn id="63" dur="500" autoRev="1" fill="hold"/>
                                        <p:tgtEl>
                                          <p:spTgt spid="283714"/>
                                        </p:tgtEl>
                                        <p:attrNameLst>
                                          <p:attrName>fill.on</p:attrName>
                                        </p:attrNameLst>
                                      </p:cBhvr>
                                      <p:to>
                                        <p:strVal val="true"/>
                                      </p:to>
                                    </p:set>
                                  </p:childTnLst>
                                </p:cTn>
                              </p:par>
                              <p:par>
                                <p:cTn id="64" presetID="9" presetClass="exit" presetSubtype="0" fill="hold" grpId="2" nodeType="withEffect">
                                  <p:stCondLst>
                                    <p:cond delay="0"/>
                                  </p:stCondLst>
                                  <p:childTnLst>
                                    <p:animEffect transition="out" filter="dissolve">
                                      <p:cBhvr>
                                        <p:cTn id="65" dur="500"/>
                                        <p:tgtEl>
                                          <p:spTgt spid="283698"/>
                                        </p:tgtEl>
                                      </p:cBhvr>
                                    </p:animEffect>
                                    <p:set>
                                      <p:cBhvr>
                                        <p:cTn id="66" dur="1" fill="hold">
                                          <p:stCondLst>
                                            <p:cond delay="499"/>
                                          </p:stCondLst>
                                        </p:cTn>
                                        <p:tgtEl>
                                          <p:spTgt spid="283698"/>
                                        </p:tgtEl>
                                        <p:attrNameLst>
                                          <p:attrName>style.visibility</p:attrName>
                                        </p:attrNameLst>
                                      </p:cBhvr>
                                      <p:to>
                                        <p:strVal val="hidden"/>
                                      </p:to>
                                    </p:set>
                                  </p:childTnLst>
                                </p:cTn>
                              </p:par>
                              <p:par>
                                <p:cTn id="67" presetID="9" presetClass="exit" presetSubtype="0" fill="hold" grpId="2" nodeType="withEffect">
                                  <p:stCondLst>
                                    <p:cond delay="0"/>
                                  </p:stCondLst>
                                  <p:childTnLst>
                                    <p:animEffect transition="out" filter="dissolve">
                                      <p:cBhvr>
                                        <p:cTn id="68" dur="500"/>
                                        <p:tgtEl>
                                          <p:spTgt spid="283703"/>
                                        </p:tgtEl>
                                      </p:cBhvr>
                                    </p:animEffect>
                                    <p:set>
                                      <p:cBhvr>
                                        <p:cTn id="69" dur="1" fill="hold">
                                          <p:stCondLst>
                                            <p:cond delay="499"/>
                                          </p:stCondLst>
                                        </p:cTn>
                                        <p:tgtEl>
                                          <p:spTgt spid="283703"/>
                                        </p:tgtEl>
                                        <p:attrNameLst>
                                          <p:attrName>style.visibility</p:attrName>
                                        </p:attrNameLst>
                                      </p:cBhvr>
                                      <p:to>
                                        <p:strVal val="hidden"/>
                                      </p:to>
                                    </p:set>
                                  </p:childTnLst>
                                </p:cTn>
                              </p:par>
                              <p:par>
                                <p:cTn id="70" presetID="9" presetClass="exit" presetSubtype="0" fill="hold" nodeType="withEffect">
                                  <p:stCondLst>
                                    <p:cond delay="0"/>
                                  </p:stCondLst>
                                  <p:childTnLst>
                                    <p:animEffect transition="out" filter="dissolve">
                                      <p:cBhvr>
                                        <p:cTn id="71" dur="500"/>
                                        <p:tgtEl>
                                          <p:spTgt spid="283707"/>
                                        </p:tgtEl>
                                      </p:cBhvr>
                                    </p:animEffect>
                                    <p:set>
                                      <p:cBhvr>
                                        <p:cTn id="72" dur="1" fill="hold">
                                          <p:stCondLst>
                                            <p:cond delay="499"/>
                                          </p:stCondLst>
                                        </p:cTn>
                                        <p:tgtEl>
                                          <p:spTgt spid="283707"/>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28371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8371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8371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8371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8372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8372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8372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8372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8372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8372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283735"/>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8373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8375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83757"/>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8375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0" presetClass="path" presetSubtype="0" accel="50000" decel="50000" fill="hold" grpId="1" nodeType="clickEffect">
                                  <p:stCondLst>
                                    <p:cond delay="0"/>
                                  </p:stCondLst>
                                  <p:childTnLst>
                                    <p:animMotion origin="layout" path="M 1.11111E-6 -2.96296E-6 L 0.0776 0.10695 " pathEditMode="relative" rAng="0" ptsTypes="AA">
                                      <p:cBhvr>
                                        <p:cTn id="108" dur="2000" fill="hold"/>
                                        <p:tgtEl>
                                          <p:spTgt spid="283721"/>
                                        </p:tgtEl>
                                        <p:attrNameLst>
                                          <p:attrName>ppt_x</p:attrName>
                                          <p:attrName>ppt_y</p:attrName>
                                        </p:attrNameLst>
                                      </p:cBhvr>
                                      <p:rCtr x="39" y="53"/>
                                    </p:animMotion>
                                  </p:childTnLst>
                                </p:cTn>
                              </p:par>
                              <p:par>
                                <p:cTn id="109" presetID="1" presetClass="entr" presetSubtype="0" fill="hold" grpId="0" nodeType="withEffect">
                                  <p:stCondLst>
                                    <p:cond delay="0"/>
                                  </p:stCondLst>
                                  <p:childTnLst>
                                    <p:set>
                                      <p:cBhvr>
                                        <p:cTn id="110" dur="1" fill="hold">
                                          <p:stCondLst>
                                            <p:cond delay="0"/>
                                          </p:stCondLst>
                                        </p:cTn>
                                        <p:tgtEl>
                                          <p:spTgt spid="283741"/>
                                        </p:tgtEl>
                                        <p:attrNameLst>
                                          <p:attrName>style.visibility</p:attrName>
                                        </p:attrNameLst>
                                      </p:cBhvr>
                                      <p:to>
                                        <p:strVal val="visible"/>
                                      </p:to>
                                    </p:set>
                                  </p:childTnLst>
                                </p:cTn>
                              </p:par>
                            </p:childTnLst>
                          </p:cTn>
                        </p:par>
                        <p:par>
                          <p:cTn id="111" fill="hold">
                            <p:stCondLst>
                              <p:cond delay="2000"/>
                            </p:stCondLst>
                            <p:childTnLst>
                              <p:par>
                                <p:cTn id="112" presetID="1" presetClass="entr" presetSubtype="0" fill="hold" nodeType="afterEffect">
                                  <p:stCondLst>
                                    <p:cond delay="0"/>
                                  </p:stCondLst>
                                  <p:childTnLst>
                                    <p:set>
                                      <p:cBhvr>
                                        <p:cTn id="113" dur="1" fill="hold">
                                          <p:stCondLst>
                                            <p:cond delay="0"/>
                                          </p:stCondLst>
                                        </p:cTn>
                                        <p:tgtEl>
                                          <p:spTgt spid="283737"/>
                                        </p:tgtEl>
                                        <p:attrNameLst>
                                          <p:attrName>style.visibility</p:attrName>
                                        </p:attrNameLst>
                                      </p:cBhvr>
                                      <p:to>
                                        <p:strVal val="visible"/>
                                      </p:to>
                                    </p:set>
                                  </p:childTnLst>
                                </p:cTn>
                              </p:par>
                            </p:childTnLst>
                          </p:cTn>
                        </p:par>
                        <p:par>
                          <p:cTn id="114" fill="hold">
                            <p:stCondLst>
                              <p:cond delay="2000"/>
                            </p:stCondLst>
                            <p:childTnLst>
                              <p:par>
                                <p:cTn id="115" presetID="1" presetClass="entr" presetSubtype="0" fill="hold" grpId="0" nodeType="afterEffect">
                                  <p:stCondLst>
                                    <p:cond delay="0"/>
                                  </p:stCondLst>
                                  <p:childTnLst>
                                    <p:set>
                                      <p:cBhvr>
                                        <p:cTn id="116" dur="1" fill="hold">
                                          <p:stCondLst>
                                            <p:cond delay="499"/>
                                          </p:stCondLst>
                                        </p:cTn>
                                        <p:tgtEl>
                                          <p:spTgt spid="283743"/>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283742"/>
                                        </p:tgtEl>
                                        <p:attrNameLst>
                                          <p:attrName>style.visibility</p:attrName>
                                        </p:attrNameLst>
                                      </p:cBhvr>
                                      <p:to>
                                        <p:strVal val="visible"/>
                                      </p:to>
                                    </p:set>
                                  </p:childTnLst>
                                </p:cTn>
                              </p:par>
                            </p:childTnLst>
                          </p:cTn>
                        </p:par>
                        <p:par>
                          <p:cTn id="119" fill="hold">
                            <p:stCondLst>
                              <p:cond delay="2500"/>
                            </p:stCondLst>
                            <p:childTnLst>
                              <p:par>
                                <p:cTn id="120" presetID="1" presetClass="entr" presetSubtype="0" fill="hold" nodeType="afterEffect">
                                  <p:stCondLst>
                                    <p:cond delay="0"/>
                                  </p:stCondLst>
                                  <p:childTnLst>
                                    <p:set>
                                      <p:cBhvr>
                                        <p:cTn id="121" dur="1" fill="hold">
                                          <p:stCondLst>
                                            <p:cond delay="0"/>
                                          </p:stCondLst>
                                        </p:cTn>
                                        <p:tgtEl>
                                          <p:spTgt spid="283744"/>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283759"/>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283762"/>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283763"/>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0" presetClass="path" presetSubtype="0" accel="50000" decel="50000" fill="hold" grpId="1" nodeType="clickEffect">
                                  <p:stCondLst>
                                    <p:cond delay="0"/>
                                  </p:stCondLst>
                                  <p:childTnLst>
                                    <p:animMotion origin="layout" path="M -4.16667E-6 -0.00069 L -0.0151 0.14584 " pathEditMode="relative" ptsTypes="AA">
                                      <p:cBhvr>
                                        <p:cTn id="131" dur="2000" fill="hold"/>
                                        <p:tgtEl>
                                          <p:spTgt spid="283720"/>
                                        </p:tgtEl>
                                        <p:attrNameLst>
                                          <p:attrName>ppt_x</p:attrName>
                                          <p:attrName>ppt_y</p:attrName>
                                        </p:attrNameLst>
                                      </p:cBhvr>
                                    </p:animMotion>
                                  </p:childTnLst>
                                </p:cTn>
                              </p:par>
                              <p:par>
                                <p:cTn id="132" presetID="1" presetClass="entr" presetSubtype="0" fill="hold" grpId="0" nodeType="withEffect">
                                  <p:stCondLst>
                                    <p:cond delay="0"/>
                                  </p:stCondLst>
                                  <p:childTnLst>
                                    <p:set>
                                      <p:cBhvr>
                                        <p:cTn id="133" dur="1" fill="hold">
                                          <p:stCondLst>
                                            <p:cond delay="0"/>
                                          </p:stCondLst>
                                        </p:cTn>
                                        <p:tgtEl>
                                          <p:spTgt spid="283745"/>
                                        </p:tgtEl>
                                        <p:attrNameLst>
                                          <p:attrName>style.visibility</p:attrName>
                                        </p:attrNameLst>
                                      </p:cBhvr>
                                      <p:to>
                                        <p:strVal val="visible"/>
                                      </p:to>
                                    </p:set>
                                  </p:childTnLst>
                                </p:cTn>
                              </p:par>
                            </p:childTnLst>
                          </p:cTn>
                        </p:par>
                        <p:par>
                          <p:cTn id="134" fill="hold">
                            <p:stCondLst>
                              <p:cond delay="2000"/>
                            </p:stCondLst>
                            <p:childTnLst>
                              <p:par>
                                <p:cTn id="135" presetID="1" presetClass="entr" presetSubtype="0" fill="hold" nodeType="afterEffect">
                                  <p:stCondLst>
                                    <p:cond delay="0"/>
                                  </p:stCondLst>
                                  <p:childTnLst>
                                    <p:set>
                                      <p:cBhvr>
                                        <p:cTn id="136" dur="1" fill="hold">
                                          <p:stCondLst>
                                            <p:cond delay="0"/>
                                          </p:stCondLst>
                                        </p:cTn>
                                        <p:tgtEl>
                                          <p:spTgt spid="283746"/>
                                        </p:tgtEl>
                                        <p:attrNameLst>
                                          <p:attrName>style.visibility</p:attrName>
                                        </p:attrNameLst>
                                      </p:cBhvr>
                                      <p:to>
                                        <p:strVal val="visible"/>
                                      </p:to>
                                    </p:set>
                                  </p:childTnLst>
                                </p:cTn>
                              </p:par>
                            </p:childTnLst>
                          </p:cTn>
                        </p:par>
                        <p:par>
                          <p:cTn id="137" fill="hold">
                            <p:stCondLst>
                              <p:cond delay="2000"/>
                            </p:stCondLst>
                            <p:childTnLst>
                              <p:par>
                                <p:cTn id="138" presetID="1" presetClass="entr" presetSubtype="0" fill="hold" grpId="0" nodeType="afterEffect">
                                  <p:stCondLst>
                                    <p:cond delay="0"/>
                                  </p:stCondLst>
                                  <p:childTnLst>
                                    <p:set>
                                      <p:cBhvr>
                                        <p:cTn id="139" dur="1" fill="hold">
                                          <p:stCondLst>
                                            <p:cond delay="0"/>
                                          </p:stCondLst>
                                        </p:cTn>
                                        <p:tgtEl>
                                          <p:spTgt spid="283747"/>
                                        </p:tgtEl>
                                        <p:attrNameLst>
                                          <p:attrName>style.visibility</p:attrName>
                                        </p:attrNameLst>
                                      </p:cBhvr>
                                      <p:to>
                                        <p:strVal val="visible"/>
                                      </p:to>
                                    </p:set>
                                  </p:childTnLst>
                                </p:cTn>
                              </p:par>
                              <p:par>
                                <p:cTn id="140" presetID="1" presetClass="entr" presetSubtype="0" fill="hold" grpId="0" nodeType="withEffect">
                                  <p:stCondLst>
                                    <p:cond delay="0"/>
                                  </p:stCondLst>
                                  <p:childTnLst>
                                    <p:set>
                                      <p:cBhvr>
                                        <p:cTn id="141" dur="1" fill="hold">
                                          <p:stCondLst>
                                            <p:cond delay="0"/>
                                          </p:stCondLst>
                                        </p:cTn>
                                        <p:tgtEl>
                                          <p:spTgt spid="283748"/>
                                        </p:tgtEl>
                                        <p:attrNameLst>
                                          <p:attrName>style.visibility</p:attrName>
                                        </p:attrNameLst>
                                      </p:cBhvr>
                                      <p:to>
                                        <p:strVal val="visible"/>
                                      </p:to>
                                    </p:set>
                                  </p:childTnLst>
                                </p:cTn>
                              </p:par>
                            </p:childTnLst>
                          </p:cTn>
                        </p:par>
                        <p:par>
                          <p:cTn id="142" fill="hold">
                            <p:stCondLst>
                              <p:cond delay="2000"/>
                            </p:stCondLst>
                            <p:childTnLst>
                              <p:par>
                                <p:cTn id="143" presetID="1" presetClass="entr" presetSubtype="0" fill="hold" nodeType="afterEffect">
                                  <p:stCondLst>
                                    <p:cond delay="0"/>
                                  </p:stCondLst>
                                  <p:childTnLst>
                                    <p:set>
                                      <p:cBhvr>
                                        <p:cTn id="144" dur="1" fill="hold">
                                          <p:stCondLst>
                                            <p:cond delay="0"/>
                                          </p:stCondLst>
                                        </p:cTn>
                                        <p:tgtEl>
                                          <p:spTgt spid="283750"/>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283760"/>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283764"/>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283765"/>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0" presetClass="path" presetSubtype="0" accel="50000" decel="50000" fill="hold" grpId="1" nodeType="clickEffect">
                                  <p:stCondLst>
                                    <p:cond delay="0"/>
                                  </p:stCondLst>
                                  <p:childTnLst>
                                    <p:animMotion origin="layout" path="M 0.00087 0.00046 L -0.10069 0.02199 " pathEditMode="relative" rAng="0" ptsTypes="AA">
                                      <p:cBhvr>
                                        <p:cTn id="154" dur="2000" fill="hold"/>
                                        <p:tgtEl>
                                          <p:spTgt spid="283722"/>
                                        </p:tgtEl>
                                        <p:attrNameLst>
                                          <p:attrName>ppt_x</p:attrName>
                                          <p:attrName>ppt_y</p:attrName>
                                        </p:attrNameLst>
                                      </p:cBhvr>
                                      <p:rCtr x="-51" y="11"/>
                                    </p:animMotion>
                                  </p:childTnLst>
                                </p:cTn>
                              </p:par>
                              <p:par>
                                <p:cTn id="155" presetID="1" presetClass="entr" presetSubtype="0" fill="hold" grpId="0" nodeType="withEffect">
                                  <p:stCondLst>
                                    <p:cond delay="0"/>
                                  </p:stCondLst>
                                  <p:childTnLst>
                                    <p:set>
                                      <p:cBhvr>
                                        <p:cTn id="156" dur="1" fill="hold">
                                          <p:stCondLst>
                                            <p:cond delay="0"/>
                                          </p:stCondLst>
                                        </p:cTn>
                                        <p:tgtEl>
                                          <p:spTgt spid="283752"/>
                                        </p:tgtEl>
                                        <p:attrNameLst>
                                          <p:attrName>style.visibility</p:attrName>
                                        </p:attrNameLst>
                                      </p:cBhvr>
                                      <p:to>
                                        <p:strVal val="visible"/>
                                      </p:to>
                                    </p:set>
                                  </p:childTnLst>
                                </p:cTn>
                              </p:par>
                            </p:childTnLst>
                          </p:cTn>
                        </p:par>
                        <p:par>
                          <p:cTn id="157" fill="hold">
                            <p:stCondLst>
                              <p:cond delay="2000"/>
                            </p:stCondLst>
                            <p:childTnLst>
                              <p:par>
                                <p:cTn id="158" presetID="1" presetClass="entr" presetSubtype="0" fill="hold" nodeType="afterEffect">
                                  <p:stCondLst>
                                    <p:cond delay="0"/>
                                  </p:stCondLst>
                                  <p:childTnLst>
                                    <p:set>
                                      <p:cBhvr>
                                        <p:cTn id="159" dur="1" fill="hold">
                                          <p:stCondLst>
                                            <p:cond delay="0"/>
                                          </p:stCondLst>
                                        </p:cTn>
                                        <p:tgtEl>
                                          <p:spTgt spid="283751"/>
                                        </p:tgtEl>
                                        <p:attrNameLst>
                                          <p:attrName>style.visibility</p:attrName>
                                        </p:attrNameLst>
                                      </p:cBhvr>
                                      <p:to>
                                        <p:strVal val="visible"/>
                                      </p:to>
                                    </p:set>
                                  </p:childTnLst>
                                </p:cTn>
                              </p:par>
                            </p:childTnLst>
                          </p:cTn>
                        </p:par>
                        <p:par>
                          <p:cTn id="160" fill="hold">
                            <p:stCondLst>
                              <p:cond delay="2000"/>
                            </p:stCondLst>
                            <p:childTnLst>
                              <p:par>
                                <p:cTn id="161" presetID="1" presetClass="entr" presetSubtype="0" fill="hold" grpId="0" nodeType="afterEffect">
                                  <p:stCondLst>
                                    <p:cond delay="0"/>
                                  </p:stCondLst>
                                  <p:childTnLst>
                                    <p:set>
                                      <p:cBhvr>
                                        <p:cTn id="162" dur="1" fill="hold">
                                          <p:stCondLst>
                                            <p:cond delay="0"/>
                                          </p:stCondLst>
                                        </p:cTn>
                                        <p:tgtEl>
                                          <p:spTgt spid="283753"/>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283754"/>
                                        </p:tgtEl>
                                        <p:attrNameLst>
                                          <p:attrName>style.visibility</p:attrName>
                                        </p:attrNameLst>
                                      </p:cBhvr>
                                      <p:to>
                                        <p:strVal val="visible"/>
                                      </p:to>
                                    </p:set>
                                  </p:childTnLst>
                                </p:cTn>
                              </p:par>
                            </p:childTnLst>
                          </p:cTn>
                        </p:par>
                        <p:par>
                          <p:cTn id="165" fill="hold">
                            <p:stCondLst>
                              <p:cond delay="2000"/>
                            </p:stCondLst>
                            <p:childTnLst>
                              <p:par>
                                <p:cTn id="166" presetID="1" presetClass="entr" presetSubtype="0" fill="hold" nodeType="afterEffect">
                                  <p:stCondLst>
                                    <p:cond delay="0"/>
                                  </p:stCondLst>
                                  <p:childTnLst>
                                    <p:set>
                                      <p:cBhvr>
                                        <p:cTn id="167" dur="1" fill="hold">
                                          <p:stCondLst>
                                            <p:cond delay="0"/>
                                          </p:stCondLst>
                                        </p:cTn>
                                        <p:tgtEl>
                                          <p:spTgt spid="283755"/>
                                        </p:tgtEl>
                                        <p:attrNameLst>
                                          <p:attrName>style.visibility</p:attrName>
                                        </p:attrNameLst>
                                      </p:cBhvr>
                                      <p:to>
                                        <p:strVal val="visible"/>
                                      </p:to>
                                    </p:set>
                                  </p:childTnLst>
                                </p:cTn>
                              </p:par>
                              <p:par>
                                <p:cTn id="168" presetID="1" presetClass="entr" presetSubtype="0" fill="hold" grpId="0" nodeType="withEffect">
                                  <p:stCondLst>
                                    <p:cond delay="0"/>
                                  </p:stCondLst>
                                  <p:childTnLst>
                                    <p:set>
                                      <p:cBhvr>
                                        <p:cTn id="169" dur="1" fill="hold">
                                          <p:stCondLst>
                                            <p:cond delay="0"/>
                                          </p:stCondLst>
                                        </p:cTn>
                                        <p:tgtEl>
                                          <p:spTgt spid="283761"/>
                                        </p:tgtEl>
                                        <p:attrNameLst>
                                          <p:attrName>style.visibility</p:attrName>
                                        </p:attrNameLst>
                                      </p:cBhvr>
                                      <p:to>
                                        <p:strVal val="visible"/>
                                      </p:to>
                                    </p:set>
                                  </p:childTnLst>
                                </p:cTn>
                              </p:par>
                              <p:par>
                                <p:cTn id="170" presetID="1" presetClass="entr" presetSubtype="0" fill="hold" grpId="0" nodeType="withEffect">
                                  <p:stCondLst>
                                    <p:cond delay="0"/>
                                  </p:stCondLst>
                                  <p:childTnLst>
                                    <p:set>
                                      <p:cBhvr>
                                        <p:cTn id="171" dur="1" fill="hold">
                                          <p:stCondLst>
                                            <p:cond delay="0"/>
                                          </p:stCondLst>
                                        </p:cTn>
                                        <p:tgtEl>
                                          <p:spTgt spid="283766"/>
                                        </p:tgtEl>
                                        <p:attrNameLst>
                                          <p:attrName>style.visibility</p:attrName>
                                        </p:attrNameLst>
                                      </p:cBhvr>
                                      <p:to>
                                        <p:strVal val="visible"/>
                                      </p:to>
                                    </p:set>
                                  </p:childTnLst>
                                </p:cTn>
                              </p:par>
                              <p:par>
                                <p:cTn id="172" presetID="1" presetClass="entr" presetSubtype="0" fill="hold" nodeType="withEffect">
                                  <p:stCondLst>
                                    <p:cond delay="0"/>
                                  </p:stCondLst>
                                  <p:childTnLst>
                                    <p:set>
                                      <p:cBhvr>
                                        <p:cTn id="173" dur="1" fill="hold">
                                          <p:stCondLst>
                                            <p:cond delay="0"/>
                                          </p:stCondLst>
                                        </p:cTn>
                                        <p:tgtEl>
                                          <p:spTgt spid="283767"/>
                                        </p:tgtEl>
                                        <p:attrNameLst>
                                          <p:attrName>style.visibility</p:attrName>
                                        </p:attrNameLst>
                                      </p:cBhvr>
                                      <p:to>
                                        <p:strVal val="visible"/>
                                      </p:to>
                                    </p:set>
                                  </p:childTnLst>
                                </p:cTn>
                              </p:par>
                              <p:par>
                                <p:cTn id="174" presetID="1" presetClass="entr" presetSubtype="0" fill="hold" grpId="0" nodeType="withEffect">
                                  <p:stCondLst>
                                    <p:cond delay="0"/>
                                  </p:stCondLst>
                                  <p:childTnLst>
                                    <p:set>
                                      <p:cBhvr>
                                        <p:cTn id="175" dur="1" fill="hold">
                                          <p:stCondLst>
                                            <p:cond delay="0"/>
                                          </p:stCondLst>
                                        </p:cTn>
                                        <p:tgtEl>
                                          <p:spTgt spid="283772"/>
                                        </p:tgtEl>
                                        <p:attrNameLst>
                                          <p:attrName>style.visibility</p:attrName>
                                        </p:attrNameLst>
                                      </p:cBhvr>
                                      <p:to>
                                        <p:strVal val="visible"/>
                                      </p:to>
                                    </p:set>
                                  </p:childTnLst>
                                </p:cTn>
                              </p:par>
                              <p:par>
                                <p:cTn id="176" presetID="1" presetClass="entr" presetSubtype="0" fill="hold" grpId="0" nodeType="withEffect">
                                  <p:stCondLst>
                                    <p:cond delay="0"/>
                                  </p:stCondLst>
                                  <p:childTnLst>
                                    <p:set>
                                      <p:cBhvr>
                                        <p:cTn id="177" dur="1" fill="hold">
                                          <p:stCondLst>
                                            <p:cond delay="0"/>
                                          </p:stCondLst>
                                        </p:cTn>
                                        <p:tgtEl>
                                          <p:spTgt spid="283775"/>
                                        </p:tgtEl>
                                        <p:attrNameLst>
                                          <p:attrName>style.visibility</p:attrName>
                                        </p:attrNameLst>
                                      </p:cBhvr>
                                      <p:to>
                                        <p:strVal val="visible"/>
                                      </p:to>
                                    </p:set>
                                  </p:childTnLst>
                                </p:cTn>
                              </p:par>
                              <p:par>
                                <p:cTn id="178" presetID="2" presetClass="entr" presetSubtype="4" fill="hold" grpId="0" nodeType="withEffect">
                                  <p:stCondLst>
                                    <p:cond delay="0"/>
                                  </p:stCondLst>
                                  <p:childTnLst>
                                    <p:set>
                                      <p:cBhvr>
                                        <p:cTn id="179" dur="1" fill="hold">
                                          <p:stCondLst>
                                            <p:cond delay="0"/>
                                          </p:stCondLst>
                                        </p:cTn>
                                        <p:tgtEl>
                                          <p:spTgt spid="283768"/>
                                        </p:tgtEl>
                                        <p:attrNameLst>
                                          <p:attrName>style.visibility</p:attrName>
                                        </p:attrNameLst>
                                      </p:cBhvr>
                                      <p:to>
                                        <p:strVal val="visible"/>
                                      </p:to>
                                    </p:set>
                                    <p:anim calcmode="lin" valueType="num">
                                      <p:cBhvr additive="base">
                                        <p:cTn id="180" dur="500" fill="hold"/>
                                        <p:tgtEl>
                                          <p:spTgt spid="283768"/>
                                        </p:tgtEl>
                                        <p:attrNameLst>
                                          <p:attrName>ppt_x</p:attrName>
                                        </p:attrNameLst>
                                      </p:cBhvr>
                                      <p:tavLst>
                                        <p:tav tm="0">
                                          <p:val>
                                            <p:strVal val="#ppt_x"/>
                                          </p:val>
                                        </p:tav>
                                        <p:tav tm="100000">
                                          <p:val>
                                            <p:strVal val="#ppt_x"/>
                                          </p:val>
                                        </p:tav>
                                      </p:tavLst>
                                    </p:anim>
                                    <p:anim calcmode="lin" valueType="num">
                                      <p:cBhvr additive="base">
                                        <p:cTn id="181" dur="500" fill="hold"/>
                                        <p:tgtEl>
                                          <p:spTgt spid="283768"/>
                                        </p:tgtEl>
                                        <p:attrNameLst>
                                          <p:attrName>ppt_y</p:attrName>
                                        </p:attrNameLst>
                                      </p:cBhvr>
                                      <p:tavLst>
                                        <p:tav tm="0">
                                          <p:val>
                                            <p:strVal val="1+#ppt_h/2"/>
                                          </p:val>
                                        </p:tav>
                                        <p:tav tm="100000">
                                          <p:val>
                                            <p:strVal val="#ppt_y"/>
                                          </p:val>
                                        </p:tav>
                                      </p:tavLst>
                                    </p:anim>
                                  </p:childTnLst>
                                </p:cTn>
                              </p:par>
                              <p:par>
                                <p:cTn id="182" presetID="1" presetClass="entr" presetSubtype="0" fill="hold" grpId="0" nodeType="withEffect">
                                  <p:stCondLst>
                                    <p:cond delay="0"/>
                                  </p:stCondLst>
                                  <p:childTnLst>
                                    <p:set>
                                      <p:cBhvr>
                                        <p:cTn id="183" dur="1" fill="hold">
                                          <p:stCondLst>
                                            <p:cond delay="0"/>
                                          </p:stCondLst>
                                        </p:cTn>
                                        <p:tgtEl>
                                          <p:spTgt spid="283770"/>
                                        </p:tgtEl>
                                        <p:attrNameLst>
                                          <p:attrName>style.visibility</p:attrName>
                                        </p:attrNameLst>
                                      </p:cBhvr>
                                      <p:to>
                                        <p:strVal val="visible"/>
                                      </p:to>
                                    </p:set>
                                  </p:childTnLst>
                                </p:cTn>
                              </p:par>
                              <p:par>
                                <p:cTn id="184" presetID="1" presetClass="entr" presetSubtype="0" fill="hold" nodeType="withEffect">
                                  <p:stCondLst>
                                    <p:cond delay="0"/>
                                  </p:stCondLst>
                                  <p:childTnLst>
                                    <p:set>
                                      <p:cBhvr>
                                        <p:cTn id="185" dur="1" fill="hold">
                                          <p:stCondLst>
                                            <p:cond delay="0"/>
                                          </p:stCondLst>
                                        </p:cTn>
                                        <p:tgtEl>
                                          <p:spTgt spid="283777"/>
                                        </p:tgtEl>
                                        <p:attrNameLst>
                                          <p:attrName>style.visibility</p:attrName>
                                        </p:attrNameLst>
                                      </p:cBhvr>
                                      <p:to>
                                        <p:strVal val="visible"/>
                                      </p:to>
                                    </p:set>
                                  </p:childTnLst>
                                </p:cTn>
                              </p:par>
                              <p:par>
                                <p:cTn id="186" presetID="1" presetClass="entr" presetSubtype="0" fill="hold" nodeType="withEffect">
                                  <p:stCondLst>
                                    <p:cond delay="0"/>
                                  </p:stCondLst>
                                  <p:childTnLst>
                                    <p:set>
                                      <p:cBhvr>
                                        <p:cTn id="187" dur="1" fill="hold">
                                          <p:stCondLst>
                                            <p:cond delay="0"/>
                                          </p:stCondLst>
                                        </p:cTn>
                                        <p:tgtEl>
                                          <p:spTgt spid="283778"/>
                                        </p:tgtEl>
                                        <p:attrNameLst>
                                          <p:attrName>style.visibility</p:attrName>
                                        </p:attrNameLst>
                                      </p:cBhvr>
                                      <p:to>
                                        <p:strVal val="visible"/>
                                      </p:to>
                                    </p:set>
                                  </p:childTnLst>
                                </p:cTn>
                              </p:par>
                              <p:par>
                                <p:cTn id="188" presetID="1" presetClass="entr" presetSubtype="0" fill="hold" grpId="0" nodeType="withEffect">
                                  <p:stCondLst>
                                    <p:cond delay="0"/>
                                  </p:stCondLst>
                                  <p:childTnLst>
                                    <p:set>
                                      <p:cBhvr>
                                        <p:cTn id="189" dur="1" fill="hold">
                                          <p:stCondLst>
                                            <p:cond delay="0"/>
                                          </p:stCondLst>
                                        </p:cTn>
                                        <p:tgtEl>
                                          <p:spTgt spid="283771"/>
                                        </p:tgtEl>
                                        <p:attrNameLst>
                                          <p:attrName>style.visibility</p:attrName>
                                        </p:attrNameLst>
                                      </p:cBhvr>
                                      <p:to>
                                        <p:strVal val="visible"/>
                                      </p:to>
                                    </p:set>
                                  </p:childTnLst>
                                </p:cTn>
                              </p:par>
                              <p:par>
                                <p:cTn id="190" presetID="1" presetClass="entr" presetSubtype="0" fill="hold" grpId="0" nodeType="withEffect">
                                  <p:stCondLst>
                                    <p:cond delay="0"/>
                                  </p:stCondLst>
                                  <p:childTnLst>
                                    <p:set>
                                      <p:cBhvr>
                                        <p:cTn id="191" dur="1" fill="hold">
                                          <p:stCondLst>
                                            <p:cond delay="0"/>
                                          </p:stCondLst>
                                        </p:cTn>
                                        <p:tgtEl>
                                          <p:spTgt spid="283773"/>
                                        </p:tgtEl>
                                        <p:attrNameLst>
                                          <p:attrName>style.visibility</p:attrName>
                                        </p:attrNameLst>
                                      </p:cBhvr>
                                      <p:to>
                                        <p:strVal val="visible"/>
                                      </p:to>
                                    </p:set>
                                  </p:childTnLst>
                                </p:cTn>
                              </p:par>
                              <p:par>
                                <p:cTn id="192" presetID="1" presetClass="entr" presetSubtype="0" fill="hold" grpId="0" nodeType="withEffect">
                                  <p:stCondLst>
                                    <p:cond delay="0"/>
                                  </p:stCondLst>
                                  <p:childTnLst>
                                    <p:set>
                                      <p:cBhvr>
                                        <p:cTn id="193" dur="1" fill="hold">
                                          <p:stCondLst>
                                            <p:cond delay="0"/>
                                          </p:stCondLst>
                                        </p:cTn>
                                        <p:tgtEl>
                                          <p:spTgt spid="283779"/>
                                        </p:tgtEl>
                                        <p:attrNameLst>
                                          <p:attrName>style.visibility</p:attrName>
                                        </p:attrNameLst>
                                      </p:cBhvr>
                                      <p:to>
                                        <p:strVal val="visible"/>
                                      </p:to>
                                    </p:set>
                                  </p:childTnLst>
                                </p:cTn>
                              </p:par>
                            </p:childTnLst>
                          </p:cTn>
                        </p:par>
                      </p:childTnLst>
                    </p:cTn>
                  </p:par>
                  <p:par>
                    <p:cTn id="194" fill="hold">
                      <p:stCondLst>
                        <p:cond delay="indefinite"/>
                      </p:stCondLst>
                      <p:childTnLst>
                        <p:par>
                          <p:cTn id="195" fill="hold">
                            <p:stCondLst>
                              <p:cond delay="0"/>
                            </p:stCondLst>
                            <p:childTnLst>
                              <p:par>
                                <p:cTn id="196" presetID="1" presetClass="entr" presetSubtype="0" fill="hold" grpId="0" nodeType="clickEffect">
                                  <p:stCondLst>
                                    <p:cond delay="0"/>
                                  </p:stCondLst>
                                  <p:childTnLst>
                                    <p:set>
                                      <p:cBhvr>
                                        <p:cTn id="197" dur="1" fill="hold">
                                          <p:stCondLst>
                                            <p:cond delay="0"/>
                                          </p:stCondLst>
                                        </p:cTn>
                                        <p:tgtEl>
                                          <p:spTgt spid="283780"/>
                                        </p:tgtEl>
                                        <p:attrNameLst>
                                          <p:attrName>style.visibility</p:attrName>
                                        </p:attrNameLst>
                                      </p:cBhvr>
                                      <p:to>
                                        <p:strVal val="visible"/>
                                      </p:to>
                                    </p:set>
                                  </p:childTnLst>
                                </p:cTn>
                              </p:par>
                              <p:par>
                                <p:cTn id="198" presetID="9" presetClass="exit" presetSubtype="0" fill="hold" grpId="1" nodeType="withEffect">
                                  <p:stCondLst>
                                    <p:cond delay="0"/>
                                  </p:stCondLst>
                                  <p:childTnLst>
                                    <p:animEffect transition="out" filter="dissolve">
                                      <p:cBhvr>
                                        <p:cTn id="199" dur="500"/>
                                        <p:tgtEl>
                                          <p:spTgt spid="283768"/>
                                        </p:tgtEl>
                                      </p:cBhvr>
                                    </p:animEffect>
                                    <p:set>
                                      <p:cBhvr>
                                        <p:cTn id="200" dur="1" fill="hold">
                                          <p:stCondLst>
                                            <p:cond delay="499"/>
                                          </p:stCondLst>
                                        </p:cTn>
                                        <p:tgtEl>
                                          <p:spTgt spid="283768"/>
                                        </p:tgtEl>
                                        <p:attrNameLst>
                                          <p:attrName>style.visibility</p:attrName>
                                        </p:attrNameLst>
                                      </p:cBhvr>
                                      <p:to>
                                        <p:strVal val="hidden"/>
                                      </p:to>
                                    </p:set>
                                  </p:childTnLst>
                                </p:cTn>
                              </p:par>
                              <p:par>
                                <p:cTn id="201" presetID="1" presetClass="entr" presetSubtype="0" fill="hold" nodeType="withEffect">
                                  <p:stCondLst>
                                    <p:cond delay="0"/>
                                  </p:stCondLst>
                                  <p:childTnLst>
                                    <p:set>
                                      <p:cBhvr>
                                        <p:cTn id="202" dur="1" fill="hold">
                                          <p:stCondLst>
                                            <p:cond delay="0"/>
                                          </p:stCondLst>
                                        </p:cTn>
                                        <p:tgtEl>
                                          <p:spTgt spid="283781"/>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283782"/>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ntr" presetSubtype="0" fill="hold" grpId="0" nodeType="clickEffect">
                                  <p:stCondLst>
                                    <p:cond delay="0"/>
                                  </p:stCondLst>
                                  <p:childTnLst>
                                    <p:set>
                                      <p:cBhvr>
                                        <p:cTn id="208" dur="1" fill="hold">
                                          <p:stCondLst>
                                            <p:cond delay="0"/>
                                          </p:stCondLst>
                                        </p:cTn>
                                        <p:tgtEl>
                                          <p:spTgt spid="283784"/>
                                        </p:tgtEl>
                                        <p:attrNameLst>
                                          <p:attrName>style.visibility</p:attrName>
                                        </p:attrNameLst>
                                      </p:cBhvr>
                                      <p:to>
                                        <p:strVal val="visible"/>
                                      </p:to>
                                    </p:set>
                                  </p:childTnLst>
                                </p:cTn>
                              </p:par>
                              <p:par>
                                <p:cTn id="209" presetID="1" presetClass="entr" presetSubtype="0" fill="hold" nodeType="withEffect">
                                  <p:stCondLst>
                                    <p:cond delay="0"/>
                                  </p:stCondLst>
                                  <p:childTnLst>
                                    <p:set>
                                      <p:cBhvr>
                                        <p:cTn id="210" dur="1" fill="hold">
                                          <p:stCondLst>
                                            <p:cond delay="0"/>
                                          </p:stCondLst>
                                        </p:cTn>
                                        <p:tgtEl>
                                          <p:spTgt spid="283785"/>
                                        </p:tgtEl>
                                        <p:attrNameLst>
                                          <p:attrName>style.visibility</p:attrName>
                                        </p:attrNameLst>
                                      </p:cBhvr>
                                      <p:to>
                                        <p:strVal val="visible"/>
                                      </p:to>
                                    </p:set>
                                  </p:childTnLst>
                                </p:cTn>
                              </p:par>
                              <p:par>
                                <p:cTn id="211" presetID="1" presetClass="entr" presetSubtype="0" fill="hold" nodeType="withEffect">
                                  <p:stCondLst>
                                    <p:cond delay="0"/>
                                  </p:stCondLst>
                                  <p:childTnLst>
                                    <p:set>
                                      <p:cBhvr>
                                        <p:cTn id="212" dur="1" fill="hold">
                                          <p:stCondLst>
                                            <p:cond delay="0"/>
                                          </p:stCondLst>
                                        </p:cTn>
                                        <p:tgtEl>
                                          <p:spTgt spid="283786"/>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1" presetClass="entr" presetSubtype="0" fill="hold" grpId="0" nodeType="clickEffect">
                                  <p:stCondLst>
                                    <p:cond delay="0"/>
                                  </p:stCondLst>
                                  <p:childTnLst>
                                    <p:set>
                                      <p:cBhvr>
                                        <p:cTn id="216" dur="1" fill="hold">
                                          <p:stCondLst>
                                            <p:cond delay="0"/>
                                          </p:stCondLst>
                                        </p:cTn>
                                        <p:tgtEl>
                                          <p:spTgt spid="283787"/>
                                        </p:tgtEl>
                                        <p:attrNameLst>
                                          <p:attrName>style.visibility</p:attrName>
                                        </p:attrNameLst>
                                      </p:cBhvr>
                                      <p:to>
                                        <p:strVal val="visible"/>
                                      </p:to>
                                    </p:set>
                                  </p:childTnLst>
                                </p:cTn>
                              </p:par>
                              <p:par>
                                <p:cTn id="217" presetID="1" presetClass="entr" presetSubtype="0" fill="hold" nodeType="withEffect">
                                  <p:stCondLst>
                                    <p:cond delay="0"/>
                                  </p:stCondLst>
                                  <p:childTnLst>
                                    <p:set>
                                      <p:cBhvr>
                                        <p:cTn id="218" dur="1" fill="hold">
                                          <p:stCondLst>
                                            <p:cond delay="0"/>
                                          </p:stCondLst>
                                        </p:cTn>
                                        <p:tgtEl>
                                          <p:spTgt spid="283789"/>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ID="2" presetClass="entr" presetSubtype="4" fill="hold" grpId="0" nodeType="clickEffect">
                                  <p:stCondLst>
                                    <p:cond delay="0"/>
                                  </p:stCondLst>
                                  <p:childTnLst>
                                    <p:set>
                                      <p:cBhvr>
                                        <p:cTn id="222" dur="1" fill="hold">
                                          <p:stCondLst>
                                            <p:cond delay="0"/>
                                          </p:stCondLst>
                                        </p:cTn>
                                        <p:tgtEl>
                                          <p:spTgt spid="283790"/>
                                        </p:tgtEl>
                                        <p:attrNameLst>
                                          <p:attrName>style.visibility</p:attrName>
                                        </p:attrNameLst>
                                      </p:cBhvr>
                                      <p:to>
                                        <p:strVal val="visible"/>
                                      </p:to>
                                    </p:set>
                                    <p:anim calcmode="lin" valueType="num">
                                      <p:cBhvr additive="base">
                                        <p:cTn id="223" dur="500" fill="hold"/>
                                        <p:tgtEl>
                                          <p:spTgt spid="283790"/>
                                        </p:tgtEl>
                                        <p:attrNameLst>
                                          <p:attrName>ppt_x</p:attrName>
                                        </p:attrNameLst>
                                      </p:cBhvr>
                                      <p:tavLst>
                                        <p:tav tm="0">
                                          <p:val>
                                            <p:strVal val="#ppt_x"/>
                                          </p:val>
                                        </p:tav>
                                        <p:tav tm="100000">
                                          <p:val>
                                            <p:strVal val="#ppt_x"/>
                                          </p:val>
                                        </p:tav>
                                      </p:tavLst>
                                    </p:anim>
                                    <p:anim calcmode="lin" valueType="num">
                                      <p:cBhvr additive="base">
                                        <p:cTn id="224" dur="500" fill="hold"/>
                                        <p:tgtEl>
                                          <p:spTgt spid="283790"/>
                                        </p:tgtEl>
                                        <p:attrNameLst>
                                          <p:attrName>ppt_y</p:attrName>
                                        </p:attrNameLst>
                                      </p:cBhvr>
                                      <p:tavLst>
                                        <p:tav tm="0">
                                          <p:val>
                                            <p:strVal val="1+#ppt_h/2"/>
                                          </p:val>
                                        </p:tav>
                                        <p:tav tm="100000">
                                          <p:val>
                                            <p:strVal val="#ppt_y"/>
                                          </p:val>
                                        </p:tav>
                                      </p:tavLst>
                                    </p:anim>
                                  </p:childTnLst>
                                </p:cTn>
                              </p:par>
                              <p:par>
                                <p:cTn id="225" presetID="2" presetClass="entr" presetSubtype="4" fill="hold" nodeType="withEffect">
                                  <p:stCondLst>
                                    <p:cond delay="0"/>
                                  </p:stCondLst>
                                  <p:childTnLst>
                                    <p:set>
                                      <p:cBhvr>
                                        <p:cTn id="226" dur="1" fill="hold">
                                          <p:stCondLst>
                                            <p:cond delay="0"/>
                                          </p:stCondLst>
                                        </p:cTn>
                                        <p:tgtEl>
                                          <p:spTgt spid="283791"/>
                                        </p:tgtEl>
                                        <p:attrNameLst>
                                          <p:attrName>style.visibility</p:attrName>
                                        </p:attrNameLst>
                                      </p:cBhvr>
                                      <p:to>
                                        <p:strVal val="visible"/>
                                      </p:to>
                                    </p:set>
                                    <p:anim calcmode="lin" valueType="num">
                                      <p:cBhvr additive="base">
                                        <p:cTn id="227" dur="500" fill="hold"/>
                                        <p:tgtEl>
                                          <p:spTgt spid="283791"/>
                                        </p:tgtEl>
                                        <p:attrNameLst>
                                          <p:attrName>ppt_x</p:attrName>
                                        </p:attrNameLst>
                                      </p:cBhvr>
                                      <p:tavLst>
                                        <p:tav tm="0">
                                          <p:val>
                                            <p:strVal val="#ppt_x"/>
                                          </p:val>
                                        </p:tav>
                                        <p:tav tm="100000">
                                          <p:val>
                                            <p:strVal val="#ppt_x"/>
                                          </p:val>
                                        </p:tav>
                                      </p:tavLst>
                                    </p:anim>
                                    <p:anim calcmode="lin" valueType="num">
                                      <p:cBhvr additive="base">
                                        <p:cTn id="228" dur="500" fill="hold"/>
                                        <p:tgtEl>
                                          <p:spTgt spid="283791"/>
                                        </p:tgtEl>
                                        <p:attrNameLst>
                                          <p:attrName>ppt_y</p:attrName>
                                        </p:attrNameLst>
                                      </p:cBhvr>
                                      <p:tavLst>
                                        <p:tav tm="0">
                                          <p:val>
                                            <p:strVal val="1+#ppt_h/2"/>
                                          </p:val>
                                        </p:tav>
                                        <p:tav tm="100000">
                                          <p:val>
                                            <p:strVal val="#ppt_y"/>
                                          </p:val>
                                        </p:tav>
                                      </p:tavLst>
                                    </p:anim>
                                  </p:childTnLst>
                                </p:cTn>
                              </p:par>
                              <p:par>
                                <p:cTn id="229" presetID="2" presetClass="entr" presetSubtype="4" fill="hold" nodeType="withEffect">
                                  <p:stCondLst>
                                    <p:cond delay="0"/>
                                  </p:stCondLst>
                                  <p:childTnLst>
                                    <p:set>
                                      <p:cBhvr>
                                        <p:cTn id="230" dur="1" fill="hold">
                                          <p:stCondLst>
                                            <p:cond delay="0"/>
                                          </p:stCondLst>
                                        </p:cTn>
                                        <p:tgtEl>
                                          <p:spTgt spid="283792"/>
                                        </p:tgtEl>
                                        <p:attrNameLst>
                                          <p:attrName>style.visibility</p:attrName>
                                        </p:attrNameLst>
                                      </p:cBhvr>
                                      <p:to>
                                        <p:strVal val="visible"/>
                                      </p:to>
                                    </p:set>
                                    <p:anim calcmode="lin" valueType="num">
                                      <p:cBhvr additive="base">
                                        <p:cTn id="231" dur="500" fill="hold"/>
                                        <p:tgtEl>
                                          <p:spTgt spid="283792"/>
                                        </p:tgtEl>
                                        <p:attrNameLst>
                                          <p:attrName>ppt_x</p:attrName>
                                        </p:attrNameLst>
                                      </p:cBhvr>
                                      <p:tavLst>
                                        <p:tav tm="0">
                                          <p:val>
                                            <p:strVal val="#ppt_x"/>
                                          </p:val>
                                        </p:tav>
                                        <p:tav tm="100000">
                                          <p:val>
                                            <p:strVal val="#ppt_x"/>
                                          </p:val>
                                        </p:tav>
                                      </p:tavLst>
                                    </p:anim>
                                    <p:anim calcmode="lin" valueType="num">
                                      <p:cBhvr additive="base">
                                        <p:cTn id="232" dur="500" fill="hold"/>
                                        <p:tgtEl>
                                          <p:spTgt spid="283792"/>
                                        </p:tgtEl>
                                        <p:attrNameLst>
                                          <p:attrName>ppt_y</p:attrName>
                                        </p:attrNameLst>
                                      </p:cBhvr>
                                      <p:tavLst>
                                        <p:tav tm="0">
                                          <p:val>
                                            <p:strVal val="1+#ppt_h/2"/>
                                          </p:val>
                                        </p:tav>
                                        <p:tav tm="100000">
                                          <p:val>
                                            <p:strVal val="#ppt_y"/>
                                          </p:val>
                                        </p:tav>
                                      </p:tavLst>
                                    </p:anim>
                                  </p:childTnLst>
                                </p:cTn>
                              </p:par>
                              <p:par>
                                <p:cTn id="233" presetID="2" presetClass="entr" presetSubtype="4" fill="hold" nodeType="withEffect">
                                  <p:stCondLst>
                                    <p:cond delay="0"/>
                                  </p:stCondLst>
                                  <p:childTnLst>
                                    <p:set>
                                      <p:cBhvr>
                                        <p:cTn id="234" dur="1" fill="hold">
                                          <p:stCondLst>
                                            <p:cond delay="0"/>
                                          </p:stCondLst>
                                        </p:cTn>
                                        <p:tgtEl>
                                          <p:spTgt spid="283793"/>
                                        </p:tgtEl>
                                        <p:attrNameLst>
                                          <p:attrName>style.visibility</p:attrName>
                                        </p:attrNameLst>
                                      </p:cBhvr>
                                      <p:to>
                                        <p:strVal val="visible"/>
                                      </p:to>
                                    </p:set>
                                    <p:anim calcmode="lin" valueType="num">
                                      <p:cBhvr additive="base">
                                        <p:cTn id="235" dur="500" fill="hold"/>
                                        <p:tgtEl>
                                          <p:spTgt spid="283793"/>
                                        </p:tgtEl>
                                        <p:attrNameLst>
                                          <p:attrName>ppt_x</p:attrName>
                                        </p:attrNameLst>
                                      </p:cBhvr>
                                      <p:tavLst>
                                        <p:tav tm="0">
                                          <p:val>
                                            <p:strVal val="#ppt_x"/>
                                          </p:val>
                                        </p:tav>
                                        <p:tav tm="100000">
                                          <p:val>
                                            <p:strVal val="#ppt_x"/>
                                          </p:val>
                                        </p:tav>
                                      </p:tavLst>
                                    </p:anim>
                                    <p:anim calcmode="lin" valueType="num">
                                      <p:cBhvr additive="base">
                                        <p:cTn id="236" dur="500" fill="hold"/>
                                        <p:tgtEl>
                                          <p:spTgt spid="283793"/>
                                        </p:tgtEl>
                                        <p:attrNameLst>
                                          <p:attrName>ppt_y</p:attrName>
                                        </p:attrNameLst>
                                      </p:cBhvr>
                                      <p:tavLst>
                                        <p:tav tm="0">
                                          <p:val>
                                            <p:strVal val="1+#ppt_h/2"/>
                                          </p:val>
                                        </p:tav>
                                        <p:tav tm="100000">
                                          <p:val>
                                            <p:strVal val="#ppt_y"/>
                                          </p:val>
                                        </p:tav>
                                      </p:tavLst>
                                    </p:anim>
                                  </p:childTnLst>
                                </p:cTn>
                              </p:par>
                              <p:par>
                                <p:cTn id="237" presetID="2" presetClass="entr" presetSubtype="4" fill="hold" nodeType="withEffect">
                                  <p:stCondLst>
                                    <p:cond delay="0"/>
                                  </p:stCondLst>
                                  <p:childTnLst>
                                    <p:set>
                                      <p:cBhvr>
                                        <p:cTn id="238" dur="1" fill="hold">
                                          <p:stCondLst>
                                            <p:cond delay="0"/>
                                          </p:stCondLst>
                                        </p:cTn>
                                        <p:tgtEl>
                                          <p:spTgt spid="283794"/>
                                        </p:tgtEl>
                                        <p:attrNameLst>
                                          <p:attrName>style.visibility</p:attrName>
                                        </p:attrNameLst>
                                      </p:cBhvr>
                                      <p:to>
                                        <p:strVal val="visible"/>
                                      </p:to>
                                    </p:set>
                                    <p:anim calcmode="lin" valueType="num">
                                      <p:cBhvr additive="base">
                                        <p:cTn id="239" dur="500" fill="hold"/>
                                        <p:tgtEl>
                                          <p:spTgt spid="283794"/>
                                        </p:tgtEl>
                                        <p:attrNameLst>
                                          <p:attrName>ppt_x</p:attrName>
                                        </p:attrNameLst>
                                      </p:cBhvr>
                                      <p:tavLst>
                                        <p:tav tm="0">
                                          <p:val>
                                            <p:strVal val="#ppt_x"/>
                                          </p:val>
                                        </p:tav>
                                        <p:tav tm="100000">
                                          <p:val>
                                            <p:strVal val="#ppt_x"/>
                                          </p:val>
                                        </p:tav>
                                      </p:tavLst>
                                    </p:anim>
                                    <p:anim calcmode="lin" valueType="num">
                                      <p:cBhvr additive="base">
                                        <p:cTn id="240" dur="500" fill="hold"/>
                                        <p:tgtEl>
                                          <p:spTgt spid="2837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772" grpId="0" animBg="1"/>
      <p:bldP spid="283698" grpId="0" animBg="1"/>
      <p:bldP spid="283698" grpId="1" animBg="1"/>
      <p:bldP spid="283698" grpId="2" animBg="1"/>
      <p:bldP spid="283700" grpId="0"/>
      <p:bldP spid="283702" grpId="0" animBg="1"/>
      <p:bldP spid="283703" grpId="0" animBg="1"/>
      <p:bldP spid="283703" grpId="1" animBg="1"/>
      <p:bldP spid="283703" grpId="2" animBg="1"/>
      <p:bldP spid="283704" grpId="0" animBg="1"/>
      <p:bldP spid="283705" grpId="0" animBg="1"/>
      <p:bldP spid="283708" grpId="0"/>
      <p:bldP spid="283709" grpId="0"/>
      <p:bldP spid="283711" grpId="0" animBg="1"/>
      <p:bldP spid="283713" grpId="0"/>
      <p:bldP spid="283714" grpId="0" animBg="1"/>
      <p:bldP spid="283714" grpId="1" animBg="1"/>
      <p:bldP spid="283715" grpId="0" animBg="1"/>
      <p:bldP spid="283718" grpId="0"/>
      <p:bldP spid="283719" grpId="0" animBg="1"/>
      <p:bldP spid="283720" grpId="0" animBg="1"/>
      <p:bldP spid="283720" grpId="1" animBg="1"/>
      <p:bldP spid="283721" grpId="0" animBg="1"/>
      <p:bldP spid="283721" grpId="1" animBg="1"/>
      <p:bldP spid="283722" grpId="0" animBg="1"/>
      <p:bldP spid="283722" grpId="1" animBg="1"/>
      <p:bldP spid="283723" grpId="0" animBg="1"/>
      <p:bldP spid="283724" grpId="0"/>
      <p:bldP spid="283741" grpId="0" animBg="1"/>
      <p:bldP spid="283742" grpId="0" animBg="1"/>
      <p:bldP spid="283743" grpId="0" animBg="1"/>
      <p:bldP spid="283745" grpId="0" animBg="1"/>
      <p:bldP spid="283747" grpId="0" animBg="1"/>
      <p:bldP spid="283748" grpId="0" animBg="1"/>
      <p:bldP spid="283752" grpId="0" animBg="1"/>
      <p:bldP spid="283753" grpId="0" animBg="1"/>
      <p:bldP spid="283754" grpId="0" animBg="1"/>
      <p:bldP spid="283756" grpId="0" animBg="1"/>
      <p:bldP spid="283757" grpId="0" animBg="1"/>
      <p:bldP spid="283758" grpId="0" animBg="1"/>
      <p:bldP spid="283759" grpId="0" animBg="1"/>
      <p:bldP spid="283760" grpId="0" animBg="1"/>
      <p:bldP spid="283761" grpId="0" animBg="1"/>
      <p:bldP spid="283762" grpId="0" animBg="1"/>
      <p:bldP spid="283764" grpId="0" animBg="1"/>
      <p:bldP spid="283766" grpId="0" animBg="1"/>
      <p:bldP spid="283768" grpId="0" animBg="1"/>
      <p:bldP spid="283768" grpId="1" animBg="1"/>
      <p:bldP spid="283770" grpId="0" animBg="1"/>
      <p:bldP spid="283771" grpId="0" animBg="1"/>
      <p:bldP spid="283773" grpId="0" animBg="1"/>
      <p:bldP spid="283775" grpId="0"/>
      <p:bldP spid="283779" grpId="0" animBg="1"/>
      <p:bldP spid="283780" grpId="0" animBg="1"/>
      <p:bldP spid="283784" grpId="0"/>
      <p:bldP spid="283787" grpId="0"/>
      <p:bldP spid="28379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80" name="Picture 16" descr="НТЦТТ2"/>
          <p:cNvPicPr>
            <a:picLocks noChangeAspect="1" noChangeArrowheads="1"/>
          </p:cNvPicPr>
          <p:nvPr/>
        </p:nvPicPr>
        <p:blipFill>
          <a:blip r:embed="rId3" cstate="print"/>
          <a:srcRect/>
          <a:stretch>
            <a:fillRect/>
          </a:stretch>
        </p:blipFill>
        <p:spPr bwMode="auto">
          <a:xfrm>
            <a:off x="8172450" y="115888"/>
            <a:ext cx="792163" cy="512762"/>
          </a:xfrm>
          <a:prstGeom prst="rect">
            <a:avLst/>
          </a:prstGeom>
          <a:noFill/>
          <a:ln w="9525">
            <a:noFill/>
            <a:miter lim="800000"/>
            <a:headEnd/>
            <a:tailEnd/>
          </a:ln>
        </p:spPr>
      </p:pic>
      <p:sp>
        <p:nvSpPr>
          <p:cNvPr id="292882" name="Rectangle 18"/>
          <p:cNvSpPr>
            <a:spLocks noGrp="1" noChangeArrowheads="1"/>
          </p:cNvSpPr>
          <p:nvPr>
            <p:ph type="title" sz="quarter"/>
          </p:nvPr>
        </p:nvSpPr>
        <p:spPr>
          <a:xfrm>
            <a:off x="952500" y="533400"/>
            <a:ext cx="4229100" cy="200025"/>
          </a:xfrm>
          <a:noFill/>
          <a:ln/>
        </p:spPr>
        <p:txBody>
          <a:bodyPr/>
          <a:lstStyle/>
          <a:p>
            <a:r>
              <a:rPr lang="ru-RU" sz="2000"/>
              <a:t>Лекция 3 (</a:t>
            </a:r>
            <a:r>
              <a:rPr lang="ru-RU" sz="1600"/>
              <a:t>продолжение – 3.3</a:t>
            </a:r>
            <a:r>
              <a:rPr lang="ru-RU" sz="2000"/>
              <a:t>)</a:t>
            </a:r>
          </a:p>
        </p:txBody>
      </p:sp>
      <p:sp>
        <p:nvSpPr>
          <p:cNvPr id="292883" name="Text Box 19"/>
          <p:cNvSpPr txBox="1">
            <a:spLocks noChangeArrowheads="1"/>
          </p:cNvSpPr>
          <p:nvPr/>
        </p:nvSpPr>
        <p:spPr bwMode="auto">
          <a:xfrm>
            <a:off x="146050" y="801688"/>
            <a:ext cx="6692900" cy="701675"/>
          </a:xfrm>
          <a:prstGeom prst="rect">
            <a:avLst/>
          </a:prstGeom>
          <a:noFill/>
          <a:ln w="9525" algn="ctr">
            <a:noFill/>
            <a:miter lim="800000"/>
            <a:headEnd/>
            <a:tailEnd/>
          </a:ln>
          <a:effectLst/>
        </p:spPr>
        <p:txBody>
          <a:bodyPr wrap="none">
            <a:spAutoFit/>
          </a:bodyPr>
          <a:lstStyle/>
          <a:p>
            <a:r>
              <a:rPr lang="ru-RU" sz="1000"/>
              <a:t>Следует обратить внимание на то, что </a:t>
            </a:r>
            <a:r>
              <a:rPr lang="en-US" sz="1000"/>
              <a:t>II </a:t>
            </a:r>
            <a:r>
              <a:rPr lang="ru-RU" sz="1000"/>
              <a:t>и </a:t>
            </a:r>
            <a:r>
              <a:rPr lang="en-US" sz="1000"/>
              <a:t>III </a:t>
            </a:r>
            <a:r>
              <a:rPr lang="ru-RU" sz="1000"/>
              <a:t>формы уравнений равновесия имеют </a:t>
            </a:r>
            <a:r>
              <a:rPr lang="ru-RU" sz="1000" b="1">
                <a:solidFill>
                  <a:schemeClr val="bg2"/>
                </a:solidFill>
              </a:rPr>
              <a:t>ограничения</a:t>
            </a:r>
            <a:r>
              <a:rPr lang="ru-RU" sz="1000"/>
              <a:t>,</a:t>
            </a:r>
          </a:p>
          <a:p>
            <a:r>
              <a:rPr lang="ru-RU" sz="1000"/>
              <a:t>связанные с  выбором одной из осей,</a:t>
            </a:r>
            <a:r>
              <a:rPr lang="en-US" sz="1000"/>
              <a:t> </a:t>
            </a:r>
            <a:r>
              <a:rPr lang="ru-RU" sz="1000"/>
              <a:t>например, </a:t>
            </a:r>
            <a:r>
              <a:rPr lang="en-US" sz="1000" i="1"/>
              <a:t>x</a:t>
            </a:r>
            <a:r>
              <a:rPr lang="ru-RU" sz="1000"/>
              <a:t>, и точки </a:t>
            </a:r>
            <a:r>
              <a:rPr lang="ru-RU" sz="1000" i="1"/>
              <a:t>С </a:t>
            </a:r>
            <a:r>
              <a:rPr lang="ru-RU" sz="1000"/>
              <a:t>относительно положения точек </a:t>
            </a:r>
            <a:r>
              <a:rPr lang="en-US" sz="1000" i="1"/>
              <a:t>A</a:t>
            </a:r>
            <a:r>
              <a:rPr lang="en-US" sz="1000"/>
              <a:t> </a:t>
            </a:r>
            <a:r>
              <a:rPr lang="ru-RU" sz="1000"/>
              <a:t>и </a:t>
            </a:r>
            <a:r>
              <a:rPr lang="en-US" sz="1000" i="1"/>
              <a:t>B</a:t>
            </a:r>
            <a:r>
              <a:rPr lang="en-US" sz="1000"/>
              <a:t>.</a:t>
            </a:r>
          </a:p>
          <a:p>
            <a:r>
              <a:rPr lang="ru-RU" sz="1000"/>
              <a:t>Ограничения, накладываемые на выбор оси </a:t>
            </a:r>
            <a:r>
              <a:rPr lang="en-US" sz="1000" i="1"/>
              <a:t>x</a:t>
            </a:r>
            <a:r>
              <a:rPr lang="ru-RU" sz="1000"/>
              <a:t> </a:t>
            </a:r>
            <a:r>
              <a:rPr lang="en-US" sz="1000"/>
              <a:t> (</a:t>
            </a:r>
            <a:r>
              <a:rPr lang="ru-RU" sz="1000" b="1">
                <a:solidFill>
                  <a:schemeClr val="bg2"/>
                </a:solidFill>
              </a:rPr>
              <a:t>не перпендикулярно </a:t>
            </a:r>
            <a:r>
              <a:rPr lang="en-US" sz="1000" b="1" i="1">
                <a:solidFill>
                  <a:schemeClr val="bg2"/>
                </a:solidFill>
              </a:rPr>
              <a:t>AB</a:t>
            </a:r>
            <a:r>
              <a:rPr lang="en-US" sz="1000"/>
              <a:t>) </a:t>
            </a:r>
            <a:r>
              <a:rPr lang="ru-RU" sz="1000"/>
              <a:t>и точки </a:t>
            </a:r>
            <a:r>
              <a:rPr lang="en-US" sz="1000" i="1"/>
              <a:t>C </a:t>
            </a:r>
            <a:r>
              <a:rPr lang="en-US" sz="1000"/>
              <a:t>(</a:t>
            </a:r>
            <a:r>
              <a:rPr lang="ru-RU" sz="1000" b="1">
                <a:solidFill>
                  <a:schemeClr val="bg2"/>
                </a:solidFill>
              </a:rPr>
              <a:t>не лежит на </a:t>
            </a:r>
            <a:r>
              <a:rPr lang="en-US" sz="1000" b="1">
                <a:solidFill>
                  <a:schemeClr val="bg2"/>
                </a:solidFill>
              </a:rPr>
              <a:t>AB</a:t>
            </a:r>
            <a:r>
              <a:rPr lang="en-US" sz="1000"/>
              <a:t>)</a:t>
            </a:r>
            <a:r>
              <a:rPr lang="ru-RU" sz="1000"/>
              <a:t>,</a:t>
            </a:r>
            <a:endParaRPr lang="en-US" sz="1000"/>
          </a:p>
          <a:p>
            <a:r>
              <a:rPr lang="ru-RU" sz="1000"/>
              <a:t>гарантируют, что ни одно из уравнений</a:t>
            </a:r>
            <a:r>
              <a:rPr lang="en-US" sz="1000"/>
              <a:t> </a:t>
            </a:r>
            <a:r>
              <a:rPr lang="ru-RU" sz="1000"/>
              <a:t>не обращается в тождество, при выполнении двух других уравнений. </a:t>
            </a:r>
          </a:p>
        </p:txBody>
      </p:sp>
      <p:graphicFrame>
        <p:nvGraphicFramePr>
          <p:cNvPr id="292884" name="Object 20"/>
          <p:cNvGraphicFramePr>
            <a:graphicFrameLocks noChangeAspect="1"/>
          </p:cNvGraphicFramePr>
          <p:nvPr/>
        </p:nvGraphicFramePr>
        <p:xfrm>
          <a:off x="6846888" y="814388"/>
          <a:ext cx="736600" cy="685800"/>
        </p:xfrm>
        <a:graphic>
          <a:graphicData uri="http://schemas.openxmlformats.org/presentationml/2006/ole">
            <p:oleObj spid="_x0000_s292884" name="Формула" r:id="rId4" imgW="736560" imgH="685800" progId="Equation.3">
              <p:embed/>
            </p:oleObj>
          </a:graphicData>
        </a:graphic>
      </p:graphicFrame>
      <p:graphicFrame>
        <p:nvGraphicFramePr>
          <p:cNvPr id="292885" name="Object 21"/>
          <p:cNvGraphicFramePr>
            <a:graphicFrameLocks noChangeAspect="1"/>
          </p:cNvGraphicFramePr>
          <p:nvPr/>
        </p:nvGraphicFramePr>
        <p:xfrm>
          <a:off x="8026400" y="803275"/>
          <a:ext cx="736600" cy="685800"/>
        </p:xfrm>
        <a:graphic>
          <a:graphicData uri="http://schemas.openxmlformats.org/presentationml/2006/ole">
            <p:oleObj spid="_x0000_s292885" name="Формула" r:id="rId5" imgW="736560" imgH="685800" progId="Equation.3">
              <p:embed/>
            </p:oleObj>
          </a:graphicData>
        </a:graphic>
      </p:graphicFrame>
      <p:graphicFrame>
        <p:nvGraphicFramePr>
          <p:cNvPr id="292886" name="Object 22"/>
          <p:cNvGraphicFramePr>
            <a:graphicFrameLocks noChangeAspect="1"/>
          </p:cNvGraphicFramePr>
          <p:nvPr/>
        </p:nvGraphicFramePr>
        <p:xfrm>
          <a:off x="7591425" y="815975"/>
          <a:ext cx="254000" cy="679450"/>
        </p:xfrm>
        <a:graphic>
          <a:graphicData uri="http://schemas.openxmlformats.org/presentationml/2006/ole">
            <p:oleObj spid="_x0000_s292886" name="Формула" r:id="rId6" imgW="253800" imgH="583920" progId="Equation.3">
              <p:embed/>
            </p:oleObj>
          </a:graphicData>
        </a:graphic>
      </p:graphicFrame>
      <p:graphicFrame>
        <p:nvGraphicFramePr>
          <p:cNvPr id="292887" name="Object 23"/>
          <p:cNvGraphicFramePr>
            <a:graphicFrameLocks noChangeAspect="1"/>
          </p:cNvGraphicFramePr>
          <p:nvPr/>
        </p:nvGraphicFramePr>
        <p:xfrm>
          <a:off x="8780463" y="803275"/>
          <a:ext cx="254000" cy="684213"/>
        </p:xfrm>
        <a:graphic>
          <a:graphicData uri="http://schemas.openxmlformats.org/presentationml/2006/ole">
            <p:oleObj spid="_x0000_s292887" name="Формула" r:id="rId7" imgW="253800" imgH="622080" progId="Equation.3">
              <p:embed/>
            </p:oleObj>
          </a:graphicData>
        </a:graphic>
      </p:graphicFrame>
      <p:sp>
        <p:nvSpPr>
          <p:cNvPr id="292888" name="Rectangle 24"/>
          <p:cNvSpPr>
            <a:spLocks noChangeArrowheads="1"/>
          </p:cNvSpPr>
          <p:nvPr/>
        </p:nvSpPr>
        <p:spPr bwMode="auto">
          <a:xfrm>
            <a:off x="0" y="1393825"/>
            <a:ext cx="8863013" cy="287338"/>
          </a:xfrm>
          <a:prstGeom prst="rect">
            <a:avLst/>
          </a:prstGeom>
          <a:noFill/>
          <a:ln w="9525">
            <a:noFill/>
            <a:miter lim="800000"/>
            <a:headEnd/>
            <a:tailEnd/>
          </a:ln>
          <a:effectLst/>
        </p:spPr>
        <p:txBody>
          <a:bodyPr/>
          <a:lstStyle/>
          <a:p>
            <a:pPr marL="533400" indent="-533400">
              <a:lnSpc>
                <a:spcPct val="80000"/>
              </a:lnSpc>
              <a:spcBef>
                <a:spcPct val="20000"/>
              </a:spcBef>
              <a:buClr>
                <a:schemeClr val="bg2"/>
              </a:buClr>
              <a:buSzPct val="75000"/>
              <a:buFont typeface="Wingdings" pitchFamily="2" charset="2"/>
              <a:buNone/>
            </a:pPr>
            <a:endParaRPr lang="ru-RU" sz="1000" b="1"/>
          </a:p>
          <a:p>
            <a:pPr marL="533400" indent="-533400">
              <a:spcBef>
                <a:spcPct val="20000"/>
              </a:spcBef>
              <a:buClr>
                <a:schemeClr val="bg2"/>
              </a:buClr>
              <a:buSzPct val="75000"/>
              <a:buFont typeface="Wingdings" pitchFamily="2" charset="2"/>
              <a:buChar char="n"/>
            </a:pPr>
            <a:r>
              <a:rPr lang="ru-RU" sz="1000" b="1">
                <a:solidFill>
                  <a:srgbClr val="FF0000"/>
                </a:solidFill>
              </a:rPr>
              <a:t>Теорема</a:t>
            </a:r>
            <a:r>
              <a:rPr lang="en-US" sz="1000" b="1">
                <a:solidFill>
                  <a:srgbClr val="FF0000"/>
                </a:solidFill>
              </a:rPr>
              <a:t> </a:t>
            </a:r>
            <a:r>
              <a:rPr lang="ru-RU" sz="1000" b="1">
                <a:solidFill>
                  <a:srgbClr val="FF0000"/>
                </a:solidFill>
              </a:rPr>
              <a:t>Вариньона о моменте равнодействующей </a:t>
            </a:r>
            <a:r>
              <a:rPr lang="ru-RU" sz="1000" b="1"/>
              <a:t>– </a:t>
            </a:r>
            <a:r>
              <a:rPr lang="ru-RU" sz="1000">
                <a:solidFill>
                  <a:schemeClr val="bg2"/>
                </a:solidFill>
              </a:rPr>
              <a:t>Если система сил имеет равнодействующую, то момент этой равнодействующей относительно любого центра равен алгебраической сумме моментов сил системы относительно того же центра.</a:t>
            </a:r>
          </a:p>
        </p:txBody>
      </p:sp>
      <p:sp>
        <p:nvSpPr>
          <p:cNvPr id="292889" name="Freeform 25"/>
          <p:cNvSpPr>
            <a:spLocks/>
          </p:cNvSpPr>
          <p:nvPr/>
        </p:nvSpPr>
        <p:spPr bwMode="auto">
          <a:xfrm>
            <a:off x="752475" y="2305050"/>
            <a:ext cx="2286000" cy="1525588"/>
          </a:xfrm>
          <a:custGeom>
            <a:avLst/>
            <a:gdLst/>
            <a:ahLst/>
            <a:cxnLst>
              <a:cxn ang="0">
                <a:pos x="0" y="480"/>
              </a:cxn>
              <a:cxn ang="0">
                <a:pos x="78" y="222"/>
              </a:cxn>
              <a:cxn ang="0">
                <a:pos x="228" y="54"/>
              </a:cxn>
              <a:cxn ang="0">
                <a:pos x="288" y="24"/>
              </a:cxn>
              <a:cxn ang="0">
                <a:pos x="336" y="0"/>
              </a:cxn>
              <a:cxn ang="0">
                <a:pos x="924" y="6"/>
              </a:cxn>
              <a:cxn ang="0">
                <a:pos x="1308" y="168"/>
              </a:cxn>
              <a:cxn ang="0">
                <a:pos x="1368" y="312"/>
              </a:cxn>
              <a:cxn ang="0">
                <a:pos x="1440" y="630"/>
              </a:cxn>
              <a:cxn ang="0">
                <a:pos x="1434" y="816"/>
              </a:cxn>
              <a:cxn ang="0">
                <a:pos x="1368" y="900"/>
              </a:cxn>
              <a:cxn ang="0">
                <a:pos x="1170" y="960"/>
              </a:cxn>
              <a:cxn ang="0">
                <a:pos x="810" y="954"/>
              </a:cxn>
              <a:cxn ang="0">
                <a:pos x="780" y="936"/>
              </a:cxn>
              <a:cxn ang="0">
                <a:pos x="678" y="900"/>
              </a:cxn>
              <a:cxn ang="0">
                <a:pos x="414" y="834"/>
              </a:cxn>
              <a:cxn ang="0">
                <a:pos x="318" y="792"/>
              </a:cxn>
              <a:cxn ang="0">
                <a:pos x="252" y="756"/>
              </a:cxn>
              <a:cxn ang="0">
                <a:pos x="174" y="684"/>
              </a:cxn>
              <a:cxn ang="0">
                <a:pos x="114" y="648"/>
              </a:cxn>
              <a:cxn ang="0">
                <a:pos x="84" y="618"/>
              </a:cxn>
              <a:cxn ang="0">
                <a:pos x="24" y="552"/>
              </a:cxn>
              <a:cxn ang="0">
                <a:pos x="0" y="486"/>
              </a:cxn>
            </a:cxnLst>
            <a:rect l="0" t="0" r="r" b="b"/>
            <a:pathLst>
              <a:path w="1440" h="961">
                <a:moveTo>
                  <a:pt x="0" y="480"/>
                </a:moveTo>
                <a:cubicBezTo>
                  <a:pt x="9" y="385"/>
                  <a:pt x="18" y="297"/>
                  <a:pt x="78" y="222"/>
                </a:cubicBezTo>
                <a:cubicBezTo>
                  <a:pt x="102" y="150"/>
                  <a:pt x="171" y="99"/>
                  <a:pt x="228" y="54"/>
                </a:cubicBezTo>
                <a:cubicBezTo>
                  <a:pt x="276" y="15"/>
                  <a:pt x="224" y="56"/>
                  <a:pt x="288" y="24"/>
                </a:cubicBezTo>
                <a:cubicBezTo>
                  <a:pt x="304" y="16"/>
                  <a:pt x="336" y="0"/>
                  <a:pt x="336" y="0"/>
                </a:cubicBezTo>
                <a:cubicBezTo>
                  <a:pt x="532" y="2"/>
                  <a:pt x="728" y="2"/>
                  <a:pt x="924" y="6"/>
                </a:cubicBezTo>
                <a:cubicBezTo>
                  <a:pt x="1061" y="9"/>
                  <a:pt x="1184" y="127"/>
                  <a:pt x="1308" y="168"/>
                </a:cubicBezTo>
                <a:cubicBezTo>
                  <a:pt x="1347" y="207"/>
                  <a:pt x="1351" y="262"/>
                  <a:pt x="1368" y="312"/>
                </a:cubicBezTo>
                <a:cubicBezTo>
                  <a:pt x="1402" y="415"/>
                  <a:pt x="1414" y="524"/>
                  <a:pt x="1440" y="630"/>
                </a:cubicBezTo>
                <a:cubicBezTo>
                  <a:pt x="1438" y="692"/>
                  <a:pt x="1438" y="754"/>
                  <a:pt x="1434" y="816"/>
                </a:cubicBezTo>
                <a:cubicBezTo>
                  <a:pt x="1432" y="858"/>
                  <a:pt x="1400" y="882"/>
                  <a:pt x="1368" y="900"/>
                </a:cubicBezTo>
                <a:cubicBezTo>
                  <a:pt x="1296" y="941"/>
                  <a:pt x="1255" y="952"/>
                  <a:pt x="1170" y="960"/>
                </a:cubicBezTo>
                <a:cubicBezTo>
                  <a:pt x="1050" y="958"/>
                  <a:pt x="930" y="961"/>
                  <a:pt x="810" y="954"/>
                </a:cubicBezTo>
                <a:cubicBezTo>
                  <a:pt x="798" y="953"/>
                  <a:pt x="790" y="941"/>
                  <a:pt x="780" y="936"/>
                </a:cubicBezTo>
                <a:cubicBezTo>
                  <a:pt x="748" y="920"/>
                  <a:pt x="712" y="910"/>
                  <a:pt x="678" y="900"/>
                </a:cubicBezTo>
                <a:cubicBezTo>
                  <a:pt x="590" y="875"/>
                  <a:pt x="502" y="856"/>
                  <a:pt x="414" y="834"/>
                </a:cubicBezTo>
                <a:cubicBezTo>
                  <a:pt x="373" y="824"/>
                  <a:pt x="354" y="804"/>
                  <a:pt x="318" y="792"/>
                </a:cubicBezTo>
                <a:cubicBezTo>
                  <a:pt x="294" y="774"/>
                  <a:pt x="281" y="763"/>
                  <a:pt x="252" y="756"/>
                </a:cubicBezTo>
                <a:cubicBezTo>
                  <a:pt x="228" y="732"/>
                  <a:pt x="200" y="705"/>
                  <a:pt x="174" y="684"/>
                </a:cubicBezTo>
                <a:cubicBezTo>
                  <a:pt x="156" y="670"/>
                  <a:pt x="114" y="648"/>
                  <a:pt x="114" y="648"/>
                </a:cubicBezTo>
                <a:cubicBezTo>
                  <a:pt x="82" y="600"/>
                  <a:pt x="124" y="658"/>
                  <a:pt x="84" y="618"/>
                </a:cubicBezTo>
                <a:cubicBezTo>
                  <a:pt x="62" y="596"/>
                  <a:pt x="50" y="569"/>
                  <a:pt x="24" y="552"/>
                </a:cubicBezTo>
                <a:cubicBezTo>
                  <a:pt x="18" y="540"/>
                  <a:pt x="6" y="498"/>
                  <a:pt x="0" y="486"/>
                </a:cubicBezTo>
              </a:path>
            </a:pathLst>
          </a:custGeom>
          <a:solidFill>
            <a:srgbClr val="FF9900"/>
          </a:solidFill>
          <a:ln w="9525" cap="flat" cmpd="sng">
            <a:solidFill>
              <a:schemeClr val="tx1"/>
            </a:solidFill>
            <a:prstDash val="solid"/>
            <a:round/>
            <a:headEnd/>
            <a:tailEnd/>
          </a:ln>
          <a:effectLst/>
        </p:spPr>
        <p:txBody>
          <a:bodyPr anchor="ctr"/>
          <a:lstStyle/>
          <a:p>
            <a:endParaRPr lang="ru-RU"/>
          </a:p>
        </p:txBody>
      </p:sp>
      <p:sp>
        <p:nvSpPr>
          <p:cNvPr id="292890" name="AutoShape 26"/>
          <p:cNvSpPr>
            <a:spLocks noChangeArrowheads="1"/>
          </p:cNvSpPr>
          <p:nvPr/>
        </p:nvSpPr>
        <p:spPr bwMode="auto">
          <a:xfrm rot="14635836">
            <a:off x="1712120" y="2291556"/>
            <a:ext cx="500062" cy="136525"/>
          </a:xfrm>
          <a:prstGeom prst="rightArrow">
            <a:avLst>
              <a:gd name="adj1" fmla="val 50000"/>
              <a:gd name="adj2" fmla="val 91570"/>
            </a:avLst>
          </a:prstGeom>
          <a:solidFill>
            <a:srgbClr val="FF0000"/>
          </a:solidFill>
          <a:ln w="9525" algn="ctr">
            <a:solidFill>
              <a:schemeClr val="tx1"/>
            </a:solidFill>
            <a:miter lim="800000"/>
            <a:headEnd/>
            <a:tailEnd/>
          </a:ln>
          <a:effectLst/>
        </p:spPr>
        <p:txBody>
          <a:bodyPr wrap="none" anchor="ctr"/>
          <a:lstStyle/>
          <a:p>
            <a:endParaRPr lang="ru-RU"/>
          </a:p>
        </p:txBody>
      </p:sp>
      <p:sp>
        <p:nvSpPr>
          <p:cNvPr id="292891" name="AutoShape 27"/>
          <p:cNvSpPr>
            <a:spLocks noChangeArrowheads="1"/>
          </p:cNvSpPr>
          <p:nvPr/>
        </p:nvSpPr>
        <p:spPr bwMode="auto">
          <a:xfrm rot="34405239">
            <a:off x="1089025" y="2420938"/>
            <a:ext cx="588963" cy="152400"/>
          </a:xfrm>
          <a:prstGeom prst="rightArrow">
            <a:avLst>
              <a:gd name="adj1" fmla="val 50000"/>
              <a:gd name="adj2" fmla="val 96615"/>
            </a:avLst>
          </a:prstGeom>
          <a:solidFill>
            <a:srgbClr val="FF0000"/>
          </a:solidFill>
          <a:ln w="9525" algn="ctr">
            <a:solidFill>
              <a:schemeClr val="tx1"/>
            </a:solidFill>
            <a:miter lim="800000"/>
            <a:headEnd/>
            <a:tailEnd/>
          </a:ln>
          <a:effectLst/>
        </p:spPr>
        <p:txBody>
          <a:bodyPr wrap="none" anchor="ctr"/>
          <a:lstStyle/>
          <a:p>
            <a:endParaRPr lang="ru-RU"/>
          </a:p>
        </p:txBody>
      </p:sp>
      <p:sp>
        <p:nvSpPr>
          <p:cNvPr id="292892" name="AutoShape 28"/>
          <p:cNvSpPr>
            <a:spLocks noChangeArrowheads="1"/>
          </p:cNvSpPr>
          <p:nvPr/>
        </p:nvSpPr>
        <p:spPr bwMode="auto">
          <a:xfrm rot="9628763">
            <a:off x="1169988" y="3519488"/>
            <a:ext cx="658812" cy="133350"/>
          </a:xfrm>
          <a:prstGeom prst="rightArrow">
            <a:avLst>
              <a:gd name="adj1" fmla="val 50000"/>
              <a:gd name="adj2" fmla="val 123512"/>
            </a:avLst>
          </a:prstGeom>
          <a:solidFill>
            <a:srgbClr val="FF0000"/>
          </a:solidFill>
          <a:ln w="9525" algn="ctr">
            <a:solidFill>
              <a:schemeClr val="tx1"/>
            </a:solidFill>
            <a:miter lim="800000"/>
            <a:headEnd/>
            <a:tailEnd/>
          </a:ln>
          <a:effectLst/>
        </p:spPr>
        <p:txBody>
          <a:bodyPr wrap="none" anchor="ctr"/>
          <a:lstStyle/>
          <a:p>
            <a:endParaRPr lang="ru-RU"/>
          </a:p>
        </p:txBody>
      </p:sp>
      <p:sp>
        <p:nvSpPr>
          <p:cNvPr id="292893" name="AutoShape 29"/>
          <p:cNvSpPr>
            <a:spLocks noChangeArrowheads="1"/>
          </p:cNvSpPr>
          <p:nvPr/>
        </p:nvSpPr>
        <p:spPr bwMode="auto">
          <a:xfrm rot="11330061">
            <a:off x="900113" y="2852738"/>
            <a:ext cx="1152525" cy="171450"/>
          </a:xfrm>
          <a:prstGeom prst="rightArrow">
            <a:avLst>
              <a:gd name="adj1" fmla="val 50000"/>
              <a:gd name="adj2" fmla="val 168056"/>
            </a:avLst>
          </a:prstGeom>
          <a:solidFill>
            <a:srgbClr val="FF0000"/>
          </a:solidFill>
          <a:ln w="9525" algn="ctr">
            <a:solidFill>
              <a:schemeClr val="tx1"/>
            </a:solidFill>
            <a:miter lim="800000"/>
            <a:headEnd/>
            <a:tailEnd/>
          </a:ln>
          <a:effectLst/>
        </p:spPr>
        <p:txBody>
          <a:bodyPr wrap="none" anchor="ctr"/>
          <a:lstStyle/>
          <a:p>
            <a:endParaRPr lang="ru-RU"/>
          </a:p>
        </p:txBody>
      </p:sp>
      <p:sp>
        <p:nvSpPr>
          <p:cNvPr id="292894" name="Text Box 30"/>
          <p:cNvSpPr txBox="1">
            <a:spLocks noChangeArrowheads="1"/>
          </p:cNvSpPr>
          <p:nvPr/>
        </p:nvSpPr>
        <p:spPr bwMode="auto">
          <a:xfrm>
            <a:off x="3260725" y="1916113"/>
            <a:ext cx="5057775" cy="396875"/>
          </a:xfrm>
          <a:prstGeom prst="rect">
            <a:avLst/>
          </a:prstGeom>
          <a:noFill/>
          <a:ln w="9525" algn="ctr">
            <a:noFill/>
            <a:miter lim="800000"/>
            <a:headEnd/>
            <a:tailEnd/>
          </a:ln>
          <a:effectLst/>
        </p:spPr>
        <p:txBody>
          <a:bodyPr wrap="none">
            <a:spAutoFit/>
          </a:bodyPr>
          <a:lstStyle/>
          <a:p>
            <a:r>
              <a:rPr lang="ru-RU" sz="1000"/>
              <a:t>Доказательство</a:t>
            </a:r>
            <a:r>
              <a:rPr lang="en-US" sz="1000"/>
              <a:t>: </a:t>
            </a:r>
            <a:r>
              <a:rPr lang="ru-RU" sz="1000"/>
              <a:t>Пусть система сил </a:t>
            </a:r>
            <a:r>
              <a:rPr lang="en-US" sz="1000" b="1" i="1"/>
              <a:t>F</a:t>
            </a:r>
            <a:r>
              <a:rPr lang="en-US" sz="1000" baseline="-25000"/>
              <a:t>1</a:t>
            </a:r>
            <a:r>
              <a:rPr lang="ru-RU" sz="1000"/>
              <a:t>, </a:t>
            </a:r>
            <a:r>
              <a:rPr lang="en-US" sz="1000" b="1" i="1"/>
              <a:t>F</a:t>
            </a:r>
            <a:r>
              <a:rPr lang="en-US" sz="1000" baseline="-25000"/>
              <a:t>2</a:t>
            </a:r>
            <a:r>
              <a:rPr lang="ru-RU" sz="1000"/>
              <a:t>, </a:t>
            </a:r>
            <a:r>
              <a:rPr lang="en-US" sz="1000" b="1" i="1"/>
              <a:t>F</a:t>
            </a:r>
            <a:r>
              <a:rPr lang="ru-RU" sz="1000" baseline="-25000"/>
              <a:t>3</a:t>
            </a:r>
            <a:r>
              <a:rPr lang="en-US" sz="1000"/>
              <a:t> … </a:t>
            </a:r>
            <a:r>
              <a:rPr lang="ru-RU" sz="1000"/>
              <a:t>приводится к равнодействующей,</a:t>
            </a:r>
          </a:p>
          <a:p>
            <a:r>
              <a:rPr lang="ru-RU" sz="1000"/>
              <a:t>приложенной в точке </a:t>
            </a:r>
            <a:r>
              <a:rPr lang="en-US" sz="1000" i="1"/>
              <a:t>O</a:t>
            </a:r>
            <a:r>
              <a:rPr lang="ru-RU" sz="1000"/>
              <a:t>.</a:t>
            </a:r>
          </a:p>
        </p:txBody>
      </p:sp>
      <p:graphicFrame>
        <p:nvGraphicFramePr>
          <p:cNvPr id="292897" name="Object 33"/>
          <p:cNvGraphicFramePr>
            <a:graphicFrameLocks noChangeAspect="1"/>
          </p:cNvGraphicFramePr>
          <p:nvPr/>
        </p:nvGraphicFramePr>
        <p:xfrm>
          <a:off x="977900" y="3590925"/>
          <a:ext cx="163513" cy="209550"/>
        </p:xfrm>
        <a:graphic>
          <a:graphicData uri="http://schemas.openxmlformats.org/presentationml/2006/ole">
            <p:oleObj spid="_x0000_s292897" name="Формула" r:id="rId8" imgW="177480" imgH="228600" progId="Equation.3">
              <p:embed/>
            </p:oleObj>
          </a:graphicData>
        </a:graphic>
      </p:graphicFrame>
      <p:graphicFrame>
        <p:nvGraphicFramePr>
          <p:cNvPr id="292900" name="Object 36"/>
          <p:cNvGraphicFramePr>
            <a:graphicFrameLocks noChangeAspect="1"/>
          </p:cNvGraphicFramePr>
          <p:nvPr/>
        </p:nvGraphicFramePr>
        <p:xfrm>
          <a:off x="1000125" y="1989138"/>
          <a:ext cx="174625" cy="209550"/>
        </p:xfrm>
        <a:graphic>
          <a:graphicData uri="http://schemas.openxmlformats.org/presentationml/2006/ole">
            <p:oleObj spid="_x0000_s292900" name="Формула" r:id="rId9" imgW="190440" imgH="228600" progId="Equation.3">
              <p:embed/>
            </p:oleObj>
          </a:graphicData>
        </a:graphic>
      </p:graphicFrame>
      <p:graphicFrame>
        <p:nvGraphicFramePr>
          <p:cNvPr id="292903" name="Object 39"/>
          <p:cNvGraphicFramePr>
            <a:graphicFrameLocks noChangeAspect="1"/>
          </p:cNvGraphicFramePr>
          <p:nvPr/>
        </p:nvGraphicFramePr>
        <p:xfrm>
          <a:off x="1874838" y="1954213"/>
          <a:ext cx="174625" cy="220662"/>
        </p:xfrm>
        <a:graphic>
          <a:graphicData uri="http://schemas.openxmlformats.org/presentationml/2006/ole">
            <p:oleObj spid="_x0000_s292903" name="Формула" r:id="rId10" imgW="190440" imgH="241200" progId="Equation.3">
              <p:embed/>
            </p:oleObj>
          </a:graphicData>
        </a:graphic>
      </p:graphicFrame>
      <p:sp>
        <p:nvSpPr>
          <p:cNvPr id="292904" name="Oval 40"/>
          <p:cNvSpPr>
            <a:spLocks noChangeArrowheads="1"/>
          </p:cNvSpPr>
          <p:nvPr/>
        </p:nvSpPr>
        <p:spPr bwMode="auto">
          <a:xfrm>
            <a:off x="2266950" y="3624263"/>
            <a:ext cx="42863" cy="42862"/>
          </a:xfrm>
          <a:prstGeom prst="ellipse">
            <a:avLst/>
          </a:prstGeom>
          <a:solidFill>
            <a:srgbClr val="0000FF"/>
          </a:solidFill>
          <a:ln w="9525" algn="ctr">
            <a:solidFill>
              <a:schemeClr val="tx1"/>
            </a:solidFill>
            <a:round/>
            <a:headEnd/>
            <a:tailEnd/>
          </a:ln>
          <a:effectLst/>
        </p:spPr>
        <p:txBody>
          <a:bodyPr wrap="none" anchor="ctr"/>
          <a:lstStyle/>
          <a:p>
            <a:endParaRPr lang="ru-RU"/>
          </a:p>
        </p:txBody>
      </p:sp>
      <p:sp>
        <p:nvSpPr>
          <p:cNvPr id="292905" name="Text Box 41"/>
          <p:cNvSpPr txBox="1">
            <a:spLocks noChangeArrowheads="1"/>
          </p:cNvSpPr>
          <p:nvPr/>
        </p:nvSpPr>
        <p:spPr bwMode="auto">
          <a:xfrm>
            <a:off x="2073275" y="3390900"/>
            <a:ext cx="276225" cy="244475"/>
          </a:xfrm>
          <a:prstGeom prst="rect">
            <a:avLst/>
          </a:prstGeom>
          <a:noFill/>
          <a:ln w="9525" algn="ctr">
            <a:noFill/>
            <a:miter lim="800000"/>
            <a:headEnd/>
            <a:tailEnd/>
          </a:ln>
          <a:effectLst/>
        </p:spPr>
        <p:txBody>
          <a:bodyPr wrap="none">
            <a:spAutoFit/>
          </a:bodyPr>
          <a:lstStyle/>
          <a:p>
            <a:r>
              <a:rPr lang="en-US" sz="1000" b="1" i="1"/>
              <a:t>A</a:t>
            </a:r>
            <a:endParaRPr lang="ru-RU" sz="1000" b="1" i="1"/>
          </a:p>
        </p:txBody>
      </p:sp>
      <p:sp>
        <p:nvSpPr>
          <p:cNvPr id="292906" name="AutoShape 42"/>
          <p:cNvSpPr>
            <a:spLocks noChangeArrowheads="1"/>
          </p:cNvSpPr>
          <p:nvPr/>
        </p:nvSpPr>
        <p:spPr bwMode="auto">
          <a:xfrm rot="9628763">
            <a:off x="1168400" y="3517900"/>
            <a:ext cx="658813" cy="133350"/>
          </a:xfrm>
          <a:prstGeom prst="rightArrow">
            <a:avLst>
              <a:gd name="adj1" fmla="val 50000"/>
              <a:gd name="adj2" fmla="val 123512"/>
            </a:avLst>
          </a:prstGeom>
          <a:solidFill>
            <a:srgbClr val="FF0000">
              <a:alpha val="0"/>
            </a:srgbClr>
          </a:solidFill>
          <a:ln w="9525" algn="ctr">
            <a:solidFill>
              <a:srgbClr val="FF0000"/>
            </a:solidFill>
            <a:miter lim="800000"/>
            <a:headEnd/>
            <a:tailEnd/>
          </a:ln>
          <a:effectLst/>
        </p:spPr>
        <p:txBody>
          <a:bodyPr wrap="none" anchor="ctr"/>
          <a:lstStyle/>
          <a:p>
            <a:endParaRPr lang="ru-RU"/>
          </a:p>
        </p:txBody>
      </p:sp>
      <p:sp>
        <p:nvSpPr>
          <p:cNvPr id="292907" name="AutoShape 43"/>
          <p:cNvSpPr>
            <a:spLocks noChangeArrowheads="1"/>
          </p:cNvSpPr>
          <p:nvPr/>
        </p:nvSpPr>
        <p:spPr bwMode="auto">
          <a:xfrm rot="34401639">
            <a:off x="1068388" y="2409825"/>
            <a:ext cx="588962" cy="152400"/>
          </a:xfrm>
          <a:prstGeom prst="rightArrow">
            <a:avLst>
              <a:gd name="adj1" fmla="val 50000"/>
              <a:gd name="adj2" fmla="val 96615"/>
            </a:avLst>
          </a:prstGeom>
          <a:solidFill>
            <a:srgbClr val="FF0000">
              <a:alpha val="0"/>
            </a:srgbClr>
          </a:solidFill>
          <a:ln w="9525" algn="ctr">
            <a:solidFill>
              <a:srgbClr val="FF0000"/>
            </a:solidFill>
            <a:miter lim="800000"/>
            <a:headEnd/>
            <a:tailEnd/>
          </a:ln>
          <a:effectLst/>
        </p:spPr>
        <p:txBody>
          <a:bodyPr wrap="none" anchor="ctr"/>
          <a:lstStyle/>
          <a:p>
            <a:endParaRPr lang="ru-RU"/>
          </a:p>
        </p:txBody>
      </p:sp>
      <p:sp>
        <p:nvSpPr>
          <p:cNvPr id="292908" name="AutoShape 44"/>
          <p:cNvSpPr>
            <a:spLocks noChangeArrowheads="1"/>
          </p:cNvSpPr>
          <p:nvPr/>
        </p:nvSpPr>
        <p:spPr bwMode="auto">
          <a:xfrm rot="14635836">
            <a:off x="1710531" y="2289969"/>
            <a:ext cx="500063" cy="136525"/>
          </a:xfrm>
          <a:prstGeom prst="rightArrow">
            <a:avLst>
              <a:gd name="adj1" fmla="val 50000"/>
              <a:gd name="adj2" fmla="val 91570"/>
            </a:avLst>
          </a:prstGeom>
          <a:solidFill>
            <a:srgbClr val="FF0000">
              <a:alpha val="0"/>
            </a:srgbClr>
          </a:solidFill>
          <a:ln w="9525" algn="ctr">
            <a:solidFill>
              <a:srgbClr val="FF0000"/>
            </a:solidFill>
            <a:miter lim="800000"/>
            <a:headEnd/>
            <a:tailEnd/>
          </a:ln>
          <a:effectLst/>
        </p:spPr>
        <p:txBody>
          <a:bodyPr wrap="none" anchor="ctr"/>
          <a:lstStyle/>
          <a:p>
            <a:endParaRPr lang="ru-RU"/>
          </a:p>
        </p:txBody>
      </p:sp>
      <p:graphicFrame>
        <p:nvGraphicFramePr>
          <p:cNvPr id="292911" name="Object 47"/>
          <p:cNvGraphicFramePr>
            <a:graphicFrameLocks noChangeAspect="1"/>
          </p:cNvGraphicFramePr>
          <p:nvPr/>
        </p:nvGraphicFramePr>
        <p:xfrm>
          <a:off x="1322388" y="2632075"/>
          <a:ext cx="150812" cy="174625"/>
        </p:xfrm>
        <a:graphic>
          <a:graphicData uri="http://schemas.openxmlformats.org/presentationml/2006/ole">
            <p:oleObj spid="_x0000_s292911" name="Формула" r:id="rId11" imgW="164880" imgH="190440" progId="Equation.3">
              <p:embed/>
            </p:oleObj>
          </a:graphicData>
        </a:graphic>
      </p:graphicFrame>
      <p:sp>
        <p:nvSpPr>
          <p:cNvPr id="292912" name="Oval 48"/>
          <p:cNvSpPr>
            <a:spLocks noChangeArrowheads="1"/>
          </p:cNvSpPr>
          <p:nvPr/>
        </p:nvSpPr>
        <p:spPr bwMode="auto">
          <a:xfrm>
            <a:off x="2055813" y="3022600"/>
            <a:ext cx="42862" cy="42863"/>
          </a:xfrm>
          <a:prstGeom prst="ellipse">
            <a:avLst/>
          </a:prstGeom>
          <a:solidFill>
            <a:srgbClr val="0000FF"/>
          </a:solidFill>
          <a:ln w="9525" algn="ctr">
            <a:solidFill>
              <a:schemeClr val="tx1"/>
            </a:solidFill>
            <a:round/>
            <a:headEnd/>
            <a:tailEnd/>
          </a:ln>
          <a:effectLst/>
        </p:spPr>
        <p:txBody>
          <a:bodyPr wrap="none" anchor="ctr"/>
          <a:lstStyle/>
          <a:p>
            <a:endParaRPr lang="ru-RU"/>
          </a:p>
        </p:txBody>
      </p:sp>
      <p:sp>
        <p:nvSpPr>
          <p:cNvPr id="292913" name="Text Box 49"/>
          <p:cNvSpPr txBox="1">
            <a:spLocks noChangeArrowheads="1"/>
          </p:cNvSpPr>
          <p:nvPr/>
        </p:nvSpPr>
        <p:spPr bwMode="auto">
          <a:xfrm>
            <a:off x="1995488" y="2722563"/>
            <a:ext cx="282575" cy="244475"/>
          </a:xfrm>
          <a:prstGeom prst="rect">
            <a:avLst/>
          </a:prstGeom>
          <a:noFill/>
          <a:ln w="9525" algn="ctr">
            <a:noFill/>
            <a:miter lim="800000"/>
            <a:headEnd/>
            <a:tailEnd/>
          </a:ln>
          <a:effectLst/>
        </p:spPr>
        <p:txBody>
          <a:bodyPr wrap="none">
            <a:spAutoFit/>
          </a:bodyPr>
          <a:lstStyle/>
          <a:p>
            <a:r>
              <a:rPr lang="en-US" sz="1000" b="1" i="1"/>
              <a:t>O</a:t>
            </a:r>
            <a:endParaRPr lang="ru-RU" sz="1000" b="1" i="1"/>
          </a:p>
        </p:txBody>
      </p:sp>
      <p:sp>
        <p:nvSpPr>
          <p:cNvPr id="292914" name="Text Box 50"/>
          <p:cNvSpPr txBox="1">
            <a:spLocks noChangeArrowheads="1"/>
          </p:cNvSpPr>
          <p:nvPr/>
        </p:nvSpPr>
        <p:spPr bwMode="auto">
          <a:xfrm>
            <a:off x="3249613" y="2286000"/>
            <a:ext cx="5746750" cy="549275"/>
          </a:xfrm>
          <a:prstGeom prst="rect">
            <a:avLst/>
          </a:prstGeom>
          <a:noFill/>
          <a:ln w="9525" algn="ctr">
            <a:noFill/>
            <a:miter lim="800000"/>
            <a:headEnd/>
            <a:tailEnd/>
          </a:ln>
          <a:effectLst/>
        </p:spPr>
        <p:txBody>
          <a:bodyPr wrap="none">
            <a:spAutoFit/>
          </a:bodyPr>
          <a:lstStyle/>
          <a:p>
            <a:r>
              <a:rPr lang="ru-RU" sz="1000"/>
              <a:t>Такая система не находится в равновесии (</a:t>
            </a:r>
            <a:r>
              <a:rPr lang="en-US" sz="1000" b="1" i="1"/>
              <a:t>R</a:t>
            </a:r>
            <a:r>
              <a:rPr lang="en-US" sz="1000"/>
              <a:t> </a:t>
            </a:r>
            <a:r>
              <a:rPr lang="en-US" sz="1000">
                <a:cs typeface="Arial" charset="0"/>
              </a:rPr>
              <a:t>≠</a:t>
            </a:r>
            <a:r>
              <a:rPr lang="en-US" sz="1000"/>
              <a:t> 0). </a:t>
            </a:r>
            <a:r>
              <a:rPr lang="ru-RU" sz="1000"/>
              <a:t>Уравновесим эту систему силой </a:t>
            </a:r>
            <a:r>
              <a:rPr lang="en-US" sz="1000" b="1" i="1"/>
              <a:t>R’</a:t>
            </a:r>
            <a:r>
              <a:rPr lang="ru-RU" sz="1000"/>
              <a:t>, равной</a:t>
            </a:r>
          </a:p>
          <a:p>
            <a:r>
              <a:rPr lang="ru-RU" sz="1000"/>
              <a:t>равнодействующей </a:t>
            </a:r>
            <a:r>
              <a:rPr lang="en-US" sz="1000" b="1" i="1"/>
              <a:t>R</a:t>
            </a:r>
            <a:r>
              <a:rPr lang="ru-RU" sz="1000"/>
              <a:t>, направленной по линии ее действия в противоположную сторону</a:t>
            </a:r>
          </a:p>
          <a:p>
            <a:r>
              <a:rPr lang="ru-RU" sz="1000"/>
              <a:t>(аксиома о двух силах).</a:t>
            </a:r>
          </a:p>
        </p:txBody>
      </p:sp>
      <p:sp>
        <p:nvSpPr>
          <p:cNvPr id="292915" name="AutoShape 51"/>
          <p:cNvSpPr>
            <a:spLocks noChangeArrowheads="1"/>
          </p:cNvSpPr>
          <p:nvPr/>
        </p:nvSpPr>
        <p:spPr bwMode="auto">
          <a:xfrm rot="22130061">
            <a:off x="2108200" y="3041650"/>
            <a:ext cx="1152525" cy="171450"/>
          </a:xfrm>
          <a:prstGeom prst="rightArrow">
            <a:avLst>
              <a:gd name="adj1" fmla="val 50000"/>
              <a:gd name="adj2" fmla="val 168056"/>
            </a:avLst>
          </a:prstGeom>
          <a:solidFill>
            <a:srgbClr val="993300"/>
          </a:solidFill>
          <a:ln w="9525" algn="ctr">
            <a:solidFill>
              <a:schemeClr val="tx1"/>
            </a:solidFill>
            <a:miter lim="800000"/>
            <a:headEnd/>
            <a:tailEnd/>
          </a:ln>
          <a:effectLst/>
        </p:spPr>
        <p:txBody>
          <a:bodyPr wrap="none" anchor="ctr"/>
          <a:lstStyle/>
          <a:p>
            <a:endParaRPr lang="ru-RU"/>
          </a:p>
        </p:txBody>
      </p:sp>
      <p:graphicFrame>
        <p:nvGraphicFramePr>
          <p:cNvPr id="292918" name="Object 54"/>
          <p:cNvGraphicFramePr>
            <a:graphicFrameLocks noChangeAspect="1"/>
          </p:cNvGraphicFramePr>
          <p:nvPr/>
        </p:nvGraphicFramePr>
        <p:xfrm>
          <a:off x="2560638" y="2849563"/>
          <a:ext cx="185737" cy="174625"/>
        </p:xfrm>
        <a:graphic>
          <a:graphicData uri="http://schemas.openxmlformats.org/presentationml/2006/ole">
            <p:oleObj spid="_x0000_s292918" name="Формула" r:id="rId12" imgW="203040" imgH="190440" progId="Equation.3">
              <p:embed/>
            </p:oleObj>
          </a:graphicData>
        </a:graphic>
      </p:graphicFrame>
      <p:graphicFrame>
        <p:nvGraphicFramePr>
          <p:cNvPr id="292921" name="Object 57"/>
          <p:cNvGraphicFramePr>
            <a:graphicFrameLocks noChangeAspect="1"/>
          </p:cNvGraphicFramePr>
          <p:nvPr/>
        </p:nvGraphicFramePr>
        <p:xfrm>
          <a:off x="2438400" y="3295650"/>
          <a:ext cx="522288" cy="174625"/>
        </p:xfrm>
        <a:graphic>
          <a:graphicData uri="http://schemas.openxmlformats.org/presentationml/2006/ole">
            <p:oleObj spid="_x0000_s292921" name="Формула" r:id="rId13" imgW="571320" imgH="190440" progId="Equation.3">
              <p:embed/>
            </p:oleObj>
          </a:graphicData>
        </a:graphic>
      </p:graphicFrame>
      <p:sp>
        <p:nvSpPr>
          <p:cNvPr id="292922" name="Text Box 58"/>
          <p:cNvSpPr txBox="1">
            <a:spLocks noChangeArrowheads="1"/>
          </p:cNvSpPr>
          <p:nvPr/>
        </p:nvSpPr>
        <p:spPr bwMode="auto">
          <a:xfrm>
            <a:off x="3267075" y="2860675"/>
            <a:ext cx="5684838" cy="320675"/>
          </a:xfrm>
          <a:prstGeom prst="rect">
            <a:avLst/>
          </a:prstGeom>
          <a:noFill/>
          <a:ln w="9525" algn="ctr">
            <a:noFill/>
            <a:miter lim="800000"/>
            <a:headEnd/>
            <a:tailEnd/>
          </a:ln>
          <a:effectLst/>
        </p:spPr>
        <p:txBody>
          <a:bodyPr wrap="none">
            <a:spAutoFit/>
          </a:bodyPr>
          <a:lstStyle/>
          <a:p>
            <a:pPr>
              <a:lnSpc>
                <a:spcPct val="50000"/>
              </a:lnSpc>
            </a:pPr>
            <a:r>
              <a:rPr lang="ru-RU" sz="1000"/>
              <a:t>Таким образом, система исходных сил </a:t>
            </a:r>
            <a:r>
              <a:rPr lang="en-US" sz="1000" b="1" i="1"/>
              <a:t>F</a:t>
            </a:r>
            <a:r>
              <a:rPr lang="en-US" sz="1000" baseline="-25000"/>
              <a:t>1</a:t>
            </a:r>
            <a:r>
              <a:rPr lang="ru-RU" sz="1000"/>
              <a:t>, </a:t>
            </a:r>
            <a:r>
              <a:rPr lang="en-US" sz="1000" b="1" i="1"/>
              <a:t>F</a:t>
            </a:r>
            <a:r>
              <a:rPr lang="en-US" sz="1000" baseline="-25000"/>
              <a:t>2</a:t>
            </a:r>
            <a:r>
              <a:rPr lang="ru-RU" sz="1000"/>
              <a:t>, </a:t>
            </a:r>
            <a:r>
              <a:rPr lang="en-US" sz="1000" b="1" i="1"/>
              <a:t>F</a:t>
            </a:r>
            <a:r>
              <a:rPr lang="ru-RU" sz="1000" baseline="-25000"/>
              <a:t>3</a:t>
            </a:r>
            <a:r>
              <a:rPr lang="en-US" sz="1000"/>
              <a:t> …</a:t>
            </a:r>
            <a:r>
              <a:rPr lang="ru-RU" sz="1000"/>
              <a:t> и уравновешивающей силы </a:t>
            </a:r>
            <a:r>
              <a:rPr lang="en-US" sz="1000" b="1" i="1"/>
              <a:t>R’</a:t>
            </a:r>
            <a:r>
              <a:rPr lang="en-US" sz="1000"/>
              <a:t> </a:t>
            </a:r>
            <a:r>
              <a:rPr lang="ru-RU" sz="1000"/>
              <a:t>находится</a:t>
            </a:r>
          </a:p>
          <a:p>
            <a:pPr>
              <a:lnSpc>
                <a:spcPct val="50000"/>
              </a:lnSpc>
            </a:pPr>
            <a:r>
              <a:rPr lang="ru-RU" sz="1000"/>
              <a:t>в равновесии и должна удовлетворять уравнениям равновесия, например</a:t>
            </a:r>
            <a:r>
              <a:rPr lang="en-US" sz="1000"/>
              <a:t>:</a:t>
            </a:r>
            <a:r>
              <a:rPr lang="en-US" b="1"/>
              <a:t> </a:t>
            </a:r>
            <a:endParaRPr lang="ru-RU" b="1"/>
          </a:p>
        </p:txBody>
      </p:sp>
      <p:graphicFrame>
        <p:nvGraphicFramePr>
          <p:cNvPr id="292923" name="Object 59"/>
          <p:cNvGraphicFramePr>
            <a:graphicFrameLocks noChangeAspect="1"/>
          </p:cNvGraphicFramePr>
          <p:nvPr/>
        </p:nvGraphicFramePr>
        <p:xfrm>
          <a:off x="4037013" y="3235325"/>
          <a:ext cx="1482725" cy="282575"/>
        </p:xfrm>
        <a:graphic>
          <a:graphicData uri="http://schemas.openxmlformats.org/presentationml/2006/ole">
            <p:oleObj spid="_x0000_s292923" name="Формула" r:id="rId14" imgW="1320480" imgH="228600" progId="Equation.3">
              <p:embed/>
            </p:oleObj>
          </a:graphicData>
        </a:graphic>
      </p:graphicFrame>
      <p:sp>
        <p:nvSpPr>
          <p:cNvPr id="292925" name="Line 61"/>
          <p:cNvSpPr>
            <a:spLocks noChangeShapeType="1"/>
          </p:cNvSpPr>
          <p:nvPr/>
        </p:nvSpPr>
        <p:spPr bwMode="auto">
          <a:xfrm>
            <a:off x="371475" y="2762250"/>
            <a:ext cx="3067050" cy="485775"/>
          </a:xfrm>
          <a:prstGeom prst="line">
            <a:avLst/>
          </a:prstGeom>
          <a:noFill/>
          <a:ln w="9525">
            <a:solidFill>
              <a:srgbClr val="FF0000"/>
            </a:solidFill>
            <a:prstDash val="dash"/>
            <a:round/>
            <a:headEnd/>
            <a:tailEnd/>
          </a:ln>
          <a:effectLst/>
        </p:spPr>
        <p:txBody>
          <a:bodyPr anchor="ctr"/>
          <a:lstStyle/>
          <a:p>
            <a:endParaRPr lang="ru-RU"/>
          </a:p>
        </p:txBody>
      </p:sp>
      <p:sp>
        <p:nvSpPr>
          <p:cNvPr id="292926" name="Line 62"/>
          <p:cNvSpPr>
            <a:spLocks noChangeShapeType="1"/>
          </p:cNvSpPr>
          <p:nvPr/>
        </p:nvSpPr>
        <p:spPr bwMode="auto">
          <a:xfrm rot="5400000">
            <a:off x="2060575" y="3308350"/>
            <a:ext cx="571500" cy="95250"/>
          </a:xfrm>
          <a:prstGeom prst="line">
            <a:avLst/>
          </a:prstGeom>
          <a:noFill/>
          <a:ln w="9525">
            <a:solidFill>
              <a:srgbClr val="FF0000"/>
            </a:solidFill>
            <a:prstDash val="dash"/>
            <a:round/>
            <a:headEnd/>
            <a:tailEnd/>
          </a:ln>
          <a:effectLst/>
        </p:spPr>
        <p:txBody>
          <a:bodyPr anchor="ctr"/>
          <a:lstStyle/>
          <a:p>
            <a:endParaRPr lang="ru-RU"/>
          </a:p>
        </p:txBody>
      </p:sp>
      <p:sp>
        <p:nvSpPr>
          <p:cNvPr id="292928" name="AutoShape 64"/>
          <p:cNvSpPr>
            <a:spLocks noChangeArrowheads="1"/>
          </p:cNvSpPr>
          <p:nvPr/>
        </p:nvSpPr>
        <p:spPr bwMode="auto">
          <a:xfrm rot="34401639">
            <a:off x="1085850" y="2417763"/>
            <a:ext cx="588963" cy="152400"/>
          </a:xfrm>
          <a:prstGeom prst="rightArrow">
            <a:avLst>
              <a:gd name="adj1" fmla="val 50000"/>
              <a:gd name="adj2" fmla="val 96615"/>
            </a:avLst>
          </a:prstGeom>
          <a:solidFill>
            <a:srgbClr val="FF0000"/>
          </a:solidFill>
          <a:ln w="9525" algn="ctr">
            <a:solidFill>
              <a:schemeClr val="tx1"/>
            </a:solidFill>
            <a:miter lim="800000"/>
            <a:headEnd/>
            <a:tailEnd/>
          </a:ln>
          <a:effectLst/>
        </p:spPr>
        <p:txBody>
          <a:bodyPr wrap="none" anchor="ctr"/>
          <a:lstStyle/>
          <a:p>
            <a:endParaRPr lang="ru-RU"/>
          </a:p>
        </p:txBody>
      </p:sp>
      <p:sp>
        <p:nvSpPr>
          <p:cNvPr id="292929" name="AutoShape 65"/>
          <p:cNvSpPr>
            <a:spLocks noChangeArrowheads="1"/>
          </p:cNvSpPr>
          <p:nvPr/>
        </p:nvSpPr>
        <p:spPr bwMode="auto">
          <a:xfrm rot="14635836">
            <a:off x="1718470" y="2297906"/>
            <a:ext cx="500062" cy="136525"/>
          </a:xfrm>
          <a:prstGeom prst="rightArrow">
            <a:avLst>
              <a:gd name="adj1" fmla="val 50000"/>
              <a:gd name="adj2" fmla="val 91570"/>
            </a:avLst>
          </a:prstGeom>
          <a:solidFill>
            <a:srgbClr val="FF0000"/>
          </a:solidFill>
          <a:ln w="9525" algn="ctr">
            <a:solidFill>
              <a:schemeClr val="tx1"/>
            </a:solidFill>
            <a:miter lim="800000"/>
            <a:headEnd/>
            <a:tailEnd/>
          </a:ln>
          <a:effectLst/>
        </p:spPr>
        <p:txBody>
          <a:bodyPr wrap="none" anchor="ctr"/>
          <a:lstStyle/>
          <a:p>
            <a:endParaRPr lang="ru-RU"/>
          </a:p>
        </p:txBody>
      </p:sp>
      <p:sp>
        <p:nvSpPr>
          <p:cNvPr id="292930" name="AutoShape 66"/>
          <p:cNvSpPr>
            <a:spLocks noChangeArrowheads="1"/>
          </p:cNvSpPr>
          <p:nvPr/>
        </p:nvSpPr>
        <p:spPr bwMode="auto">
          <a:xfrm rot="9628763">
            <a:off x="1176338" y="3516313"/>
            <a:ext cx="658812" cy="133350"/>
          </a:xfrm>
          <a:prstGeom prst="rightArrow">
            <a:avLst>
              <a:gd name="adj1" fmla="val 50000"/>
              <a:gd name="adj2" fmla="val 123512"/>
            </a:avLst>
          </a:prstGeom>
          <a:solidFill>
            <a:srgbClr val="FF0000"/>
          </a:solidFill>
          <a:ln w="9525" algn="ctr">
            <a:solidFill>
              <a:schemeClr val="tx1"/>
            </a:solidFill>
            <a:miter lim="800000"/>
            <a:headEnd/>
            <a:tailEnd/>
          </a:ln>
          <a:effectLst/>
        </p:spPr>
        <p:txBody>
          <a:bodyPr wrap="none" anchor="ctr"/>
          <a:lstStyle/>
          <a:p>
            <a:endParaRPr lang="ru-RU"/>
          </a:p>
        </p:txBody>
      </p:sp>
      <p:sp>
        <p:nvSpPr>
          <p:cNvPr id="292931" name="AutoShape 67"/>
          <p:cNvSpPr>
            <a:spLocks noChangeArrowheads="1"/>
          </p:cNvSpPr>
          <p:nvPr/>
        </p:nvSpPr>
        <p:spPr bwMode="auto">
          <a:xfrm rot="11330061">
            <a:off x="917575" y="2860675"/>
            <a:ext cx="1152525" cy="171450"/>
          </a:xfrm>
          <a:prstGeom prst="rightArrow">
            <a:avLst>
              <a:gd name="adj1" fmla="val 50000"/>
              <a:gd name="adj2" fmla="val 168056"/>
            </a:avLst>
          </a:prstGeom>
          <a:solidFill>
            <a:srgbClr val="FF0000">
              <a:alpha val="0"/>
            </a:srgbClr>
          </a:solidFill>
          <a:ln w="9525" algn="ctr">
            <a:solidFill>
              <a:srgbClr val="FF0000"/>
            </a:solidFill>
            <a:miter lim="800000"/>
            <a:headEnd/>
            <a:tailEnd/>
          </a:ln>
          <a:effectLst/>
        </p:spPr>
        <p:txBody>
          <a:bodyPr wrap="none" anchor="ctr"/>
          <a:lstStyle/>
          <a:p>
            <a:endParaRPr lang="ru-RU"/>
          </a:p>
        </p:txBody>
      </p:sp>
      <p:sp>
        <p:nvSpPr>
          <p:cNvPr id="292932" name="Text Box 68"/>
          <p:cNvSpPr txBox="1">
            <a:spLocks noChangeArrowheads="1"/>
          </p:cNvSpPr>
          <p:nvPr/>
        </p:nvSpPr>
        <p:spPr bwMode="auto">
          <a:xfrm>
            <a:off x="3208338" y="3502025"/>
            <a:ext cx="5616575" cy="701675"/>
          </a:xfrm>
          <a:prstGeom prst="rect">
            <a:avLst/>
          </a:prstGeom>
          <a:noFill/>
          <a:ln w="9525" algn="ctr">
            <a:noFill/>
            <a:miter lim="800000"/>
            <a:headEnd/>
            <a:tailEnd/>
          </a:ln>
          <a:effectLst/>
        </p:spPr>
        <p:txBody>
          <a:bodyPr wrap="none">
            <a:spAutoFit/>
          </a:bodyPr>
          <a:lstStyle/>
          <a:p>
            <a:r>
              <a:rPr lang="ru-RU" sz="1000"/>
              <a:t>Поскольку сила </a:t>
            </a:r>
            <a:r>
              <a:rPr lang="en-US" sz="1000" b="1" i="1"/>
              <a:t>R</a:t>
            </a:r>
            <a:r>
              <a:rPr lang="en-US" sz="1000" b="1"/>
              <a:t>’</a:t>
            </a:r>
            <a:r>
              <a:rPr lang="ru-RU" sz="1000"/>
              <a:t>, равна равнодействующей </a:t>
            </a:r>
            <a:r>
              <a:rPr lang="en-US" sz="1000" b="1" i="1"/>
              <a:t>R</a:t>
            </a:r>
            <a:r>
              <a:rPr lang="ru-RU" sz="1000" b="1"/>
              <a:t> </a:t>
            </a:r>
            <a:r>
              <a:rPr lang="ru-RU" sz="1000"/>
              <a:t>и  направлена по линии ее действия</a:t>
            </a:r>
          </a:p>
          <a:p>
            <a:r>
              <a:rPr lang="ru-RU" sz="1000"/>
              <a:t>в противоположную сторону, то </a:t>
            </a:r>
            <a:r>
              <a:rPr lang="en-US" sz="1000" i="1"/>
              <a:t>M</a:t>
            </a:r>
            <a:r>
              <a:rPr lang="en-US" sz="1000" i="1" baseline="-25000"/>
              <a:t>A</a:t>
            </a:r>
            <a:r>
              <a:rPr lang="en-US" sz="1000"/>
              <a:t>(</a:t>
            </a:r>
            <a:r>
              <a:rPr lang="en-US" sz="1000" b="1" i="1"/>
              <a:t>R</a:t>
            </a:r>
            <a:r>
              <a:rPr lang="en-US" sz="1000" b="1"/>
              <a:t>’</a:t>
            </a:r>
            <a:r>
              <a:rPr lang="en-US" sz="1000"/>
              <a:t>) = - </a:t>
            </a:r>
            <a:r>
              <a:rPr lang="en-US" sz="1000" i="1"/>
              <a:t>M</a:t>
            </a:r>
            <a:r>
              <a:rPr lang="en-US" sz="1000" i="1" baseline="-25000"/>
              <a:t>A</a:t>
            </a:r>
            <a:r>
              <a:rPr lang="en-US" sz="1000"/>
              <a:t>(</a:t>
            </a:r>
            <a:r>
              <a:rPr lang="en-US" sz="1000" b="1" i="1"/>
              <a:t>R</a:t>
            </a:r>
            <a:r>
              <a:rPr lang="en-US" sz="1000"/>
              <a:t>). </a:t>
            </a:r>
            <a:r>
              <a:rPr lang="ru-RU" sz="1000"/>
              <a:t>Подстановка этого равенства в уравнение</a:t>
            </a:r>
          </a:p>
          <a:p>
            <a:r>
              <a:rPr lang="ru-RU" sz="1000"/>
              <a:t>равновесия дает</a:t>
            </a:r>
            <a:r>
              <a:rPr lang="en-US" sz="1000"/>
              <a:t>:                                                  </a:t>
            </a:r>
          </a:p>
          <a:p>
            <a:r>
              <a:rPr lang="en-US" sz="1000"/>
              <a:t>			  </a:t>
            </a:r>
            <a:r>
              <a:rPr lang="ru-RU" sz="1000"/>
              <a:t>или  </a:t>
            </a:r>
            <a:r>
              <a:rPr lang="en-US" sz="1000" b="1"/>
              <a:t> </a:t>
            </a:r>
            <a:endParaRPr lang="ru-RU" sz="1000" b="1"/>
          </a:p>
        </p:txBody>
      </p:sp>
      <p:graphicFrame>
        <p:nvGraphicFramePr>
          <p:cNvPr id="292937" name="Object 73"/>
          <p:cNvGraphicFramePr>
            <a:graphicFrameLocks noChangeAspect="1"/>
          </p:cNvGraphicFramePr>
          <p:nvPr/>
        </p:nvGraphicFramePr>
        <p:xfrm>
          <a:off x="4551363" y="3986213"/>
          <a:ext cx="1439862" cy="282575"/>
        </p:xfrm>
        <a:graphic>
          <a:graphicData uri="http://schemas.openxmlformats.org/presentationml/2006/ole">
            <p:oleObj spid="_x0000_s292937" name="Формула" r:id="rId15" imgW="1282680" imgH="228600" progId="Equation.3">
              <p:embed/>
            </p:oleObj>
          </a:graphicData>
        </a:graphic>
      </p:graphicFrame>
      <p:graphicFrame>
        <p:nvGraphicFramePr>
          <p:cNvPr id="292941" name="Object 77"/>
          <p:cNvGraphicFramePr>
            <a:graphicFrameLocks noChangeAspect="1"/>
          </p:cNvGraphicFramePr>
          <p:nvPr/>
        </p:nvGraphicFramePr>
        <p:xfrm>
          <a:off x="6432550" y="3975100"/>
          <a:ext cx="1196975" cy="282575"/>
        </p:xfrm>
        <a:graphic>
          <a:graphicData uri="http://schemas.openxmlformats.org/presentationml/2006/ole">
            <p:oleObj spid="_x0000_s292941" name="Формула" r:id="rId16" imgW="1066680" imgH="228600" progId="Equation.3">
              <p:embed/>
            </p:oleObj>
          </a:graphicData>
        </a:graphic>
      </p:graphicFrame>
      <p:sp>
        <p:nvSpPr>
          <p:cNvPr id="292942" name="Text Box 78"/>
          <p:cNvSpPr txBox="1">
            <a:spLocks noChangeArrowheads="1"/>
          </p:cNvSpPr>
          <p:nvPr/>
        </p:nvSpPr>
        <p:spPr bwMode="auto">
          <a:xfrm>
            <a:off x="320675" y="4262438"/>
            <a:ext cx="8401050" cy="396875"/>
          </a:xfrm>
          <a:prstGeom prst="rect">
            <a:avLst/>
          </a:prstGeom>
          <a:noFill/>
          <a:ln w="9525" algn="ctr">
            <a:noFill/>
            <a:miter lim="800000"/>
            <a:headEnd/>
            <a:tailEnd/>
          </a:ln>
          <a:effectLst/>
        </p:spPr>
        <p:txBody>
          <a:bodyPr>
            <a:spAutoFit/>
          </a:bodyPr>
          <a:lstStyle/>
          <a:p>
            <a:r>
              <a:rPr lang="ru-RU" sz="1000">
                <a:solidFill>
                  <a:schemeClr val="bg2"/>
                </a:solidFill>
              </a:rPr>
              <a:t>Примеры использования теоремы о моменте равнодействующей</a:t>
            </a:r>
            <a:r>
              <a:rPr lang="en-US" sz="1000">
                <a:solidFill>
                  <a:schemeClr val="bg2"/>
                </a:solidFill>
              </a:rPr>
              <a:t>:</a:t>
            </a:r>
          </a:p>
          <a:p>
            <a:r>
              <a:rPr lang="en-US" sz="1000"/>
              <a:t>1. </a:t>
            </a:r>
            <a:r>
              <a:rPr lang="ru-RU" sz="1000"/>
              <a:t>Определение момента силы относительно точки, когда сложно вычислять плечо силы. Например</a:t>
            </a:r>
            <a:r>
              <a:rPr lang="en-US" sz="1000"/>
              <a:t>:</a:t>
            </a:r>
            <a:r>
              <a:rPr lang="ru-RU" sz="1000"/>
              <a:t> </a:t>
            </a:r>
          </a:p>
        </p:txBody>
      </p:sp>
      <p:sp>
        <p:nvSpPr>
          <p:cNvPr id="292943" name="Rectangle 79"/>
          <p:cNvSpPr>
            <a:spLocks noChangeArrowheads="1"/>
          </p:cNvSpPr>
          <p:nvPr/>
        </p:nvSpPr>
        <p:spPr bwMode="auto">
          <a:xfrm>
            <a:off x="619125" y="5648325"/>
            <a:ext cx="1543050" cy="60325"/>
          </a:xfrm>
          <a:prstGeom prst="rect">
            <a:avLst/>
          </a:prstGeom>
          <a:solidFill>
            <a:srgbClr val="FF6600"/>
          </a:solidFill>
          <a:ln w="9525" algn="ctr">
            <a:noFill/>
            <a:miter lim="800000"/>
            <a:headEnd/>
            <a:tailEnd/>
          </a:ln>
          <a:effectLst/>
        </p:spPr>
        <p:txBody>
          <a:bodyPr wrap="none" anchor="ctr"/>
          <a:lstStyle/>
          <a:p>
            <a:endParaRPr lang="ru-RU"/>
          </a:p>
        </p:txBody>
      </p:sp>
      <p:sp>
        <p:nvSpPr>
          <p:cNvPr id="292944" name="Rectangle 80"/>
          <p:cNvSpPr>
            <a:spLocks noChangeArrowheads="1"/>
          </p:cNvSpPr>
          <p:nvPr/>
        </p:nvSpPr>
        <p:spPr bwMode="auto">
          <a:xfrm rot="5400000">
            <a:off x="1831975" y="5337176"/>
            <a:ext cx="600075" cy="69850"/>
          </a:xfrm>
          <a:prstGeom prst="rect">
            <a:avLst/>
          </a:prstGeom>
          <a:solidFill>
            <a:srgbClr val="FF6600"/>
          </a:solidFill>
          <a:ln w="9525" algn="ctr">
            <a:noFill/>
            <a:miter lim="800000"/>
            <a:headEnd/>
            <a:tailEnd/>
          </a:ln>
          <a:effectLst/>
        </p:spPr>
        <p:txBody>
          <a:bodyPr wrap="none" anchor="ctr"/>
          <a:lstStyle/>
          <a:p>
            <a:endParaRPr lang="ru-RU"/>
          </a:p>
        </p:txBody>
      </p:sp>
      <p:sp>
        <p:nvSpPr>
          <p:cNvPr id="292946" name="Text Box 82"/>
          <p:cNvSpPr txBox="1">
            <a:spLocks noChangeArrowheads="1"/>
          </p:cNvSpPr>
          <p:nvPr/>
        </p:nvSpPr>
        <p:spPr bwMode="auto">
          <a:xfrm>
            <a:off x="300038" y="5389563"/>
            <a:ext cx="276225" cy="244475"/>
          </a:xfrm>
          <a:prstGeom prst="rect">
            <a:avLst/>
          </a:prstGeom>
          <a:noFill/>
          <a:ln w="9525" algn="ctr">
            <a:noFill/>
            <a:miter lim="800000"/>
            <a:headEnd/>
            <a:tailEnd/>
          </a:ln>
          <a:effectLst/>
        </p:spPr>
        <p:txBody>
          <a:bodyPr wrap="none">
            <a:spAutoFit/>
          </a:bodyPr>
          <a:lstStyle/>
          <a:p>
            <a:r>
              <a:rPr lang="en-US" sz="1000" b="1" i="1"/>
              <a:t>A</a:t>
            </a:r>
            <a:endParaRPr lang="ru-RU" sz="1000" b="1" i="1"/>
          </a:p>
        </p:txBody>
      </p:sp>
      <p:sp>
        <p:nvSpPr>
          <p:cNvPr id="292947" name="Oval 83"/>
          <p:cNvSpPr>
            <a:spLocks noChangeArrowheads="1"/>
          </p:cNvSpPr>
          <p:nvPr/>
        </p:nvSpPr>
        <p:spPr bwMode="auto">
          <a:xfrm>
            <a:off x="617538" y="5651500"/>
            <a:ext cx="42862" cy="42863"/>
          </a:xfrm>
          <a:prstGeom prst="ellipse">
            <a:avLst/>
          </a:prstGeom>
          <a:solidFill>
            <a:srgbClr val="0000FF"/>
          </a:solidFill>
          <a:ln w="9525" algn="ctr">
            <a:solidFill>
              <a:schemeClr val="tx1"/>
            </a:solidFill>
            <a:round/>
            <a:headEnd/>
            <a:tailEnd/>
          </a:ln>
          <a:effectLst/>
        </p:spPr>
        <p:txBody>
          <a:bodyPr wrap="none" anchor="ctr"/>
          <a:lstStyle/>
          <a:p>
            <a:endParaRPr lang="ru-RU"/>
          </a:p>
        </p:txBody>
      </p:sp>
      <p:sp>
        <p:nvSpPr>
          <p:cNvPr id="292948" name="AutoShape 84"/>
          <p:cNvSpPr>
            <a:spLocks noChangeArrowheads="1"/>
          </p:cNvSpPr>
          <p:nvPr/>
        </p:nvSpPr>
        <p:spPr bwMode="auto">
          <a:xfrm rot="19557953">
            <a:off x="2058988" y="4859338"/>
            <a:ext cx="500062" cy="136525"/>
          </a:xfrm>
          <a:prstGeom prst="rightArrow">
            <a:avLst>
              <a:gd name="adj1" fmla="val 50000"/>
              <a:gd name="adj2" fmla="val 91570"/>
            </a:avLst>
          </a:prstGeom>
          <a:solidFill>
            <a:srgbClr val="FF0000"/>
          </a:solidFill>
          <a:ln w="9525" algn="ctr">
            <a:solidFill>
              <a:schemeClr val="tx1"/>
            </a:solidFill>
            <a:miter lim="800000"/>
            <a:headEnd/>
            <a:tailEnd/>
          </a:ln>
          <a:effectLst/>
        </p:spPr>
        <p:txBody>
          <a:bodyPr wrap="none" anchor="ctr"/>
          <a:lstStyle/>
          <a:p>
            <a:endParaRPr lang="ru-RU"/>
          </a:p>
        </p:txBody>
      </p:sp>
      <p:graphicFrame>
        <p:nvGraphicFramePr>
          <p:cNvPr id="292949" name="Object 85"/>
          <p:cNvGraphicFramePr>
            <a:graphicFrameLocks noChangeAspect="1"/>
          </p:cNvGraphicFramePr>
          <p:nvPr/>
        </p:nvGraphicFramePr>
        <p:xfrm>
          <a:off x="2657475" y="4691063"/>
          <a:ext cx="150813" cy="174625"/>
        </p:xfrm>
        <a:graphic>
          <a:graphicData uri="http://schemas.openxmlformats.org/presentationml/2006/ole">
            <p:oleObj spid="_x0000_s292949" name="Формула" r:id="rId17" imgW="164880" imgH="190440" progId="Equation.3">
              <p:embed/>
            </p:oleObj>
          </a:graphicData>
        </a:graphic>
      </p:graphicFrame>
      <p:sp>
        <p:nvSpPr>
          <p:cNvPr id="292950" name="Line 86"/>
          <p:cNvSpPr>
            <a:spLocks noChangeShapeType="1"/>
          </p:cNvSpPr>
          <p:nvPr/>
        </p:nvSpPr>
        <p:spPr bwMode="auto">
          <a:xfrm flipH="1">
            <a:off x="590550" y="4695825"/>
            <a:ext cx="2057400" cy="1371600"/>
          </a:xfrm>
          <a:prstGeom prst="line">
            <a:avLst/>
          </a:prstGeom>
          <a:noFill/>
          <a:ln w="9525">
            <a:solidFill>
              <a:srgbClr val="FF0000"/>
            </a:solidFill>
            <a:prstDash val="dash"/>
            <a:round/>
            <a:headEnd/>
            <a:tailEnd/>
          </a:ln>
          <a:effectLst/>
        </p:spPr>
        <p:txBody>
          <a:bodyPr anchor="ctr"/>
          <a:lstStyle/>
          <a:p>
            <a:endParaRPr lang="ru-RU"/>
          </a:p>
        </p:txBody>
      </p:sp>
      <p:sp>
        <p:nvSpPr>
          <p:cNvPr id="292951" name="Line 87"/>
          <p:cNvSpPr>
            <a:spLocks noChangeShapeType="1"/>
          </p:cNvSpPr>
          <p:nvPr/>
        </p:nvSpPr>
        <p:spPr bwMode="auto">
          <a:xfrm rot="16200000" flipH="1">
            <a:off x="598488" y="5703888"/>
            <a:ext cx="247650" cy="171450"/>
          </a:xfrm>
          <a:prstGeom prst="line">
            <a:avLst/>
          </a:prstGeom>
          <a:noFill/>
          <a:ln w="9525">
            <a:solidFill>
              <a:srgbClr val="FF0000"/>
            </a:solidFill>
            <a:prstDash val="dash"/>
            <a:round/>
            <a:headEnd/>
            <a:tailEnd/>
          </a:ln>
          <a:effectLst/>
        </p:spPr>
        <p:txBody>
          <a:bodyPr anchor="ctr"/>
          <a:lstStyle/>
          <a:p>
            <a:endParaRPr lang="ru-RU"/>
          </a:p>
        </p:txBody>
      </p:sp>
      <p:graphicFrame>
        <p:nvGraphicFramePr>
          <p:cNvPr id="292952" name="Object 88"/>
          <p:cNvGraphicFramePr>
            <a:graphicFrameLocks noChangeAspect="1"/>
          </p:cNvGraphicFramePr>
          <p:nvPr/>
        </p:nvGraphicFramePr>
        <p:xfrm>
          <a:off x="758825" y="5722938"/>
          <a:ext cx="115888" cy="163512"/>
        </p:xfrm>
        <a:graphic>
          <a:graphicData uri="http://schemas.openxmlformats.org/presentationml/2006/ole">
            <p:oleObj spid="_x0000_s292952" name="Формула" r:id="rId18" imgW="126720" imgH="177480" progId="Equation.3">
              <p:embed/>
            </p:oleObj>
          </a:graphicData>
        </a:graphic>
      </p:graphicFrame>
      <p:sp>
        <p:nvSpPr>
          <p:cNvPr id="292953" name="Line 89"/>
          <p:cNvSpPr>
            <a:spLocks noChangeShapeType="1"/>
          </p:cNvSpPr>
          <p:nvPr/>
        </p:nvSpPr>
        <p:spPr bwMode="auto">
          <a:xfrm>
            <a:off x="638175" y="5438775"/>
            <a:ext cx="0" cy="228600"/>
          </a:xfrm>
          <a:prstGeom prst="line">
            <a:avLst/>
          </a:prstGeom>
          <a:noFill/>
          <a:ln w="9525">
            <a:solidFill>
              <a:schemeClr val="tx1"/>
            </a:solidFill>
            <a:round/>
            <a:headEnd/>
            <a:tailEnd/>
          </a:ln>
          <a:effectLst/>
        </p:spPr>
        <p:txBody>
          <a:bodyPr anchor="ctr"/>
          <a:lstStyle/>
          <a:p>
            <a:endParaRPr lang="ru-RU"/>
          </a:p>
        </p:txBody>
      </p:sp>
      <p:sp>
        <p:nvSpPr>
          <p:cNvPr id="292954" name="Line 90"/>
          <p:cNvSpPr>
            <a:spLocks noChangeShapeType="1"/>
          </p:cNvSpPr>
          <p:nvPr/>
        </p:nvSpPr>
        <p:spPr bwMode="auto">
          <a:xfrm>
            <a:off x="2132013" y="5437188"/>
            <a:ext cx="0" cy="228600"/>
          </a:xfrm>
          <a:prstGeom prst="line">
            <a:avLst/>
          </a:prstGeom>
          <a:noFill/>
          <a:ln w="9525">
            <a:solidFill>
              <a:schemeClr val="tx1"/>
            </a:solidFill>
            <a:round/>
            <a:headEnd/>
            <a:tailEnd/>
          </a:ln>
          <a:effectLst/>
        </p:spPr>
        <p:txBody>
          <a:bodyPr anchor="ctr"/>
          <a:lstStyle/>
          <a:p>
            <a:endParaRPr lang="ru-RU"/>
          </a:p>
        </p:txBody>
      </p:sp>
      <p:sp>
        <p:nvSpPr>
          <p:cNvPr id="292955" name="Line 91"/>
          <p:cNvSpPr>
            <a:spLocks noChangeShapeType="1"/>
          </p:cNvSpPr>
          <p:nvPr/>
        </p:nvSpPr>
        <p:spPr bwMode="auto">
          <a:xfrm rot="5400000">
            <a:off x="2235200" y="5549900"/>
            <a:ext cx="0" cy="228600"/>
          </a:xfrm>
          <a:prstGeom prst="line">
            <a:avLst/>
          </a:prstGeom>
          <a:noFill/>
          <a:ln w="9525">
            <a:solidFill>
              <a:schemeClr val="tx1"/>
            </a:solidFill>
            <a:round/>
            <a:headEnd/>
            <a:tailEnd/>
          </a:ln>
          <a:effectLst/>
        </p:spPr>
        <p:txBody>
          <a:bodyPr anchor="ctr"/>
          <a:lstStyle/>
          <a:p>
            <a:endParaRPr lang="ru-RU"/>
          </a:p>
        </p:txBody>
      </p:sp>
      <p:sp>
        <p:nvSpPr>
          <p:cNvPr id="292956" name="Line 92"/>
          <p:cNvSpPr>
            <a:spLocks noChangeShapeType="1"/>
          </p:cNvSpPr>
          <p:nvPr/>
        </p:nvSpPr>
        <p:spPr bwMode="auto">
          <a:xfrm rot="5400000">
            <a:off x="2224088" y="4967288"/>
            <a:ext cx="0" cy="228600"/>
          </a:xfrm>
          <a:prstGeom prst="line">
            <a:avLst/>
          </a:prstGeom>
          <a:noFill/>
          <a:ln w="9525">
            <a:solidFill>
              <a:schemeClr val="tx1"/>
            </a:solidFill>
            <a:round/>
            <a:headEnd/>
            <a:tailEnd/>
          </a:ln>
          <a:effectLst/>
        </p:spPr>
        <p:txBody>
          <a:bodyPr anchor="ctr"/>
          <a:lstStyle/>
          <a:p>
            <a:endParaRPr lang="ru-RU"/>
          </a:p>
        </p:txBody>
      </p:sp>
      <p:sp>
        <p:nvSpPr>
          <p:cNvPr id="292957" name="Line 93"/>
          <p:cNvSpPr>
            <a:spLocks noChangeShapeType="1"/>
          </p:cNvSpPr>
          <p:nvPr/>
        </p:nvSpPr>
        <p:spPr bwMode="auto">
          <a:xfrm>
            <a:off x="638175" y="5534025"/>
            <a:ext cx="1485900" cy="0"/>
          </a:xfrm>
          <a:prstGeom prst="line">
            <a:avLst/>
          </a:prstGeom>
          <a:noFill/>
          <a:ln w="9525">
            <a:solidFill>
              <a:schemeClr val="tx1"/>
            </a:solidFill>
            <a:round/>
            <a:headEnd type="triangle" w="med" len="med"/>
            <a:tailEnd type="triangle" w="med" len="med"/>
          </a:ln>
          <a:effectLst/>
        </p:spPr>
        <p:txBody>
          <a:bodyPr anchor="ctr"/>
          <a:lstStyle/>
          <a:p>
            <a:endParaRPr lang="ru-RU"/>
          </a:p>
        </p:txBody>
      </p:sp>
      <p:sp>
        <p:nvSpPr>
          <p:cNvPr id="292958" name="Line 94"/>
          <p:cNvSpPr>
            <a:spLocks noChangeShapeType="1"/>
          </p:cNvSpPr>
          <p:nvPr/>
        </p:nvSpPr>
        <p:spPr bwMode="auto">
          <a:xfrm rot="5400000">
            <a:off x="2027238" y="5370513"/>
            <a:ext cx="533400" cy="0"/>
          </a:xfrm>
          <a:prstGeom prst="line">
            <a:avLst/>
          </a:prstGeom>
          <a:noFill/>
          <a:ln w="9525">
            <a:solidFill>
              <a:schemeClr val="tx1"/>
            </a:solidFill>
            <a:round/>
            <a:headEnd type="triangle" w="med" len="med"/>
            <a:tailEnd type="triangle" w="med" len="med"/>
          </a:ln>
          <a:effectLst/>
        </p:spPr>
        <p:txBody>
          <a:bodyPr anchor="ctr"/>
          <a:lstStyle/>
          <a:p>
            <a:endParaRPr lang="ru-RU"/>
          </a:p>
        </p:txBody>
      </p:sp>
      <p:graphicFrame>
        <p:nvGraphicFramePr>
          <p:cNvPr id="292959" name="Object 95"/>
          <p:cNvGraphicFramePr>
            <a:graphicFrameLocks noChangeAspect="1"/>
          </p:cNvGraphicFramePr>
          <p:nvPr/>
        </p:nvGraphicFramePr>
        <p:xfrm>
          <a:off x="1109663" y="5395913"/>
          <a:ext cx="115887" cy="128587"/>
        </p:xfrm>
        <a:graphic>
          <a:graphicData uri="http://schemas.openxmlformats.org/presentationml/2006/ole">
            <p:oleObj spid="_x0000_s292959" name="Формула" r:id="rId19" imgW="126720" imgH="139680" progId="Equation.3">
              <p:embed/>
            </p:oleObj>
          </a:graphicData>
        </a:graphic>
      </p:graphicFrame>
      <p:graphicFrame>
        <p:nvGraphicFramePr>
          <p:cNvPr id="292960" name="Object 96"/>
          <p:cNvGraphicFramePr>
            <a:graphicFrameLocks noChangeAspect="1"/>
          </p:cNvGraphicFramePr>
          <p:nvPr/>
        </p:nvGraphicFramePr>
        <p:xfrm>
          <a:off x="2346325" y="5272088"/>
          <a:ext cx="115888" cy="163512"/>
        </p:xfrm>
        <a:graphic>
          <a:graphicData uri="http://schemas.openxmlformats.org/presentationml/2006/ole">
            <p:oleObj spid="_x0000_s292960" name="Формула" r:id="rId20" imgW="126720" imgH="177480" progId="Equation.3">
              <p:embed/>
            </p:oleObj>
          </a:graphicData>
        </a:graphic>
      </p:graphicFrame>
      <p:sp>
        <p:nvSpPr>
          <p:cNvPr id="292962" name="Freeform 98"/>
          <p:cNvSpPr>
            <a:spLocks/>
          </p:cNvSpPr>
          <p:nvPr/>
        </p:nvSpPr>
        <p:spPr bwMode="auto">
          <a:xfrm>
            <a:off x="2266950" y="4991100"/>
            <a:ext cx="47625" cy="95250"/>
          </a:xfrm>
          <a:custGeom>
            <a:avLst/>
            <a:gdLst/>
            <a:ahLst/>
            <a:cxnLst>
              <a:cxn ang="0">
                <a:pos x="0" y="0"/>
              </a:cxn>
              <a:cxn ang="0">
                <a:pos x="30" y="60"/>
              </a:cxn>
            </a:cxnLst>
            <a:rect l="0" t="0" r="r" b="b"/>
            <a:pathLst>
              <a:path w="30" h="60">
                <a:moveTo>
                  <a:pt x="0" y="0"/>
                </a:moveTo>
                <a:cubicBezTo>
                  <a:pt x="18" y="18"/>
                  <a:pt x="30" y="33"/>
                  <a:pt x="30" y="60"/>
                </a:cubicBezTo>
              </a:path>
            </a:pathLst>
          </a:custGeom>
          <a:noFill/>
          <a:ln w="9525" cap="flat" cmpd="sng">
            <a:solidFill>
              <a:srgbClr val="000000"/>
            </a:solidFill>
            <a:prstDash val="solid"/>
            <a:round/>
            <a:headEnd/>
            <a:tailEnd/>
          </a:ln>
          <a:effectLst/>
        </p:spPr>
        <p:txBody>
          <a:bodyPr anchor="ctr"/>
          <a:lstStyle/>
          <a:p>
            <a:endParaRPr lang="ru-RU"/>
          </a:p>
        </p:txBody>
      </p:sp>
      <p:graphicFrame>
        <p:nvGraphicFramePr>
          <p:cNvPr id="292963" name="Object 99"/>
          <p:cNvGraphicFramePr>
            <a:graphicFrameLocks noChangeAspect="1"/>
          </p:cNvGraphicFramePr>
          <p:nvPr/>
        </p:nvGraphicFramePr>
        <p:xfrm>
          <a:off x="2338388" y="4911725"/>
          <a:ext cx="139700" cy="127000"/>
        </p:xfrm>
        <a:graphic>
          <a:graphicData uri="http://schemas.openxmlformats.org/presentationml/2006/ole">
            <p:oleObj spid="_x0000_s292963" name="Формула" r:id="rId21" imgW="152280" imgH="139680" progId="Equation.3">
              <p:embed/>
            </p:oleObj>
          </a:graphicData>
        </a:graphic>
      </p:graphicFrame>
      <p:sp>
        <p:nvSpPr>
          <p:cNvPr id="292964" name="Text Box 100"/>
          <p:cNvSpPr txBox="1">
            <a:spLocks noChangeArrowheads="1"/>
          </p:cNvSpPr>
          <p:nvPr/>
        </p:nvSpPr>
        <p:spPr bwMode="auto">
          <a:xfrm>
            <a:off x="3119438" y="4622800"/>
            <a:ext cx="5686425" cy="396875"/>
          </a:xfrm>
          <a:prstGeom prst="rect">
            <a:avLst/>
          </a:prstGeom>
          <a:noFill/>
          <a:ln w="9525" algn="ctr">
            <a:noFill/>
            <a:miter lim="800000"/>
            <a:headEnd/>
            <a:tailEnd/>
          </a:ln>
          <a:effectLst/>
        </p:spPr>
        <p:txBody>
          <a:bodyPr>
            <a:spAutoFit/>
          </a:bodyPr>
          <a:lstStyle/>
          <a:p>
            <a:r>
              <a:rPr lang="ru-RU" sz="1000"/>
              <a:t>Силу </a:t>
            </a:r>
            <a:r>
              <a:rPr lang="en-US" sz="1000" b="1" i="1"/>
              <a:t>F</a:t>
            </a:r>
            <a:r>
              <a:rPr lang="en-US" sz="1000"/>
              <a:t> </a:t>
            </a:r>
            <a:r>
              <a:rPr lang="ru-RU" sz="1000"/>
              <a:t>разложим на составляющие </a:t>
            </a:r>
            <a:r>
              <a:rPr lang="en-US" sz="1000" b="1" i="1"/>
              <a:t>F</a:t>
            </a:r>
            <a:r>
              <a:rPr lang="en-US" sz="1000" baseline="-25000"/>
              <a:t>1</a:t>
            </a:r>
            <a:r>
              <a:rPr lang="en-US" sz="1000"/>
              <a:t> </a:t>
            </a:r>
            <a:r>
              <a:rPr lang="ru-RU" sz="1000"/>
              <a:t>и </a:t>
            </a:r>
            <a:r>
              <a:rPr lang="en-US" sz="1000" b="1" i="1"/>
              <a:t>F</a:t>
            </a:r>
            <a:r>
              <a:rPr lang="en-US" sz="1000" baseline="-25000"/>
              <a:t>2</a:t>
            </a:r>
            <a:r>
              <a:rPr lang="en-US" sz="1000"/>
              <a:t>. </a:t>
            </a:r>
            <a:r>
              <a:rPr lang="ru-RU" sz="1000"/>
              <a:t>Тогда момент силы </a:t>
            </a:r>
            <a:r>
              <a:rPr lang="en-US" sz="1000" b="1" i="1"/>
              <a:t>F</a:t>
            </a:r>
            <a:r>
              <a:rPr lang="en-US" sz="1000"/>
              <a:t> </a:t>
            </a:r>
            <a:r>
              <a:rPr lang="ru-RU" sz="1000"/>
              <a:t>относительно точки </a:t>
            </a:r>
            <a:r>
              <a:rPr lang="en-US" sz="1000" i="1"/>
              <a:t>A</a:t>
            </a:r>
            <a:r>
              <a:rPr lang="en-US" sz="1000"/>
              <a:t> </a:t>
            </a:r>
            <a:r>
              <a:rPr lang="ru-RU" sz="1000"/>
              <a:t>можно вычислить как сумму моментов каждой из сил</a:t>
            </a:r>
            <a:r>
              <a:rPr lang="en-US" sz="1000"/>
              <a:t> </a:t>
            </a:r>
            <a:r>
              <a:rPr lang="ru-RU" sz="1000"/>
              <a:t>относительно этой точки</a:t>
            </a:r>
            <a:r>
              <a:rPr lang="en-US" sz="1000"/>
              <a:t>:</a:t>
            </a:r>
            <a:endParaRPr lang="ru-RU" sz="1000" b="1"/>
          </a:p>
        </p:txBody>
      </p:sp>
      <p:graphicFrame>
        <p:nvGraphicFramePr>
          <p:cNvPr id="292965" name="Object 101"/>
          <p:cNvGraphicFramePr>
            <a:graphicFrameLocks noChangeAspect="1"/>
          </p:cNvGraphicFramePr>
          <p:nvPr/>
        </p:nvGraphicFramePr>
        <p:xfrm>
          <a:off x="3209925" y="5035550"/>
          <a:ext cx="3009900" cy="215900"/>
        </p:xfrm>
        <a:graphic>
          <a:graphicData uri="http://schemas.openxmlformats.org/presentationml/2006/ole">
            <p:oleObj spid="_x0000_s292965" name="Формула" r:id="rId22" imgW="3009600" imgH="215640" progId="Equation.3">
              <p:embed/>
            </p:oleObj>
          </a:graphicData>
        </a:graphic>
      </p:graphicFrame>
      <p:sp>
        <p:nvSpPr>
          <p:cNvPr id="292966" name="AutoShape 102"/>
          <p:cNvSpPr>
            <a:spLocks noChangeArrowheads="1"/>
          </p:cNvSpPr>
          <p:nvPr/>
        </p:nvSpPr>
        <p:spPr bwMode="auto">
          <a:xfrm rot="19557953">
            <a:off x="2052638" y="4862513"/>
            <a:ext cx="500062" cy="136525"/>
          </a:xfrm>
          <a:prstGeom prst="rightArrow">
            <a:avLst>
              <a:gd name="adj1" fmla="val 50000"/>
              <a:gd name="adj2" fmla="val 91570"/>
            </a:avLst>
          </a:prstGeom>
          <a:solidFill>
            <a:srgbClr val="FF0000">
              <a:alpha val="0"/>
            </a:srgbClr>
          </a:solidFill>
          <a:ln w="9525" algn="ctr">
            <a:solidFill>
              <a:srgbClr val="FF0000"/>
            </a:solidFill>
            <a:miter lim="800000"/>
            <a:headEnd/>
            <a:tailEnd/>
          </a:ln>
          <a:effectLst/>
        </p:spPr>
        <p:txBody>
          <a:bodyPr wrap="none" anchor="ctr"/>
          <a:lstStyle/>
          <a:p>
            <a:endParaRPr lang="ru-RU"/>
          </a:p>
        </p:txBody>
      </p:sp>
      <p:sp>
        <p:nvSpPr>
          <p:cNvPr id="292967" name="AutoShape 103"/>
          <p:cNvSpPr>
            <a:spLocks noChangeArrowheads="1"/>
          </p:cNvSpPr>
          <p:nvPr/>
        </p:nvSpPr>
        <p:spPr bwMode="auto">
          <a:xfrm>
            <a:off x="2105025" y="5000625"/>
            <a:ext cx="395288" cy="127000"/>
          </a:xfrm>
          <a:prstGeom prst="rightArrow">
            <a:avLst>
              <a:gd name="adj1" fmla="val 50000"/>
              <a:gd name="adj2" fmla="val 77813"/>
            </a:avLst>
          </a:prstGeom>
          <a:solidFill>
            <a:srgbClr val="FF0000"/>
          </a:solidFill>
          <a:ln w="9525" algn="ctr">
            <a:solidFill>
              <a:schemeClr val="tx1"/>
            </a:solidFill>
            <a:miter lim="800000"/>
            <a:headEnd/>
            <a:tailEnd/>
          </a:ln>
          <a:effectLst/>
        </p:spPr>
        <p:txBody>
          <a:bodyPr wrap="none" anchor="ctr"/>
          <a:lstStyle/>
          <a:p>
            <a:endParaRPr lang="ru-RU"/>
          </a:p>
        </p:txBody>
      </p:sp>
      <p:sp>
        <p:nvSpPr>
          <p:cNvPr id="292968" name="AutoShape 104"/>
          <p:cNvSpPr>
            <a:spLocks noChangeArrowheads="1"/>
          </p:cNvSpPr>
          <p:nvPr/>
        </p:nvSpPr>
        <p:spPr bwMode="auto">
          <a:xfrm rot="-5400000">
            <a:off x="1968500" y="4838701"/>
            <a:ext cx="319087" cy="131762"/>
          </a:xfrm>
          <a:prstGeom prst="rightArrow">
            <a:avLst>
              <a:gd name="adj1" fmla="val 50000"/>
              <a:gd name="adj2" fmla="val 60542"/>
            </a:avLst>
          </a:prstGeom>
          <a:solidFill>
            <a:srgbClr val="FF0000"/>
          </a:solidFill>
          <a:ln w="9525" algn="ctr">
            <a:solidFill>
              <a:schemeClr val="tx1"/>
            </a:solidFill>
            <a:miter lim="800000"/>
            <a:headEnd/>
            <a:tailEnd/>
          </a:ln>
          <a:effectLst/>
        </p:spPr>
        <p:txBody>
          <a:bodyPr wrap="none" anchor="ctr"/>
          <a:lstStyle/>
          <a:p>
            <a:endParaRPr lang="ru-RU"/>
          </a:p>
        </p:txBody>
      </p:sp>
      <p:graphicFrame>
        <p:nvGraphicFramePr>
          <p:cNvPr id="292969" name="Object 105"/>
          <p:cNvGraphicFramePr>
            <a:graphicFrameLocks noChangeAspect="1"/>
          </p:cNvGraphicFramePr>
          <p:nvPr/>
        </p:nvGraphicFramePr>
        <p:xfrm>
          <a:off x="2544763" y="5038725"/>
          <a:ext cx="163512" cy="209550"/>
        </p:xfrm>
        <a:graphic>
          <a:graphicData uri="http://schemas.openxmlformats.org/presentationml/2006/ole">
            <p:oleObj spid="_x0000_s292969" name="Формула" r:id="rId23" imgW="177480" imgH="228600" progId="Equation.3">
              <p:embed/>
            </p:oleObj>
          </a:graphicData>
        </a:graphic>
      </p:graphicFrame>
      <p:graphicFrame>
        <p:nvGraphicFramePr>
          <p:cNvPr id="292970" name="Object 106"/>
          <p:cNvGraphicFramePr>
            <a:graphicFrameLocks noChangeAspect="1"/>
          </p:cNvGraphicFramePr>
          <p:nvPr/>
        </p:nvGraphicFramePr>
        <p:xfrm>
          <a:off x="1862138" y="4699000"/>
          <a:ext cx="174625" cy="209550"/>
        </p:xfrm>
        <a:graphic>
          <a:graphicData uri="http://schemas.openxmlformats.org/presentationml/2006/ole">
            <p:oleObj spid="_x0000_s292970" name="Формула" r:id="rId24" imgW="190440" imgH="228600" progId="Equation.3">
              <p:embed/>
            </p:oleObj>
          </a:graphicData>
        </a:graphic>
      </p:graphicFrame>
      <p:sp>
        <p:nvSpPr>
          <p:cNvPr id="292971" name="Text Box 107"/>
          <p:cNvSpPr txBox="1">
            <a:spLocks noChangeArrowheads="1"/>
          </p:cNvSpPr>
          <p:nvPr/>
        </p:nvSpPr>
        <p:spPr bwMode="auto">
          <a:xfrm>
            <a:off x="2852738" y="5308600"/>
            <a:ext cx="6143625" cy="701675"/>
          </a:xfrm>
          <a:prstGeom prst="rect">
            <a:avLst/>
          </a:prstGeom>
          <a:noFill/>
          <a:ln w="9525" algn="ctr">
            <a:noFill/>
            <a:miter lim="800000"/>
            <a:headEnd/>
            <a:tailEnd/>
          </a:ln>
          <a:effectLst/>
        </p:spPr>
        <p:txBody>
          <a:bodyPr>
            <a:spAutoFit/>
          </a:bodyPr>
          <a:lstStyle/>
          <a:p>
            <a:r>
              <a:rPr lang="ru-RU" sz="1000"/>
              <a:t>2</a:t>
            </a:r>
            <a:r>
              <a:rPr lang="en-US" sz="1000"/>
              <a:t>. </a:t>
            </a:r>
            <a:r>
              <a:rPr lang="ru-RU" sz="1000"/>
              <a:t>Доказательство необходимости ограничений для </a:t>
            </a:r>
            <a:r>
              <a:rPr lang="en-US" sz="1000"/>
              <a:t>II </a:t>
            </a:r>
            <a:r>
              <a:rPr lang="ru-RU" sz="1000"/>
              <a:t>и </a:t>
            </a:r>
            <a:r>
              <a:rPr lang="en-US" sz="1000"/>
              <a:t>III </a:t>
            </a:r>
            <a:r>
              <a:rPr lang="ru-RU" sz="1000"/>
              <a:t>форм уравнений равновесия</a:t>
            </a:r>
            <a:r>
              <a:rPr lang="en-US" sz="1000"/>
              <a:t>:</a:t>
            </a:r>
            <a:endParaRPr lang="ru-RU" sz="1000"/>
          </a:p>
          <a:p>
            <a:r>
              <a:rPr lang="ru-RU" sz="1000"/>
              <a:t>Если  	         , то система приводится к равнодействующей, при этом она проходит через</a:t>
            </a:r>
            <a:endParaRPr lang="en-US" sz="1000"/>
          </a:p>
          <a:p>
            <a:endParaRPr lang="en-US" sz="1000"/>
          </a:p>
          <a:p>
            <a:r>
              <a:rPr lang="ru-RU" sz="1000"/>
              <a:t>точку </a:t>
            </a:r>
            <a:r>
              <a:rPr lang="en-US" sz="1000" i="1"/>
              <a:t>A</a:t>
            </a:r>
            <a:r>
              <a:rPr lang="ru-RU" sz="1000"/>
              <a:t>, т.к. ее момент относительное этой точки должен быть равен нулю (теорема Вариньона).</a:t>
            </a:r>
          </a:p>
        </p:txBody>
      </p:sp>
      <p:graphicFrame>
        <p:nvGraphicFramePr>
          <p:cNvPr id="292972" name="Object 108"/>
          <p:cNvGraphicFramePr>
            <a:graphicFrameLocks noChangeAspect="1"/>
          </p:cNvGraphicFramePr>
          <p:nvPr/>
        </p:nvGraphicFramePr>
        <p:xfrm>
          <a:off x="3384550" y="5537200"/>
          <a:ext cx="685800" cy="228600"/>
        </p:xfrm>
        <a:graphic>
          <a:graphicData uri="http://schemas.openxmlformats.org/presentationml/2006/ole">
            <p:oleObj spid="_x0000_s292972" name="Формула" r:id="rId25" imgW="685800" imgH="228600" progId="Equation.3">
              <p:embed/>
            </p:oleObj>
          </a:graphicData>
        </a:graphic>
      </p:graphicFrame>
      <p:graphicFrame>
        <p:nvGraphicFramePr>
          <p:cNvPr id="292973" name="Object 109"/>
          <p:cNvGraphicFramePr>
            <a:graphicFrameLocks noChangeAspect="1"/>
          </p:cNvGraphicFramePr>
          <p:nvPr/>
        </p:nvGraphicFramePr>
        <p:xfrm>
          <a:off x="1290638" y="5992813"/>
          <a:ext cx="698500" cy="228600"/>
        </p:xfrm>
        <a:graphic>
          <a:graphicData uri="http://schemas.openxmlformats.org/presentationml/2006/ole">
            <p:oleObj spid="_x0000_s292973" name="Формула" r:id="rId26" imgW="698400" imgH="228600" progId="Equation.3">
              <p:embed/>
            </p:oleObj>
          </a:graphicData>
        </a:graphic>
      </p:graphicFrame>
      <p:sp>
        <p:nvSpPr>
          <p:cNvPr id="292974" name="Text Box 110"/>
          <p:cNvSpPr txBox="1">
            <a:spLocks noChangeArrowheads="1"/>
          </p:cNvSpPr>
          <p:nvPr/>
        </p:nvSpPr>
        <p:spPr bwMode="auto">
          <a:xfrm>
            <a:off x="193675" y="5994400"/>
            <a:ext cx="5776913" cy="396875"/>
          </a:xfrm>
          <a:prstGeom prst="rect">
            <a:avLst/>
          </a:prstGeom>
          <a:noFill/>
          <a:ln w="9525" algn="ctr">
            <a:noFill/>
            <a:miter lim="800000"/>
            <a:headEnd/>
            <a:tailEnd/>
          </a:ln>
          <a:effectLst/>
        </p:spPr>
        <p:txBody>
          <a:bodyPr wrap="none">
            <a:spAutoFit/>
          </a:bodyPr>
          <a:lstStyle/>
          <a:p>
            <a:r>
              <a:rPr lang="ru-RU" sz="1000"/>
              <a:t>Если при этом 		, то равнодействующая должна также проходить через точку </a:t>
            </a:r>
            <a:r>
              <a:rPr lang="en-US" sz="1000" i="1"/>
              <a:t>B</a:t>
            </a:r>
            <a:r>
              <a:rPr lang="en-US" sz="1000"/>
              <a:t>.</a:t>
            </a:r>
            <a:endParaRPr lang="ru-RU" sz="1000"/>
          </a:p>
          <a:p>
            <a:endParaRPr lang="ru-RU" sz="1000" b="1"/>
          </a:p>
        </p:txBody>
      </p:sp>
      <p:sp>
        <p:nvSpPr>
          <p:cNvPr id="292975" name="AutoShape 111"/>
          <p:cNvSpPr>
            <a:spLocks noChangeArrowheads="1"/>
          </p:cNvSpPr>
          <p:nvPr/>
        </p:nvSpPr>
        <p:spPr bwMode="auto">
          <a:xfrm>
            <a:off x="7637463" y="6256338"/>
            <a:ext cx="395287" cy="127000"/>
          </a:xfrm>
          <a:prstGeom prst="rightArrow">
            <a:avLst>
              <a:gd name="adj1" fmla="val 50000"/>
              <a:gd name="adj2" fmla="val 77812"/>
            </a:avLst>
          </a:prstGeom>
          <a:solidFill>
            <a:srgbClr val="FF0000"/>
          </a:solidFill>
          <a:ln w="9525" algn="ctr">
            <a:solidFill>
              <a:schemeClr val="tx1"/>
            </a:solidFill>
            <a:miter lim="800000"/>
            <a:headEnd/>
            <a:tailEnd/>
          </a:ln>
          <a:effectLst/>
        </p:spPr>
        <p:txBody>
          <a:bodyPr wrap="none" anchor="ctr"/>
          <a:lstStyle/>
          <a:p>
            <a:endParaRPr lang="ru-RU"/>
          </a:p>
        </p:txBody>
      </p:sp>
      <p:sp>
        <p:nvSpPr>
          <p:cNvPr id="292976" name="Line 112"/>
          <p:cNvSpPr>
            <a:spLocks noChangeShapeType="1"/>
          </p:cNvSpPr>
          <p:nvPr/>
        </p:nvSpPr>
        <p:spPr bwMode="auto">
          <a:xfrm flipH="1">
            <a:off x="7532688" y="6324600"/>
            <a:ext cx="1028700" cy="9525"/>
          </a:xfrm>
          <a:prstGeom prst="line">
            <a:avLst/>
          </a:prstGeom>
          <a:noFill/>
          <a:ln w="9525">
            <a:solidFill>
              <a:srgbClr val="FF0000"/>
            </a:solidFill>
            <a:prstDash val="dash"/>
            <a:round/>
            <a:headEnd/>
            <a:tailEnd/>
          </a:ln>
          <a:effectLst/>
        </p:spPr>
        <p:txBody>
          <a:bodyPr anchor="ctr"/>
          <a:lstStyle/>
          <a:p>
            <a:endParaRPr lang="ru-RU"/>
          </a:p>
        </p:txBody>
      </p:sp>
      <p:sp>
        <p:nvSpPr>
          <p:cNvPr id="292977" name="Oval 113"/>
          <p:cNvSpPr>
            <a:spLocks noChangeArrowheads="1"/>
          </p:cNvSpPr>
          <p:nvPr/>
        </p:nvSpPr>
        <p:spPr bwMode="auto">
          <a:xfrm>
            <a:off x="7573963" y="6302375"/>
            <a:ext cx="42862" cy="42863"/>
          </a:xfrm>
          <a:prstGeom prst="ellipse">
            <a:avLst/>
          </a:prstGeom>
          <a:solidFill>
            <a:srgbClr val="0000FF"/>
          </a:solidFill>
          <a:ln w="9525" algn="ctr">
            <a:solidFill>
              <a:schemeClr val="tx1"/>
            </a:solidFill>
            <a:round/>
            <a:headEnd/>
            <a:tailEnd/>
          </a:ln>
          <a:effectLst/>
        </p:spPr>
        <p:txBody>
          <a:bodyPr wrap="none" anchor="ctr"/>
          <a:lstStyle/>
          <a:p>
            <a:endParaRPr lang="ru-RU"/>
          </a:p>
        </p:txBody>
      </p:sp>
      <p:sp>
        <p:nvSpPr>
          <p:cNvPr id="292978" name="Text Box 114"/>
          <p:cNvSpPr txBox="1">
            <a:spLocks noChangeArrowheads="1"/>
          </p:cNvSpPr>
          <p:nvPr/>
        </p:nvSpPr>
        <p:spPr bwMode="auto">
          <a:xfrm>
            <a:off x="7432675" y="6426200"/>
            <a:ext cx="276225" cy="244475"/>
          </a:xfrm>
          <a:prstGeom prst="rect">
            <a:avLst/>
          </a:prstGeom>
          <a:noFill/>
          <a:ln w="9525" algn="ctr">
            <a:noFill/>
            <a:miter lim="800000"/>
            <a:headEnd/>
            <a:tailEnd/>
          </a:ln>
          <a:effectLst/>
        </p:spPr>
        <p:txBody>
          <a:bodyPr wrap="none">
            <a:spAutoFit/>
          </a:bodyPr>
          <a:lstStyle/>
          <a:p>
            <a:r>
              <a:rPr lang="en-US" sz="1000" b="1" i="1"/>
              <a:t>A</a:t>
            </a:r>
            <a:endParaRPr lang="ru-RU" sz="1000" b="1" i="1"/>
          </a:p>
        </p:txBody>
      </p:sp>
      <p:sp>
        <p:nvSpPr>
          <p:cNvPr id="292979" name="Text Box 115"/>
          <p:cNvSpPr txBox="1">
            <a:spLocks noChangeArrowheads="1"/>
          </p:cNvSpPr>
          <p:nvPr/>
        </p:nvSpPr>
        <p:spPr bwMode="auto">
          <a:xfrm>
            <a:off x="8459788" y="6415088"/>
            <a:ext cx="276225" cy="244475"/>
          </a:xfrm>
          <a:prstGeom prst="rect">
            <a:avLst/>
          </a:prstGeom>
          <a:noFill/>
          <a:ln w="9525" algn="ctr">
            <a:noFill/>
            <a:miter lim="800000"/>
            <a:headEnd/>
            <a:tailEnd/>
          </a:ln>
          <a:effectLst/>
        </p:spPr>
        <p:txBody>
          <a:bodyPr wrap="none">
            <a:spAutoFit/>
          </a:bodyPr>
          <a:lstStyle/>
          <a:p>
            <a:r>
              <a:rPr lang="en-US" sz="1000" b="1" i="1"/>
              <a:t>B</a:t>
            </a:r>
            <a:endParaRPr lang="ru-RU" sz="1000" b="1" i="1"/>
          </a:p>
        </p:txBody>
      </p:sp>
      <p:sp>
        <p:nvSpPr>
          <p:cNvPr id="292980" name="Oval 116"/>
          <p:cNvSpPr>
            <a:spLocks noChangeArrowheads="1"/>
          </p:cNvSpPr>
          <p:nvPr/>
        </p:nvSpPr>
        <p:spPr bwMode="auto">
          <a:xfrm>
            <a:off x="8458200" y="6300788"/>
            <a:ext cx="42863" cy="42862"/>
          </a:xfrm>
          <a:prstGeom prst="ellipse">
            <a:avLst/>
          </a:prstGeom>
          <a:solidFill>
            <a:srgbClr val="0000FF"/>
          </a:solidFill>
          <a:ln w="9525" algn="ctr">
            <a:solidFill>
              <a:schemeClr val="tx1"/>
            </a:solidFill>
            <a:round/>
            <a:headEnd/>
            <a:tailEnd/>
          </a:ln>
          <a:effectLst/>
        </p:spPr>
        <p:txBody>
          <a:bodyPr wrap="none" anchor="ctr"/>
          <a:lstStyle/>
          <a:p>
            <a:endParaRPr lang="ru-RU"/>
          </a:p>
        </p:txBody>
      </p:sp>
      <p:graphicFrame>
        <p:nvGraphicFramePr>
          <p:cNvPr id="292981" name="Object 117"/>
          <p:cNvGraphicFramePr>
            <a:graphicFrameLocks noChangeAspect="1"/>
          </p:cNvGraphicFramePr>
          <p:nvPr/>
        </p:nvGraphicFramePr>
        <p:xfrm>
          <a:off x="7883525" y="6116638"/>
          <a:ext cx="150813" cy="174625"/>
        </p:xfrm>
        <a:graphic>
          <a:graphicData uri="http://schemas.openxmlformats.org/presentationml/2006/ole">
            <p:oleObj spid="_x0000_s292981" name="Формула" r:id="rId27" imgW="164880" imgH="190440" progId="Equation.3">
              <p:embed/>
            </p:oleObj>
          </a:graphicData>
        </a:graphic>
      </p:graphicFrame>
      <p:sp>
        <p:nvSpPr>
          <p:cNvPr id="292982" name="Text Box 118"/>
          <p:cNvSpPr txBox="1">
            <a:spLocks noChangeArrowheads="1"/>
          </p:cNvSpPr>
          <p:nvPr/>
        </p:nvSpPr>
        <p:spPr bwMode="auto">
          <a:xfrm>
            <a:off x="209550" y="6316663"/>
            <a:ext cx="6800850" cy="549275"/>
          </a:xfrm>
          <a:prstGeom prst="rect">
            <a:avLst/>
          </a:prstGeom>
          <a:noFill/>
          <a:ln w="9525" algn="ctr">
            <a:noFill/>
            <a:miter lim="800000"/>
            <a:headEnd/>
            <a:tailEnd/>
          </a:ln>
          <a:effectLst/>
        </p:spPr>
        <p:txBody>
          <a:bodyPr>
            <a:spAutoFit/>
          </a:bodyPr>
          <a:lstStyle/>
          <a:p>
            <a:r>
              <a:rPr lang="ru-RU" sz="1000">
                <a:solidFill>
                  <a:schemeClr val="bg2"/>
                </a:solidFill>
              </a:rPr>
              <a:t>Тогда проекция равнодействующей на ось, перпендикулярную </a:t>
            </a:r>
            <a:r>
              <a:rPr lang="en-US" sz="1000" i="1">
                <a:solidFill>
                  <a:schemeClr val="bg2"/>
                </a:solidFill>
              </a:rPr>
              <a:t>AB</a:t>
            </a:r>
            <a:r>
              <a:rPr lang="ru-RU" sz="1000">
                <a:solidFill>
                  <a:schemeClr val="bg2"/>
                </a:solidFill>
              </a:rPr>
              <a:t>, и момент равнодействующей относительно точки, лежащей на </a:t>
            </a:r>
            <a:r>
              <a:rPr lang="en-US" sz="1000">
                <a:solidFill>
                  <a:schemeClr val="bg2"/>
                </a:solidFill>
              </a:rPr>
              <a:t>AB</a:t>
            </a:r>
            <a:r>
              <a:rPr lang="ru-RU" sz="1000">
                <a:solidFill>
                  <a:schemeClr val="bg2"/>
                </a:solidFill>
              </a:rPr>
              <a:t>, будут тождественно равны нулю при любом значении равнодействующей</a:t>
            </a:r>
            <a:r>
              <a:rPr lang="ru-RU" sz="1000"/>
              <a:t>.</a:t>
            </a:r>
          </a:p>
          <a:p>
            <a:endParaRPr lang="ru-RU" sz="1000" b="1"/>
          </a:p>
        </p:txBody>
      </p:sp>
      <p:sp>
        <p:nvSpPr>
          <p:cNvPr id="292983" name="Line 119"/>
          <p:cNvSpPr>
            <a:spLocks noChangeShapeType="1"/>
          </p:cNvSpPr>
          <p:nvPr/>
        </p:nvSpPr>
        <p:spPr bwMode="auto">
          <a:xfrm flipH="1">
            <a:off x="8239125" y="5961063"/>
            <a:ext cx="0" cy="685800"/>
          </a:xfrm>
          <a:prstGeom prst="line">
            <a:avLst/>
          </a:prstGeom>
          <a:noFill/>
          <a:ln w="9525">
            <a:solidFill>
              <a:srgbClr val="FF0000"/>
            </a:solidFill>
            <a:prstDash val="dash"/>
            <a:round/>
            <a:headEnd/>
            <a:tailEnd/>
          </a:ln>
          <a:effectLst/>
        </p:spPr>
        <p:txBody>
          <a:bodyPr anchor="ctr"/>
          <a:lstStyle/>
          <a:p>
            <a:endParaRPr lang="ru-RU"/>
          </a:p>
        </p:txBody>
      </p:sp>
      <p:sp>
        <p:nvSpPr>
          <p:cNvPr id="292984" name="Oval 120"/>
          <p:cNvSpPr>
            <a:spLocks noChangeArrowheads="1"/>
          </p:cNvSpPr>
          <p:nvPr/>
        </p:nvSpPr>
        <p:spPr bwMode="auto">
          <a:xfrm>
            <a:off x="8151813" y="6308725"/>
            <a:ext cx="42862" cy="42863"/>
          </a:xfrm>
          <a:prstGeom prst="ellipse">
            <a:avLst/>
          </a:prstGeom>
          <a:solidFill>
            <a:srgbClr val="0000FF"/>
          </a:solidFill>
          <a:ln w="9525" algn="ctr">
            <a:solidFill>
              <a:schemeClr val="tx1"/>
            </a:solidFill>
            <a:round/>
            <a:headEnd/>
            <a:tailEnd/>
          </a:ln>
          <a:effectLst/>
        </p:spPr>
        <p:txBody>
          <a:bodyPr wrap="none" anchor="ctr"/>
          <a:lstStyle/>
          <a:p>
            <a:endParaRPr lang="ru-RU"/>
          </a:p>
        </p:txBody>
      </p:sp>
      <p:sp>
        <p:nvSpPr>
          <p:cNvPr id="292985" name="Text Box 121"/>
          <p:cNvSpPr txBox="1">
            <a:spLocks noChangeArrowheads="1"/>
          </p:cNvSpPr>
          <p:nvPr/>
        </p:nvSpPr>
        <p:spPr bwMode="auto">
          <a:xfrm>
            <a:off x="8010525" y="6423025"/>
            <a:ext cx="276225" cy="244475"/>
          </a:xfrm>
          <a:prstGeom prst="rect">
            <a:avLst/>
          </a:prstGeom>
          <a:noFill/>
          <a:ln w="9525" algn="ctr">
            <a:noFill/>
            <a:miter lim="800000"/>
            <a:headEnd/>
            <a:tailEnd/>
          </a:ln>
          <a:effectLst/>
        </p:spPr>
        <p:txBody>
          <a:bodyPr wrap="none">
            <a:spAutoFit/>
          </a:bodyPr>
          <a:lstStyle/>
          <a:p>
            <a:r>
              <a:rPr lang="ru-RU" sz="1000" b="1" i="1"/>
              <a:t>С</a:t>
            </a:r>
          </a:p>
        </p:txBody>
      </p:sp>
      <p:graphicFrame>
        <p:nvGraphicFramePr>
          <p:cNvPr id="292986" name="Object 122"/>
          <p:cNvGraphicFramePr>
            <a:graphicFrameLocks noChangeAspect="1"/>
          </p:cNvGraphicFramePr>
          <p:nvPr/>
        </p:nvGraphicFramePr>
        <p:xfrm>
          <a:off x="8251825" y="5946775"/>
          <a:ext cx="115888" cy="128588"/>
        </p:xfrm>
        <a:graphic>
          <a:graphicData uri="http://schemas.openxmlformats.org/presentationml/2006/ole">
            <p:oleObj spid="_x0000_s292986" name="Формула" r:id="rId28" imgW="126720" imgH="139680" progId="Equation.3">
              <p:embed/>
            </p:oleObj>
          </a:graphicData>
        </a:graphic>
      </p:graphicFrame>
      <p:sp>
        <p:nvSpPr>
          <p:cNvPr id="292988" name="AutoShape 124">
            <a:hlinkClick r:id="" action="ppaction://hlinkshowjump?jump=nextslide" highlightClick="1"/>
          </p:cNvPr>
          <p:cNvSpPr>
            <a:spLocks noChangeArrowheads="1"/>
          </p:cNvSpPr>
          <p:nvPr/>
        </p:nvSpPr>
        <p:spPr bwMode="auto">
          <a:xfrm>
            <a:off x="4257675" y="552450"/>
            <a:ext cx="285750" cy="219075"/>
          </a:xfrm>
          <a:prstGeom prst="actionButtonForwardNext">
            <a:avLst/>
          </a:prstGeom>
          <a:solidFill>
            <a:srgbClr val="00CCFF"/>
          </a:solidFill>
          <a:ln w="9525">
            <a:noFill/>
            <a:miter lim="800000"/>
            <a:headEnd/>
            <a:tailEnd/>
          </a:ln>
          <a:effectLst/>
        </p:spPr>
        <p:txBody>
          <a:bodyPr wrap="none" anchor="ctr"/>
          <a:lstStyle/>
          <a:p>
            <a:endParaRPr lang="ru-RU"/>
          </a:p>
        </p:txBody>
      </p:sp>
      <p:sp>
        <p:nvSpPr>
          <p:cNvPr id="292989" name="AutoShape 125">
            <a:hlinkClick r:id="rId29" action="ppaction://hlinksldjump" highlightClick="1"/>
          </p:cNvPr>
          <p:cNvSpPr>
            <a:spLocks noChangeArrowheads="1"/>
          </p:cNvSpPr>
          <p:nvPr/>
        </p:nvSpPr>
        <p:spPr bwMode="auto">
          <a:xfrm>
            <a:off x="338138" y="552450"/>
            <a:ext cx="242887" cy="204788"/>
          </a:xfrm>
          <a:prstGeom prst="actionButtonBeginning">
            <a:avLst/>
          </a:prstGeom>
          <a:solidFill>
            <a:srgbClr val="00CCFF"/>
          </a:solidFill>
          <a:ln w="9525">
            <a:noFill/>
            <a:miter lim="800000"/>
            <a:headEnd/>
            <a:tailEnd/>
          </a:ln>
          <a:effectLst/>
        </p:spPr>
        <p:txBody>
          <a:bodyPr wrap="none" anchor="ctr"/>
          <a:lstStyle/>
          <a:p>
            <a:endParaRPr lang="ru-RU"/>
          </a:p>
        </p:txBody>
      </p:sp>
      <p:sp>
        <p:nvSpPr>
          <p:cNvPr id="292990" name="AutoShape 126">
            <a:hlinkClick r:id="" action="ppaction://hlinkshowjump?jump=previousslide" highlightClick="1"/>
          </p:cNvPr>
          <p:cNvSpPr>
            <a:spLocks noChangeArrowheads="1"/>
          </p:cNvSpPr>
          <p:nvPr/>
        </p:nvSpPr>
        <p:spPr bwMode="auto">
          <a:xfrm>
            <a:off x="609600" y="552450"/>
            <a:ext cx="257175" cy="209550"/>
          </a:xfrm>
          <a:prstGeom prst="actionButtonBackPrevious">
            <a:avLst/>
          </a:prstGeom>
          <a:solidFill>
            <a:srgbClr val="00CCFF"/>
          </a:solidFill>
          <a:ln w="9525">
            <a:noFill/>
            <a:miter lim="800000"/>
            <a:headEnd/>
            <a:tailEnd/>
          </a:ln>
          <a:effectLst/>
        </p:spPr>
        <p:txBody>
          <a:bodyPr wrap="none" anchor="ctr"/>
          <a:lstStyle/>
          <a:p>
            <a:endParaRPr lang="ru-RU"/>
          </a:p>
        </p:txBody>
      </p:sp>
      <p:sp>
        <p:nvSpPr>
          <p:cNvPr id="292991" name="Oval 127"/>
          <p:cNvSpPr>
            <a:spLocks noChangeArrowheads="1"/>
          </p:cNvSpPr>
          <p:nvPr/>
        </p:nvSpPr>
        <p:spPr bwMode="auto">
          <a:xfrm>
            <a:off x="8696325" y="6391275"/>
            <a:ext cx="333375" cy="333375"/>
          </a:xfrm>
          <a:prstGeom prst="ellipse">
            <a:avLst/>
          </a:prstGeom>
          <a:solidFill>
            <a:srgbClr val="CCFFFF"/>
          </a:solidFill>
          <a:ln w="9525" algn="ctr">
            <a:solidFill>
              <a:srgbClr val="0000FF"/>
            </a:solidFill>
            <a:round/>
            <a:headEnd/>
            <a:tailEnd/>
          </a:ln>
          <a:effectLst/>
        </p:spPr>
        <p:txBody>
          <a:bodyPr wrap="none" anchor="ctr"/>
          <a:lstStyle/>
          <a:p>
            <a:pPr algn="ctr"/>
            <a:r>
              <a:rPr lang="en-US" sz="1000" b="1">
                <a:solidFill>
                  <a:schemeClr val="bg2"/>
                </a:solidFill>
              </a:rPr>
              <a:t>9</a:t>
            </a:r>
            <a:endParaRPr lang="ru-RU" sz="1000" b="1">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2888"/>
                                        </p:tgtEl>
                                        <p:attrNameLst>
                                          <p:attrName>style.visibility</p:attrName>
                                        </p:attrNameLst>
                                      </p:cBhvr>
                                      <p:to>
                                        <p:strVal val="visible"/>
                                      </p:to>
                                    </p:set>
                                    <p:anim calcmode="lin" valueType="num">
                                      <p:cBhvr additive="base">
                                        <p:cTn id="7" dur="500" fill="hold"/>
                                        <p:tgtEl>
                                          <p:spTgt spid="292888"/>
                                        </p:tgtEl>
                                        <p:attrNameLst>
                                          <p:attrName>ppt_x</p:attrName>
                                        </p:attrNameLst>
                                      </p:cBhvr>
                                      <p:tavLst>
                                        <p:tav tm="0">
                                          <p:val>
                                            <p:strVal val="#ppt_x"/>
                                          </p:val>
                                        </p:tav>
                                        <p:tav tm="100000">
                                          <p:val>
                                            <p:strVal val="#ppt_x"/>
                                          </p:val>
                                        </p:tav>
                                      </p:tavLst>
                                    </p:anim>
                                    <p:anim calcmode="lin" valueType="num">
                                      <p:cBhvr additive="base">
                                        <p:cTn id="8" dur="500" fill="hold"/>
                                        <p:tgtEl>
                                          <p:spTgt spid="292888"/>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2928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289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289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289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289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290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290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290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290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290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289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1" nodeType="clickEffect">
                                  <p:stCondLst>
                                    <p:cond delay="0"/>
                                  </p:stCondLst>
                                  <p:childTnLst>
                                    <p:animEffect transition="out" filter="dissolve">
                                      <p:cBhvr>
                                        <p:cTn id="36" dur="500"/>
                                        <p:tgtEl>
                                          <p:spTgt spid="292890"/>
                                        </p:tgtEl>
                                      </p:cBhvr>
                                    </p:animEffect>
                                    <p:set>
                                      <p:cBhvr>
                                        <p:cTn id="37" dur="1" fill="hold">
                                          <p:stCondLst>
                                            <p:cond delay="499"/>
                                          </p:stCondLst>
                                        </p:cTn>
                                        <p:tgtEl>
                                          <p:spTgt spid="292890"/>
                                        </p:tgtEl>
                                        <p:attrNameLst>
                                          <p:attrName>style.visibility</p:attrName>
                                        </p:attrNameLst>
                                      </p:cBhvr>
                                      <p:to>
                                        <p:strVal val="hidden"/>
                                      </p:to>
                                    </p:set>
                                  </p:childTnLst>
                                </p:cTn>
                              </p:par>
                              <p:par>
                                <p:cTn id="38" presetID="9" presetClass="exit" presetSubtype="0" fill="hold" grpId="1" nodeType="withEffect">
                                  <p:stCondLst>
                                    <p:cond delay="0"/>
                                  </p:stCondLst>
                                  <p:childTnLst>
                                    <p:animEffect transition="out" filter="dissolve">
                                      <p:cBhvr>
                                        <p:cTn id="39" dur="500"/>
                                        <p:tgtEl>
                                          <p:spTgt spid="292891"/>
                                        </p:tgtEl>
                                      </p:cBhvr>
                                    </p:animEffect>
                                    <p:set>
                                      <p:cBhvr>
                                        <p:cTn id="40" dur="1" fill="hold">
                                          <p:stCondLst>
                                            <p:cond delay="499"/>
                                          </p:stCondLst>
                                        </p:cTn>
                                        <p:tgtEl>
                                          <p:spTgt spid="292891"/>
                                        </p:tgtEl>
                                        <p:attrNameLst>
                                          <p:attrName>style.visibility</p:attrName>
                                        </p:attrNameLst>
                                      </p:cBhvr>
                                      <p:to>
                                        <p:strVal val="hidden"/>
                                      </p:to>
                                    </p:set>
                                  </p:childTnLst>
                                </p:cTn>
                              </p:par>
                              <p:par>
                                <p:cTn id="41" presetID="9" presetClass="exit" presetSubtype="0" fill="hold" grpId="1" nodeType="withEffect">
                                  <p:stCondLst>
                                    <p:cond delay="0"/>
                                  </p:stCondLst>
                                  <p:childTnLst>
                                    <p:animEffect transition="out" filter="dissolve">
                                      <p:cBhvr>
                                        <p:cTn id="42" dur="500"/>
                                        <p:tgtEl>
                                          <p:spTgt spid="292892"/>
                                        </p:tgtEl>
                                      </p:cBhvr>
                                    </p:animEffect>
                                    <p:set>
                                      <p:cBhvr>
                                        <p:cTn id="43" dur="1" fill="hold">
                                          <p:stCondLst>
                                            <p:cond delay="499"/>
                                          </p:stCondLst>
                                        </p:cTn>
                                        <p:tgtEl>
                                          <p:spTgt spid="292892"/>
                                        </p:tgtEl>
                                        <p:attrNameLst>
                                          <p:attrName>style.visibility</p:attrName>
                                        </p:attrNameLst>
                                      </p:cBhvr>
                                      <p:to>
                                        <p:strVal val="hidden"/>
                                      </p:to>
                                    </p:set>
                                  </p:childTnLst>
                                </p:cTn>
                              </p:par>
                              <p:par>
                                <p:cTn id="44" presetID="1" presetClass="entr" presetSubtype="0" fill="hold" grpId="0" nodeType="withEffect">
                                  <p:stCondLst>
                                    <p:cond delay="0"/>
                                  </p:stCondLst>
                                  <p:childTnLst>
                                    <p:set>
                                      <p:cBhvr>
                                        <p:cTn id="45" dur="1" fill="hold">
                                          <p:stCondLst>
                                            <p:cond delay="0"/>
                                          </p:stCondLst>
                                        </p:cTn>
                                        <p:tgtEl>
                                          <p:spTgt spid="292908"/>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92906"/>
                                        </p:tgtEl>
                                        <p:attrNameLst>
                                          <p:attrName>style.visibility</p:attrName>
                                        </p:attrNameLst>
                                      </p:cBhvr>
                                      <p:to>
                                        <p:strVal val="visible"/>
                                      </p:to>
                                    </p:se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29289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9291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291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29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929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9291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9291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9292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9292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9292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9292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9292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92928"/>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29292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92929"/>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292929"/>
                                        </p:tgtEl>
                                        <p:attrNameLst>
                                          <p:attrName>style.visibility</p:attrName>
                                        </p:attrNameLst>
                                      </p:cBhvr>
                                      <p:to>
                                        <p:strVal val="visible"/>
                                      </p:to>
                                    </p:set>
                                  </p:childTnLst>
                                </p:cTn>
                              </p:par>
                              <p:par>
                                <p:cTn id="87" presetID="9" presetClass="exit" presetSubtype="0" fill="hold" grpId="1" nodeType="withEffect">
                                  <p:stCondLst>
                                    <p:cond delay="0"/>
                                  </p:stCondLst>
                                  <p:childTnLst>
                                    <p:animEffect transition="out" filter="dissolve">
                                      <p:cBhvr>
                                        <p:cTn id="88" dur="500"/>
                                        <p:tgtEl>
                                          <p:spTgt spid="292893"/>
                                        </p:tgtEl>
                                      </p:cBhvr>
                                    </p:animEffect>
                                    <p:set>
                                      <p:cBhvr>
                                        <p:cTn id="89" dur="1" fill="hold">
                                          <p:stCondLst>
                                            <p:cond delay="499"/>
                                          </p:stCondLst>
                                        </p:cTn>
                                        <p:tgtEl>
                                          <p:spTgt spid="292893"/>
                                        </p:tgtEl>
                                        <p:attrNameLst>
                                          <p:attrName>style.visibility</p:attrName>
                                        </p:attrNameLst>
                                      </p:cBhvr>
                                      <p:to>
                                        <p:strVal val="hidden"/>
                                      </p:to>
                                    </p:set>
                                  </p:childTnLst>
                                </p:cTn>
                              </p:par>
                              <p:par>
                                <p:cTn id="90" presetID="1" presetClass="entr" presetSubtype="0" fill="hold" grpId="0" nodeType="withEffect">
                                  <p:stCondLst>
                                    <p:cond delay="0"/>
                                  </p:stCondLst>
                                  <p:childTnLst>
                                    <p:set>
                                      <p:cBhvr>
                                        <p:cTn id="91" dur="1" fill="hold">
                                          <p:stCondLst>
                                            <p:cond delay="0"/>
                                          </p:stCondLst>
                                        </p:cTn>
                                        <p:tgtEl>
                                          <p:spTgt spid="292930"/>
                                        </p:tgtEl>
                                        <p:attrNameLst>
                                          <p:attrName>style.visibility</p:attrName>
                                        </p:attrNameLst>
                                      </p:cBhvr>
                                      <p:to>
                                        <p:strVal val="visible"/>
                                      </p:to>
                                    </p:set>
                                  </p:childTnLst>
                                </p:cTn>
                              </p:par>
                            </p:childTnLst>
                          </p:cTn>
                        </p:par>
                        <p:par>
                          <p:cTn id="92" fill="hold">
                            <p:stCondLst>
                              <p:cond delay="500"/>
                            </p:stCondLst>
                            <p:childTnLst>
                              <p:par>
                                <p:cTn id="93" presetID="1" presetClass="entr" presetSubtype="0" fill="hold" grpId="0" nodeType="afterEffect">
                                  <p:stCondLst>
                                    <p:cond delay="0"/>
                                  </p:stCondLst>
                                  <p:childTnLst>
                                    <p:set>
                                      <p:cBhvr>
                                        <p:cTn id="94" dur="1" fill="hold">
                                          <p:stCondLst>
                                            <p:cond delay="0"/>
                                          </p:stCondLst>
                                        </p:cTn>
                                        <p:tgtEl>
                                          <p:spTgt spid="29293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9293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92937"/>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9294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2" presetClass="entr" presetSubtype="8" fill="hold" grpId="0" nodeType="clickEffect">
                                  <p:stCondLst>
                                    <p:cond delay="0"/>
                                  </p:stCondLst>
                                  <p:childTnLst>
                                    <p:set>
                                      <p:cBhvr>
                                        <p:cTn id="106" dur="1" fill="hold">
                                          <p:stCondLst>
                                            <p:cond delay="0"/>
                                          </p:stCondLst>
                                        </p:cTn>
                                        <p:tgtEl>
                                          <p:spTgt spid="292942"/>
                                        </p:tgtEl>
                                        <p:attrNameLst>
                                          <p:attrName>style.visibility</p:attrName>
                                        </p:attrNameLst>
                                      </p:cBhvr>
                                      <p:to>
                                        <p:strVal val="visible"/>
                                      </p:to>
                                    </p:set>
                                    <p:anim calcmode="lin" valueType="num">
                                      <p:cBhvr additive="base">
                                        <p:cTn id="107" dur="500" fill="hold"/>
                                        <p:tgtEl>
                                          <p:spTgt spid="292942"/>
                                        </p:tgtEl>
                                        <p:attrNameLst>
                                          <p:attrName>ppt_x</p:attrName>
                                        </p:attrNameLst>
                                      </p:cBhvr>
                                      <p:tavLst>
                                        <p:tav tm="0">
                                          <p:val>
                                            <p:strVal val="0-#ppt_w/2"/>
                                          </p:val>
                                        </p:tav>
                                        <p:tav tm="100000">
                                          <p:val>
                                            <p:strVal val="#ppt_x"/>
                                          </p:val>
                                        </p:tav>
                                      </p:tavLst>
                                    </p:anim>
                                    <p:anim calcmode="lin" valueType="num">
                                      <p:cBhvr additive="base">
                                        <p:cTn id="108" dur="500" fill="hold"/>
                                        <p:tgtEl>
                                          <p:spTgt spid="292942"/>
                                        </p:tgtEl>
                                        <p:attrNameLst>
                                          <p:attrName>ppt_y</p:attrName>
                                        </p:attrNameLst>
                                      </p:cBhvr>
                                      <p:tavLst>
                                        <p:tav tm="0">
                                          <p:val>
                                            <p:strVal val="#ppt_y"/>
                                          </p:val>
                                        </p:tav>
                                        <p:tav tm="100000">
                                          <p:val>
                                            <p:strVal val="#ppt_y"/>
                                          </p:val>
                                        </p:tav>
                                      </p:tavLst>
                                    </p:anim>
                                  </p:childTnLst>
                                </p:cTn>
                              </p:par>
                              <p:par>
                                <p:cTn id="109" presetID="1" presetClass="entr" presetSubtype="0" fill="hold" grpId="0" nodeType="withEffect">
                                  <p:stCondLst>
                                    <p:cond delay="0"/>
                                  </p:stCondLst>
                                  <p:childTnLst>
                                    <p:set>
                                      <p:cBhvr>
                                        <p:cTn id="110" dur="1" fill="hold">
                                          <p:stCondLst>
                                            <p:cond delay="0"/>
                                          </p:stCondLst>
                                        </p:cTn>
                                        <p:tgtEl>
                                          <p:spTgt spid="29294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9294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292948"/>
                                        </p:tgtEl>
                                        <p:attrNameLst>
                                          <p:attrName>style.visibility</p:attrName>
                                        </p:attrNameLst>
                                      </p:cBhvr>
                                      <p:to>
                                        <p:strVal val="visible"/>
                                      </p:to>
                                    </p:set>
                                  </p:childTnLst>
                                </p:cTn>
                              </p:par>
                              <p:par>
                                <p:cTn id="115" presetID="1" presetClass="entr" presetSubtype="0" fill="hold" grpId="1" nodeType="withEffect">
                                  <p:stCondLst>
                                    <p:cond delay="0"/>
                                  </p:stCondLst>
                                  <p:childTnLst>
                                    <p:set>
                                      <p:cBhvr>
                                        <p:cTn id="116" dur="1" fill="hold">
                                          <p:stCondLst>
                                            <p:cond delay="0"/>
                                          </p:stCondLst>
                                        </p:cTn>
                                        <p:tgtEl>
                                          <p:spTgt spid="292948"/>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292949"/>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292952"/>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292959"/>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292960"/>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292963"/>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92943"/>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92944"/>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292950"/>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292951"/>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292953"/>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292954"/>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292955"/>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292957"/>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292958"/>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292956"/>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292962"/>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grpId="0" nodeType="clickEffect">
                                  <p:stCondLst>
                                    <p:cond delay="0"/>
                                  </p:stCondLst>
                                  <p:childTnLst>
                                    <p:set>
                                      <p:cBhvr>
                                        <p:cTn id="152" dur="1" fill="hold">
                                          <p:stCondLst>
                                            <p:cond delay="0"/>
                                          </p:stCondLst>
                                        </p:cTn>
                                        <p:tgtEl>
                                          <p:spTgt spid="292964"/>
                                        </p:tgtEl>
                                        <p:attrNameLst>
                                          <p:attrName>style.visibility</p:attrName>
                                        </p:attrNameLst>
                                      </p:cBhvr>
                                      <p:to>
                                        <p:strVal val="visible"/>
                                      </p:to>
                                    </p:set>
                                    <p:anim calcmode="lin" valueType="num">
                                      <p:cBhvr additive="base">
                                        <p:cTn id="153" dur="500" fill="hold"/>
                                        <p:tgtEl>
                                          <p:spTgt spid="292964"/>
                                        </p:tgtEl>
                                        <p:attrNameLst>
                                          <p:attrName>ppt_x</p:attrName>
                                        </p:attrNameLst>
                                      </p:cBhvr>
                                      <p:tavLst>
                                        <p:tav tm="0">
                                          <p:val>
                                            <p:strVal val="#ppt_x"/>
                                          </p:val>
                                        </p:tav>
                                        <p:tav tm="100000">
                                          <p:val>
                                            <p:strVal val="#ppt_x"/>
                                          </p:val>
                                        </p:tav>
                                      </p:tavLst>
                                    </p:anim>
                                    <p:anim calcmode="lin" valueType="num">
                                      <p:cBhvr additive="base">
                                        <p:cTn id="154" dur="500" fill="hold"/>
                                        <p:tgtEl>
                                          <p:spTgt spid="292964"/>
                                        </p:tgtEl>
                                        <p:attrNameLst>
                                          <p:attrName>ppt_y</p:attrName>
                                        </p:attrNameLst>
                                      </p:cBhvr>
                                      <p:tavLst>
                                        <p:tav tm="0">
                                          <p:val>
                                            <p:strVal val="1+#ppt_h/2"/>
                                          </p:val>
                                        </p:tav>
                                        <p:tav tm="100000">
                                          <p:val>
                                            <p:strVal val="#ppt_y"/>
                                          </p:val>
                                        </p:tav>
                                      </p:tavLst>
                                    </p:anim>
                                  </p:childTnLst>
                                </p:cTn>
                              </p:par>
                              <p:par>
                                <p:cTn id="155" presetID="1" presetClass="entr" presetSubtype="0" fill="hold" grpId="0" nodeType="withEffect">
                                  <p:stCondLst>
                                    <p:cond delay="0"/>
                                  </p:stCondLst>
                                  <p:childTnLst>
                                    <p:set>
                                      <p:cBhvr>
                                        <p:cTn id="156" dur="1" fill="hold">
                                          <p:stCondLst>
                                            <p:cond delay="0"/>
                                          </p:stCondLst>
                                        </p:cTn>
                                        <p:tgtEl>
                                          <p:spTgt spid="292966"/>
                                        </p:tgtEl>
                                        <p:attrNameLst>
                                          <p:attrName>style.visibility</p:attrName>
                                        </p:attrNameLst>
                                      </p:cBhvr>
                                      <p:to>
                                        <p:strVal val="visible"/>
                                      </p:to>
                                    </p:set>
                                  </p:childTnLst>
                                </p:cTn>
                              </p:par>
                              <p:par>
                                <p:cTn id="157" presetID="1" presetClass="entr" presetSubtype="0" fill="hold" grpId="1" nodeType="withEffect">
                                  <p:stCondLst>
                                    <p:cond delay="0"/>
                                  </p:stCondLst>
                                  <p:childTnLst>
                                    <p:set>
                                      <p:cBhvr>
                                        <p:cTn id="158" dur="1" fill="hold">
                                          <p:stCondLst>
                                            <p:cond delay="0"/>
                                          </p:stCondLst>
                                        </p:cTn>
                                        <p:tgtEl>
                                          <p:spTgt spid="292966"/>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292967"/>
                                        </p:tgtEl>
                                        <p:attrNameLst>
                                          <p:attrName>style.visibility</p:attrName>
                                        </p:attrNameLst>
                                      </p:cBhvr>
                                      <p:to>
                                        <p:strVal val="visible"/>
                                      </p:to>
                                    </p:set>
                                  </p:childTnLst>
                                </p:cTn>
                              </p:par>
                              <p:par>
                                <p:cTn id="161" presetID="1" presetClass="entr" presetSubtype="0" fill="hold" grpId="1" nodeType="withEffect">
                                  <p:stCondLst>
                                    <p:cond delay="0"/>
                                  </p:stCondLst>
                                  <p:childTnLst>
                                    <p:set>
                                      <p:cBhvr>
                                        <p:cTn id="162" dur="1" fill="hold">
                                          <p:stCondLst>
                                            <p:cond delay="0"/>
                                          </p:stCondLst>
                                        </p:cTn>
                                        <p:tgtEl>
                                          <p:spTgt spid="292967"/>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292968"/>
                                        </p:tgtEl>
                                        <p:attrNameLst>
                                          <p:attrName>style.visibility</p:attrName>
                                        </p:attrNameLst>
                                      </p:cBhvr>
                                      <p:to>
                                        <p:strVal val="visible"/>
                                      </p:to>
                                    </p:set>
                                  </p:childTnLst>
                                </p:cTn>
                              </p:par>
                              <p:par>
                                <p:cTn id="165" presetID="1" presetClass="entr" presetSubtype="0" fill="hold" grpId="1" nodeType="withEffect">
                                  <p:stCondLst>
                                    <p:cond delay="0"/>
                                  </p:stCondLst>
                                  <p:childTnLst>
                                    <p:set>
                                      <p:cBhvr>
                                        <p:cTn id="166" dur="1" fill="hold">
                                          <p:stCondLst>
                                            <p:cond delay="0"/>
                                          </p:stCondLst>
                                        </p:cTn>
                                        <p:tgtEl>
                                          <p:spTgt spid="292968"/>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292969"/>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292970"/>
                                        </p:tgtEl>
                                        <p:attrNameLst>
                                          <p:attrName>style.visibility</p:attrName>
                                        </p:attrNameLst>
                                      </p:cBhvr>
                                      <p:to>
                                        <p:strVal val="visible"/>
                                      </p:to>
                                    </p:set>
                                  </p:childTnLst>
                                </p:cTn>
                              </p:par>
                              <p:par>
                                <p:cTn id="171" presetID="2" presetClass="entr" presetSubtype="4" fill="hold" nodeType="withEffect">
                                  <p:stCondLst>
                                    <p:cond delay="0"/>
                                  </p:stCondLst>
                                  <p:childTnLst>
                                    <p:set>
                                      <p:cBhvr>
                                        <p:cTn id="172" dur="1" fill="hold">
                                          <p:stCondLst>
                                            <p:cond delay="0"/>
                                          </p:stCondLst>
                                        </p:cTn>
                                        <p:tgtEl>
                                          <p:spTgt spid="292965"/>
                                        </p:tgtEl>
                                        <p:attrNameLst>
                                          <p:attrName>style.visibility</p:attrName>
                                        </p:attrNameLst>
                                      </p:cBhvr>
                                      <p:to>
                                        <p:strVal val="visible"/>
                                      </p:to>
                                    </p:set>
                                    <p:anim calcmode="lin" valueType="num">
                                      <p:cBhvr additive="base">
                                        <p:cTn id="173" dur="500" fill="hold"/>
                                        <p:tgtEl>
                                          <p:spTgt spid="292965"/>
                                        </p:tgtEl>
                                        <p:attrNameLst>
                                          <p:attrName>ppt_x</p:attrName>
                                        </p:attrNameLst>
                                      </p:cBhvr>
                                      <p:tavLst>
                                        <p:tav tm="0">
                                          <p:val>
                                            <p:strVal val="#ppt_x"/>
                                          </p:val>
                                        </p:tav>
                                        <p:tav tm="100000">
                                          <p:val>
                                            <p:strVal val="#ppt_x"/>
                                          </p:val>
                                        </p:tav>
                                      </p:tavLst>
                                    </p:anim>
                                    <p:anim calcmode="lin" valueType="num">
                                      <p:cBhvr additive="base">
                                        <p:cTn id="174" dur="500" fill="hold"/>
                                        <p:tgtEl>
                                          <p:spTgt spid="292965"/>
                                        </p:tgtEl>
                                        <p:attrNameLst>
                                          <p:attrName>ppt_y</p:attrName>
                                        </p:attrNameLst>
                                      </p:cBhvr>
                                      <p:tavLst>
                                        <p:tav tm="0">
                                          <p:val>
                                            <p:strVal val="1+#ppt_h/2"/>
                                          </p:val>
                                        </p:tav>
                                        <p:tav tm="100000">
                                          <p:val>
                                            <p:strVal val="#ppt_y"/>
                                          </p:val>
                                        </p:tav>
                                      </p:tavLst>
                                    </p:anim>
                                  </p:childTnLst>
                                </p:cTn>
                              </p:par>
                              <p:par>
                                <p:cTn id="175" presetID="9" presetClass="exit" presetSubtype="0" fill="hold" grpId="2" nodeType="withEffect">
                                  <p:stCondLst>
                                    <p:cond delay="0"/>
                                  </p:stCondLst>
                                  <p:childTnLst>
                                    <p:animEffect transition="out" filter="dissolve">
                                      <p:cBhvr>
                                        <p:cTn id="176" dur="500"/>
                                        <p:tgtEl>
                                          <p:spTgt spid="292948"/>
                                        </p:tgtEl>
                                      </p:cBhvr>
                                    </p:animEffect>
                                    <p:set>
                                      <p:cBhvr>
                                        <p:cTn id="177" dur="1" fill="hold">
                                          <p:stCondLst>
                                            <p:cond delay="499"/>
                                          </p:stCondLst>
                                        </p:cTn>
                                        <p:tgtEl>
                                          <p:spTgt spid="292948"/>
                                        </p:tgtEl>
                                        <p:attrNameLst>
                                          <p:attrName>style.visibility</p:attrName>
                                        </p:attrNameLst>
                                      </p:cBhvr>
                                      <p:to>
                                        <p:strVal val="hidden"/>
                                      </p:to>
                                    </p:set>
                                  </p:childTnLst>
                                </p:cTn>
                              </p:par>
                            </p:childTnLst>
                          </p:cTn>
                        </p:par>
                      </p:childTnLst>
                    </p:cTn>
                  </p:par>
                  <p:par>
                    <p:cTn id="178" fill="hold">
                      <p:stCondLst>
                        <p:cond delay="indefinite"/>
                      </p:stCondLst>
                      <p:childTnLst>
                        <p:par>
                          <p:cTn id="179" fill="hold">
                            <p:stCondLst>
                              <p:cond delay="0"/>
                            </p:stCondLst>
                            <p:childTnLst>
                              <p:par>
                                <p:cTn id="180" presetID="2" presetClass="entr" presetSubtype="4" fill="hold" grpId="0" nodeType="clickEffect">
                                  <p:stCondLst>
                                    <p:cond delay="0"/>
                                  </p:stCondLst>
                                  <p:childTnLst>
                                    <p:set>
                                      <p:cBhvr>
                                        <p:cTn id="181" dur="1" fill="hold">
                                          <p:stCondLst>
                                            <p:cond delay="0"/>
                                          </p:stCondLst>
                                        </p:cTn>
                                        <p:tgtEl>
                                          <p:spTgt spid="292971"/>
                                        </p:tgtEl>
                                        <p:attrNameLst>
                                          <p:attrName>style.visibility</p:attrName>
                                        </p:attrNameLst>
                                      </p:cBhvr>
                                      <p:to>
                                        <p:strVal val="visible"/>
                                      </p:to>
                                    </p:set>
                                    <p:anim calcmode="lin" valueType="num">
                                      <p:cBhvr additive="base">
                                        <p:cTn id="182" dur="500" fill="hold"/>
                                        <p:tgtEl>
                                          <p:spTgt spid="292971"/>
                                        </p:tgtEl>
                                        <p:attrNameLst>
                                          <p:attrName>ppt_x</p:attrName>
                                        </p:attrNameLst>
                                      </p:cBhvr>
                                      <p:tavLst>
                                        <p:tav tm="0">
                                          <p:val>
                                            <p:strVal val="#ppt_x"/>
                                          </p:val>
                                        </p:tav>
                                        <p:tav tm="100000">
                                          <p:val>
                                            <p:strVal val="#ppt_x"/>
                                          </p:val>
                                        </p:tav>
                                      </p:tavLst>
                                    </p:anim>
                                    <p:anim calcmode="lin" valueType="num">
                                      <p:cBhvr additive="base">
                                        <p:cTn id="183" dur="500" fill="hold"/>
                                        <p:tgtEl>
                                          <p:spTgt spid="292971"/>
                                        </p:tgtEl>
                                        <p:attrNameLst>
                                          <p:attrName>ppt_y</p:attrName>
                                        </p:attrNameLst>
                                      </p:cBhvr>
                                      <p:tavLst>
                                        <p:tav tm="0">
                                          <p:val>
                                            <p:strVal val="1+#ppt_h/2"/>
                                          </p:val>
                                        </p:tav>
                                        <p:tav tm="100000">
                                          <p:val>
                                            <p:strVal val="#ppt_y"/>
                                          </p:val>
                                        </p:tav>
                                      </p:tavLst>
                                    </p:anim>
                                  </p:childTnLst>
                                </p:cTn>
                              </p:par>
                              <p:par>
                                <p:cTn id="184" presetID="2" presetClass="entr" presetSubtype="4" fill="hold" nodeType="withEffect">
                                  <p:stCondLst>
                                    <p:cond delay="0"/>
                                  </p:stCondLst>
                                  <p:childTnLst>
                                    <p:set>
                                      <p:cBhvr>
                                        <p:cTn id="185" dur="1" fill="hold">
                                          <p:stCondLst>
                                            <p:cond delay="0"/>
                                          </p:stCondLst>
                                        </p:cTn>
                                        <p:tgtEl>
                                          <p:spTgt spid="292972"/>
                                        </p:tgtEl>
                                        <p:attrNameLst>
                                          <p:attrName>style.visibility</p:attrName>
                                        </p:attrNameLst>
                                      </p:cBhvr>
                                      <p:to>
                                        <p:strVal val="visible"/>
                                      </p:to>
                                    </p:set>
                                    <p:anim calcmode="lin" valueType="num">
                                      <p:cBhvr additive="base">
                                        <p:cTn id="186" dur="500" fill="hold"/>
                                        <p:tgtEl>
                                          <p:spTgt spid="292972"/>
                                        </p:tgtEl>
                                        <p:attrNameLst>
                                          <p:attrName>ppt_x</p:attrName>
                                        </p:attrNameLst>
                                      </p:cBhvr>
                                      <p:tavLst>
                                        <p:tav tm="0">
                                          <p:val>
                                            <p:strVal val="#ppt_x"/>
                                          </p:val>
                                        </p:tav>
                                        <p:tav tm="100000">
                                          <p:val>
                                            <p:strVal val="#ppt_x"/>
                                          </p:val>
                                        </p:tav>
                                      </p:tavLst>
                                    </p:anim>
                                    <p:anim calcmode="lin" valueType="num">
                                      <p:cBhvr additive="base">
                                        <p:cTn id="187" dur="500" fill="hold"/>
                                        <p:tgtEl>
                                          <p:spTgt spid="292972"/>
                                        </p:tgtEl>
                                        <p:attrNameLst>
                                          <p:attrName>ppt_y</p:attrName>
                                        </p:attrNameLst>
                                      </p:cBhvr>
                                      <p:tavLst>
                                        <p:tav tm="0">
                                          <p:val>
                                            <p:strVal val="1+#ppt_h/2"/>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1" presetClass="entr" presetSubtype="0" fill="hold" grpId="0" nodeType="clickEffect">
                                  <p:stCondLst>
                                    <p:cond delay="0"/>
                                  </p:stCondLst>
                                  <p:childTnLst>
                                    <p:set>
                                      <p:cBhvr>
                                        <p:cTn id="191" dur="1" fill="hold">
                                          <p:stCondLst>
                                            <p:cond delay="0"/>
                                          </p:stCondLst>
                                        </p:cTn>
                                        <p:tgtEl>
                                          <p:spTgt spid="292974"/>
                                        </p:tgtEl>
                                        <p:attrNameLst>
                                          <p:attrName>style.visibility</p:attrName>
                                        </p:attrNameLst>
                                      </p:cBhvr>
                                      <p:to>
                                        <p:strVal val="visible"/>
                                      </p:to>
                                    </p:set>
                                  </p:childTnLst>
                                </p:cTn>
                              </p:par>
                              <p:par>
                                <p:cTn id="192" presetID="1" presetClass="entr" presetSubtype="0" fill="hold" nodeType="withEffect">
                                  <p:stCondLst>
                                    <p:cond delay="0"/>
                                  </p:stCondLst>
                                  <p:childTnLst>
                                    <p:set>
                                      <p:cBhvr>
                                        <p:cTn id="193" dur="1" fill="hold">
                                          <p:stCondLst>
                                            <p:cond delay="0"/>
                                          </p:stCondLst>
                                        </p:cTn>
                                        <p:tgtEl>
                                          <p:spTgt spid="292973"/>
                                        </p:tgtEl>
                                        <p:attrNameLst>
                                          <p:attrName>style.visibility</p:attrName>
                                        </p:attrNameLst>
                                      </p:cBhvr>
                                      <p:to>
                                        <p:strVal val="visible"/>
                                      </p:to>
                                    </p:set>
                                  </p:childTnLst>
                                </p:cTn>
                              </p:par>
                              <p:par>
                                <p:cTn id="194" presetID="1" presetClass="entr" presetSubtype="0" fill="hold" grpId="0" nodeType="withEffect">
                                  <p:stCondLst>
                                    <p:cond delay="0"/>
                                  </p:stCondLst>
                                  <p:childTnLst>
                                    <p:set>
                                      <p:cBhvr>
                                        <p:cTn id="195" dur="1" fill="hold">
                                          <p:stCondLst>
                                            <p:cond delay="0"/>
                                          </p:stCondLst>
                                        </p:cTn>
                                        <p:tgtEl>
                                          <p:spTgt spid="292975"/>
                                        </p:tgtEl>
                                        <p:attrNameLst>
                                          <p:attrName>style.visibility</p:attrName>
                                        </p:attrNameLst>
                                      </p:cBhvr>
                                      <p:to>
                                        <p:strVal val="visible"/>
                                      </p:to>
                                    </p:set>
                                  </p:childTnLst>
                                </p:cTn>
                              </p:par>
                              <p:par>
                                <p:cTn id="196" presetID="1" presetClass="entr" presetSubtype="0" fill="hold" grpId="1" nodeType="withEffect">
                                  <p:stCondLst>
                                    <p:cond delay="0"/>
                                  </p:stCondLst>
                                  <p:childTnLst>
                                    <p:set>
                                      <p:cBhvr>
                                        <p:cTn id="197" dur="1" fill="hold">
                                          <p:stCondLst>
                                            <p:cond delay="0"/>
                                          </p:stCondLst>
                                        </p:cTn>
                                        <p:tgtEl>
                                          <p:spTgt spid="292975"/>
                                        </p:tgtEl>
                                        <p:attrNameLst>
                                          <p:attrName>style.visibility</p:attrName>
                                        </p:attrNameLst>
                                      </p:cBhvr>
                                      <p:to>
                                        <p:strVal val="visible"/>
                                      </p:to>
                                    </p:set>
                                  </p:childTnLst>
                                </p:cTn>
                              </p:par>
                              <p:par>
                                <p:cTn id="198" presetID="1" presetClass="entr" presetSubtype="0" fill="hold" grpId="0" nodeType="withEffect">
                                  <p:stCondLst>
                                    <p:cond delay="0"/>
                                  </p:stCondLst>
                                  <p:childTnLst>
                                    <p:set>
                                      <p:cBhvr>
                                        <p:cTn id="199" dur="1" fill="hold">
                                          <p:stCondLst>
                                            <p:cond delay="0"/>
                                          </p:stCondLst>
                                        </p:cTn>
                                        <p:tgtEl>
                                          <p:spTgt spid="292976"/>
                                        </p:tgtEl>
                                        <p:attrNameLst>
                                          <p:attrName>style.visibility</p:attrName>
                                        </p:attrNameLst>
                                      </p:cBhvr>
                                      <p:to>
                                        <p:strVal val="visible"/>
                                      </p:to>
                                    </p:set>
                                  </p:childTnLst>
                                </p:cTn>
                              </p:par>
                              <p:par>
                                <p:cTn id="200" presetID="1" presetClass="entr" presetSubtype="0" fill="hold" grpId="0" nodeType="withEffect">
                                  <p:stCondLst>
                                    <p:cond delay="0"/>
                                  </p:stCondLst>
                                  <p:childTnLst>
                                    <p:set>
                                      <p:cBhvr>
                                        <p:cTn id="201" dur="1" fill="hold">
                                          <p:stCondLst>
                                            <p:cond delay="0"/>
                                          </p:stCondLst>
                                        </p:cTn>
                                        <p:tgtEl>
                                          <p:spTgt spid="292977"/>
                                        </p:tgtEl>
                                        <p:attrNameLst>
                                          <p:attrName>style.visibility</p:attrName>
                                        </p:attrNameLst>
                                      </p:cBhvr>
                                      <p:to>
                                        <p:strVal val="visible"/>
                                      </p:to>
                                    </p:set>
                                  </p:childTnLst>
                                </p:cTn>
                              </p:par>
                              <p:par>
                                <p:cTn id="202" presetID="1" presetClass="entr" presetSubtype="0" fill="hold" grpId="0" nodeType="withEffect">
                                  <p:stCondLst>
                                    <p:cond delay="0"/>
                                  </p:stCondLst>
                                  <p:childTnLst>
                                    <p:set>
                                      <p:cBhvr>
                                        <p:cTn id="203" dur="1" fill="hold">
                                          <p:stCondLst>
                                            <p:cond delay="0"/>
                                          </p:stCondLst>
                                        </p:cTn>
                                        <p:tgtEl>
                                          <p:spTgt spid="292978"/>
                                        </p:tgtEl>
                                        <p:attrNameLst>
                                          <p:attrName>style.visibility</p:attrName>
                                        </p:attrNameLst>
                                      </p:cBhvr>
                                      <p:to>
                                        <p:strVal val="visible"/>
                                      </p:to>
                                    </p:set>
                                  </p:childTnLst>
                                </p:cTn>
                              </p:par>
                              <p:par>
                                <p:cTn id="204" presetID="1" presetClass="entr" presetSubtype="0" fill="hold" grpId="0" nodeType="withEffect">
                                  <p:stCondLst>
                                    <p:cond delay="0"/>
                                  </p:stCondLst>
                                  <p:childTnLst>
                                    <p:set>
                                      <p:cBhvr>
                                        <p:cTn id="205" dur="1" fill="hold">
                                          <p:stCondLst>
                                            <p:cond delay="0"/>
                                          </p:stCondLst>
                                        </p:cTn>
                                        <p:tgtEl>
                                          <p:spTgt spid="292979"/>
                                        </p:tgtEl>
                                        <p:attrNameLst>
                                          <p:attrName>style.visibility</p:attrName>
                                        </p:attrNameLst>
                                      </p:cBhvr>
                                      <p:to>
                                        <p:strVal val="visible"/>
                                      </p:to>
                                    </p:set>
                                  </p:childTnLst>
                                </p:cTn>
                              </p:par>
                              <p:par>
                                <p:cTn id="206" presetID="1" presetClass="entr" presetSubtype="0" fill="hold" grpId="0" nodeType="withEffect">
                                  <p:stCondLst>
                                    <p:cond delay="0"/>
                                  </p:stCondLst>
                                  <p:childTnLst>
                                    <p:set>
                                      <p:cBhvr>
                                        <p:cTn id="207" dur="1" fill="hold">
                                          <p:stCondLst>
                                            <p:cond delay="0"/>
                                          </p:stCondLst>
                                        </p:cTn>
                                        <p:tgtEl>
                                          <p:spTgt spid="292980"/>
                                        </p:tgtEl>
                                        <p:attrNameLst>
                                          <p:attrName>style.visibility</p:attrName>
                                        </p:attrNameLst>
                                      </p:cBhvr>
                                      <p:to>
                                        <p:strVal val="visible"/>
                                      </p:to>
                                    </p:set>
                                  </p:childTnLst>
                                </p:cTn>
                              </p:par>
                              <p:par>
                                <p:cTn id="208" presetID="1" presetClass="entr" presetSubtype="0" fill="hold" nodeType="withEffect">
                                  <p:stCondLst>
                                    <p:cond delay="0"/>
                                  </p:stCondLst>
                                  <p:childTnLst>
                                    <p:set>
                                      <p:cBhvr>
                                        <p:cTn id="209" dur="1" fill="hold">
                                          <p:stCondLst>
                                            <p:cond delay="0"/>
                                          </p:stCondLst>
                                        </p:cTn>
                                        <p:tgtEl>
                                          <p:spTgt spid="292981"/>
                                        </p:tgtEl>
                                        <p:attrNameLst>
                                          <p:attrName>style.visibility</p:attrName>
                                        </p:attrNameLst>
                                      </p:cBhvr>
                                      <p:to>
                                        <p:strVal val="visible"/>
                                      </p:to>
                                    </p:set>
                                  </p:childTnLst>
                                </p:cTn>
                              </p:par>
                            </p:childTnLst>
                          </p:cTn>
                        </p:par>
                      </p:childTnLst>
                    </p:cTn>
                  </p:par>
                  <p:par>
                    <p:cTn id="210" fill="hold">
                      <p:stCondLst>
                        <p:cond delay="indefinite"/>
                      </p:stCondLst>
                      <p:childTnLst>
                        <p:par>
                          <p:cTn id="211" fill="hold">
                            <p:stCondLst>
                              <p:cond delay="0"/>
                            </p:stCondLst>
                            <p:childTnLst>
                              <p:par>
                                <p:cTn id="212" presetID="1" presetClass="entr" presetSubtype="0" fill="hold" grpId="0" nodeType="clickEffect">
                                  <p:stCondLst>
                                    <p:cond delay="0"/>
                                  </p:stCondLst>
                                  <p:childTnLst>
                                    <p:set>
                                      <p:cBhvr>
                                        <p:cTn id="213" dur="1" fill="hold">
                                          <p:stCondLst>
                                            <p:cond delay="0"/>
                                          </p:stCondLst>
                                        </p:cTn>
                                        <p:tgtEl>
                                          <p:spTgt spid="292982"/>
                                        </p:tgtEl>
                                        <p:attrNameLst>
                                          <p:attrName>style.visibility</p:attrName>
                                        </p:attrNameLst>
                                      </p:cBhvr>
                                      <p:to>
                                        <p:strVal val="visible"/>
                                      </p:to>
                                    </p:set>
                                  </p:childTnLst>
                                </p:cTn>
                              </p:par>
                              <p:par>
                                <p:cTn id="214" presetID="1" presetClass="entr" presetSubtype="0" fill="hold" grpId="0" nodeType="withEffect">
                                  <p:stCondLst>
                                    <p:cond delay="0"/>
                                  </p:stCondLst>
                                  <p:childTnLst>
                                    <p:set>
                                      <p:cBhvr>
                                        <p:cTn id="215" dur="1" fill="hold">
                                          <p:stCondLst>
                                            <p:cond delay="0"/>
                                          </p:stCondLst>
                                        </p:cTn>
                                        <p:tgtEl>
                                          <p:spTgt spid="292983"/>
                                        </p:tgtEl>
                                        <p:attrNameLst>
                                          <p:attrName>style.visibility</p:attrName>
                                        </p:attrNameLst>
                                      </p:cBhvr>
                                      <p:to>
                                        <p:strVal val="visible"/>
                                      </p:to>
                                    </p:set>
                                  </p:childTnLst>
                                </p:cTn>
                              </p:par>
                              <p:par>
                                <p:cTn id="216" presetID="1" presetClass="entr" presetSubtype="0" fill="hold" grpId="0" nodeType="withEffect">
                                  <p:stCondLst>
                                    <p:cond delay="0"/>
                                  </p:stCondLst>
                                  <p:childTnLst>
                                    <p:set>
                                      <p:cBhvr>
                                        <p:cTn id="217" dur="1" fill="hold">
                                          <p:stCondLst>
                                            <p:cond delay="0"/>
                                          </p:stCondLst>
                                        </p:cTn>
                                        <p:tgtEl>
                                          <p:spTgt spid="292984"/>
                                        </p:tgtEl>
                                        <p:attrNameLst>
                                          <p:attrName>style.visibility</p:attrName>
                                        </p:attrNameLst>
                                      </p:cBhvr>
                                      <p:to>
                                        <p:strVal val="visible"/>
                                      </p:to>
                                    </p:set>
                                  </p:childTnLst>
                                </p:cTn>
                              </p:par>
                              <p:par>
                                <p:cTn id="218" presetID="1" presetClass="entr" presetSubtype="0" fill="hold" grpId="0" nodeType="withEffect">
                                  <p:stCondLst>
                                    <p:cond delay="0"/>
                                  </p:stCondLst>
                                  <p:childTnLst>
                                    <p:set>
                                      <p:cBhvr>
                                        <p:cTn id="219" dur="1" fill="hold">
                                          <p:stCondLst>
                                            <p:cond delay="0"/>
                                          </p:stCondLst>
                                        </p:cTn>
                                        <p:tgtEl>
                                          <p:spTgt spid="292985"/>
                                        </p:tgtEl>
                                        <p:attrNameLst>
                                          <p:attrName>style.visibility</p:attrName>
                                        </p:attrNameLst>
                                      </p:cBhvr>
                                      <p:to>
                                        <p:strVal val="visible"/>
                                      </p:to>
                                    </p:set>
                                  </p:childTnLst>
                                </p:cTn>
                              </p:par>
                              <p:par>
                                <p:cTn id="220" presetID="1" presetClass="entr" presetSubtype="0" fill="hold" nodeType="withEffect">
                                  <p:stCondLst>
                                    <p:cond delay="0"/>
                                  </p:stCondLst>
                                  <p:childTnLst>
                                    <p:set>
                                      <p:cBhvr>
                                        <p:cTn id="221" dur="1" fill="hold">
                                          <p:stCondLst>
                                            <p:cond delay="0"/>
                                          </p:stCondLst>
                                        </p:cTn>
                                        <p:tgtEl>
                                          <p:spTgt spid="292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88" grpId="0"/>
      <p:bldP spid="292889" grpId="0" animBg="1"/>
      <p:bldP spid="292890" grpId="0" animBg="1"/>
      <p:bldP spid="292890" grpId="1" animBg="1"/>
      <p:bldP spid="292891" grpId="0" animBg="1"/>
      <p:bldP spid="292891" grpId="1" animBg="1"/>
      <p:bldP spid="292892" grpId="0" animBg="1"/>
      <p:bldP spid="292892" grpId="1" animBg="1"/>
      <p:bldP spid="292893" grpId="0" animBg="1"/>
      <p:bldP spid="292893" grpId="1" animBg="1"/>
      <p:bldP spid="292894" grpId="0"/>
      <p:bldP spid="292904" grpId="0" animBg="1"/>
      <p:bldP spid="292905" grpId="0"/>
      <p:bldP spid="292906" grpId="0" animBg="1"/>
      <p:bldP spid="292907" grpId="0" animBg="1"/>
      <p:bldP spid="292908" grpId="0" animBg="1"/>
      <p:bldP spid="292912" grpId="0" animBg="1"/>
      <p:bldP spid="292913" grpId="0"/>
      <p:bldP spid="292914" grpId="0"/>
      <p:bldP spid="292915" grpId="0" animBg="1"/>
      <p:bldP spid="292922" grpId="0"/>
      <p:bldP spid="292925" grpId="0" animBg="1"/>
      <p:bldP spid="292926" grpId="0" animBg="1"/>
      <p:bldP spid="292928" grpId="0" animBg="1"/>
      <p:bldP spid="292928" grpId="1" animBg="1"/>
      <p:bldP spid="292929" grpId="0" animBg="1"/>
      <p:bldP spid="292929" grpId="1" animBg="1"/>
      <p:bldP spid="292930" grpId="0" animBg="1"/>
      <p:bldP spid="292931" grpId="0" animBg="1"/>
      <p:bldP spid="292932" grpId="0"/>
      <p:bldP spid="292942" grpId="0"/>
      <p:bldP spid="292943" grpId="0" animBg="1"/>
      <p:bldP spid="292944" grpId="0" animBg="1"/>
      <p:bldP spid="292946" grpId="0"/>
      <p:bldP spid="292947" grpId="0" animBg="1"/>
      <p:bldP spid="292948" grpId="0" animBg="1"/>
      <p:bldP spid="292948" grpId="1" animBg="1"/>
      <p:bldP spid="292948" grpId="2" animBg="1"/>
      <p:bldP spid="292950" grpId="0" animBg="1"/>
      <p:bldP spid="292951" grpId="0" animBg="1"/>
      <p:bldP spid="292953" grpId="0" animBg="1"/>
      <p:bldP spid="292954" grpId="0" animBg="1"/>
      <p:bldP spid="292955" grpId="0" animBg="1"/>
      <p:bldP spid="292956" grpId="0" animBg="1"/>
      <p:bldP spid="292957" grpId="0" animBg="1"/>
      <p:bldP spid="292958" grpId="0" animBg="1"/>
      <p:bldP spid="292962" grpId="0" animBg="1"/>
      <p:bldP spid="292964" grpId="0"/>
      <p:bldP spid="292966" grpId="0" animBg="1"/>
      <p:bldP spid="292966" grpId="1" animBg="1"/>
      <p:bldP spid="292967" grpId="0" animBg="1"/>
      <p:bldP spid="292967" grpId="1" animBg="1"/>
      <p:bldP spid="292968" grpId="0" animBg="1"/>
      <p:bldP spid="292968" grpId="1" animBg="1"/>
      <p:bldP spid="292971" grpId="0"/>
      <p:bldP spid="292974" grpId="0"/>
      <p:bldP spid="292975" grpId="0" animBg="1"/>
      <p:bldP spid="292975" grpId="1" animBg="1"/>
      <p:bldP spid="292976" grpId="0" animBg="1"/>
      <p:bldP spid="292977" grpId="0" animBg="1"/>
      <p:bldP spid="292978" grpId="0"/>
      <p:bldP spid="292979" grpId="0"/>
      <p:bldP spid="292980" grpId="0" animBg="1"/>
      <p:bldP spid="292982" grpId="0"/>
      <p:bldP spid="292983" grpId="0" animBg="1"/>
      <p:bldP spid="292984" grpId="0" animBg="1"/>
      <p:bldP spid="29298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76" name="Freeform 152"/>
          <p:cNvSpPr>
            <a:spLocks/>
          </p:cNvSpPr>
          <p:nvPr/>
        </p:nvSpPr>
        <p:spPr bwMode="auto">
          <a:xfrm rot="-2203248">
            <a:off x="8020050" y="1689100"/>
            <a:ext cx="635000" cy="501650"/>
          </a:xfrm>
          <a:custGeom>
            <a:avLst/>
            <a:gdLst/>
            <a:ahLst/>
            <a:cxnLst>
              <a:cxn ang="0">
                <a:pos x="145" y="0"/>
              </a:cxn>
              <a:cxn ang="0">
                <a:pos x="31" y="54"/>
              </a:cxn>
              <a:cxn ang="0">
                <a:pos x="1" y="144"/>
              </a:cxn>
              <a:cxn ang="0">
                <a:pos x="7" y="234"/>
              </a:cxn>
              <a:cxn ang="0">
                <a:pos x="145" y="306"/>
              </a:cxn>
              <a:cxn ang="0">
                <a:pos x="301" y="300"/>
              </a:cxn>
              <a:cxn ang="0">
                <a:pos x="367" y="246"/>
              </a:cxn>
              <a:cxn ang="0">
                <a:pos x="385" y="186"/>
              </a:cxn>
              <a:cxn ang="0">
                <a:pos x="379" y="144"/>
              </a:cxn>
              <a:cxn ang="0">
                <a:pos x="313" y="84"/>
              </a:cxn>
              <a:cxn ang="0">
                <a:pos x="241" y="30"/>
              </a:cxn>
              <a:cxn ang="0">
                <a:pos x="145" y="0"/>
              </a:cxn>
            </a:cxnLst>
            <a:rect l="0" t="0" r="r" b="b"/>
            <a:pathLst>
              <a:path w="385" h="307">
                <a:moveTo>
                  <a:pt x="145" y="0"/>
                </a:moveTo>
                <a:cubicBezTo>
                  <a:pt x="107" y="15"/>
                  <a:pt x="65" y="31"/>
                  <a:pt x="31" y="54"/>
                </a:cubicBezTo>
                <a:cubicBezTo>
                  <a:pt x="12" y="82"/>
                  <a:pt x="9" y="112"/>
                  <a:pt x="1" y="144"/>
                </a:cubicBezTo>
                <a:cubicBezTo>
                  <a:pt x="3" y="174"/>
                  <a:pt x="0" y="205"/>
                  <a:pt x="7" y="234"/>
                </a:cubicBezTo>
                <a:cubicBezTo>
                  <a:pt x="22" y="296"/>
                  <a:pt x="97" y="301"/>
                  <a:pt x="145" y="306"/>
                </a:cubicBezTo>
                <a:cubicBezTo>
                  <a:pt x="197" y="304"/>
                  <a:pt x="249" y="307"/>
                  <a:pt x="301" y="300"/>
                </a:cubicBezTo>
                <a:cubicBezTo>
                  <a:pt x="302" y="300"/>
                  <a:pt x="343" y="254"/>
                  <a:pt x="367" y="246"/>
                </a:cubicBezTo>
                <a:cubicBezTo>
                  <a:pt x="382" y="202"/>
                  <a:pt x="376" y="222"/>
                  <a:pt x="385" y="186"/>
                </a:cubicBezTo>
                <a:cubicBezTo>
                  <a:pt x="383" y="172"/>
                  <a:pt x="384" y="157"/>
                  <a:pt x="379" y="144"/>
                </a:cubicBezTo>
                <a:cubicBezTo>
                  <a:pt x="366" y="109"/>
                  <a:pt x="335" y="116"/>
                  <a:pt x="313" y="84"/>
                </a:cubicBezTo>
                <a:cubicBezTo>
                  <a:pt x="296" y="58"/>
                  <a:pt x="270" y="41"/>
                  <a:pt x="241" y="30"/>
                </a:cubicBezTo>
                <a:cubicBezTo>
                  <a:pt x="225" y="24"/>
                  <a:pt x="156" y="11"/>
                  <a:pt x="145" y="0"/>
                </a:cubicBezTo>
                <a:close/>
              </a:path>
            </a:pathLst>
          </a:custGeom>
          <a:solidFill>
            <a:srgbClr val="CCFFFF"/>
          </a:solidFill>
          <a:ln w="9525" cap="flat" cmpd="sng">
            <a:solidFill>
              <a:schemeClr val="tx1"/>
            </a:solidFill>
            <a:prstDash val="solid"/>
            <a:round/>
            <a:headEnd type="none" w="med" len="med"/>
            <a:tailEnd type="none" w="med" len="med"/>
          </a:ln>
          <a:effectLst/>
        </p:spPr>
        <p:txBody>
          <a:bodyPr anchor="ctr"/>
          <a:lstStyle/>
          <a:p>
            <a:endParaRPr lang="ru-RU"/>
          </a:p>
        </p:txBody>
      </p:sp>
      <p:sp>
        <p:nvSpPr>
          <p:cNvPr id="308375" name="Freeform 151"/>
          <p:cNvSpPr>
            <a:spLocks/>
          </p:cNvSpPr>
          <p:nvPr/>
        </p:nvSpPr>
        <p:spPr bwMode="auto">
          <a:xfrm>
            <a:off x="8164513" y="1222375"/>
            <a:ext cx="611187" cy="487363"/>
          </a:xfrm>
          <a:custGeom>
            <a:avLst/>
            <a:gdLst/>
            <a:ahLst/>
            <a:cxnLst>
              <a:cxn ang="0">
                <a:pos x="145" y="0"/>
              </a:cxn>
              <a:cxn ang="0">
                <a:pos x="31" y="54"/>
              </a:cxn>
              <a:cxn ang="0">
                <a:pos x="1" y="144"/>
              </a:cxn>
              <a:cxn ang="0">
                <a:pos x="7" y="234"/>
              </a:cxn>
              <a:cxn ang="0">
                <a:pos x="145" y="306"/>
              </a:cxn>
              <a:cxn ang="0">
                <a:pos x="301" y="300"/>
              </a:cxn>
              <a:cxn ang="0">
                <a:pos x="367" y="246"/>
              </a:cxn>
              <a:cxn ang="0">
                <a:pos x="385" y="186"/>
              </a:cxn>
              <a:cxn ang="0">
                <a:pos x="379" y="144"/>
              </a:cxn>
              <a:cxn ang="0">
                <a:pos x="313" y="84"/>
              </a:cxn>
              <a:cxn ang="0">
                <a:pos x="241" y="30"/>
              </a:cxn>
              <a:cxn ang="0">
                <a:pos x="145" y="0"/>
              </a:cxn>
            </a:cxnLst>
            <a:rect l="0" t="0" r="r" b="b"/>
            <a:pathLst>
              <a:path w="385" h="307">
                <a:moveTo>
                  <a:pt x="145" y="0"/>
                </a:moveTo>
                <a:cubicBezTo>
                  <a:pt x="107" y="15"/>
                  <a:pt x="65" y="31"/>
                  <a:pt x="31" y="54"/>
                </a:cubicBezTo>
                <a:cubicBezTo>
                  <a:pt x="12" y="82"/>
                  <a:pt x="9" y="112"/>
                  <a:pt x="1" y="144"/>
                </a:cubicBezTo>
                <a:cubicBezTo>
                  <a:pt x="3" y="174"/>
                  <a:pt x="0" y="205"/>
                  <a:pt x="7" y="234"/>
                </a:cubicBezTo>
                <a:cubicBezTo>
                  <a:pt x="22" y="296"/>
                  <a:pt x="97" y="301"/>
                  <a:pt x="145" y="306"/>
                </a:cubicBezTo>
                <a:cubicBezTo>
                  <a:pt x="197" y="304"/>
                  <a:pt x="249" y="307"/>
                  <a:pt x="301" y="300"/>
                </a:cubicBezTo>
                <a:cubicBezTo>
                  <a:pt x="302" y="300"/>
                  <a:pt x="343" y="254"/>
                  <a:pt x="367" y="246"/>
                </a:cubicBezTo>
                <a:cubicBezTo>
                  <a:pt x="382" y="202"/>
                  <a:pt x="376" y="222"/>
                  <a:pt x="385" y="186"/>
                </a:cubicBezTo>
                <a:cubicBezTo>
                  <a:pt x="383" y="172"/>
                  <a:pt x="384" y="157"/>
                  <a:pt x="379" y="144"/>
                </a:cubicBezTo>
                <a:cubicBezTo>
                  <a:pt x="366" y="109"/>
                  <a:pt x="335" y="116"/>
                  <a:pt x="313" y="84"/>
                </a:cubicBezTo>
                <a:cubicBezTo>
                  <a:pt x="296" y="58"/>
                  <a:pt x="270" y="41"/>
                  <a:pt x="241" y="30"/>
                </a:cubicBezTo>
                <a:cubicBezTo>
                  <a:pt x="225" y="24"/>
                  <a:pt x="156" y="11"/>
                  <a:pt x="145" y="0"/>
                </a:cubicBezTo>
                <a:close/>
              </a:path>
            </a:pathLst>
          </a:custGeom>
          <a:solidFill>
            <a:srgbClr val="CCFFFF"/>
          </a:solidFill>
          <a:ln w="9525" cap="flat" cmpd="sng">
            <a:solidFill>
              <a:schemeClr val="tx1"/>
            </a:solidFill>
            <a:prstDash val="solid"/>
            <a:round/>
            <a:headEnd type="none" w="med" len="med"/>
            <a:tailEnd type="none" w="med" len="med"/>
          </a:ln>
          <a:effectLst/>
        </p:spPr>
        <p:txBody>
          <a:bodyPr anchor="ctr"/>
          <a:lstStyle/>
          <a:p>
            <a:endParaRPr lang="ru-RU"/>
          </a:p>
        </p:txBody>
      </p:sp>
      <p:sp>
        <p:nvSpPr>
          <p:cNvPr id="308374" name="Freeform 150"/>
          <p:cNvSpPr>
            <a:spLocks/>
          </p:cNvSpPr>
          <p:nvPr/>
        </p:nvSpPr>
        <p:spPr bwMode="auto">
          <a:xfrm>
            <a:off x="7451725" y="1223963"/>
            <a:ext cx="611188" cy="487362"/>
          </a:xfrm>
          <a:custGeom>
            <a:avLst/>
            <a:gdLst/>
            <a:ahLst/>
            <a:cxnLst>
              <a:cxn ang="0">
                <a:pos x="145" y="0"/>
              </a:cxn>
              <a:cxn ang="0">
                <a:pos x="31" y="54"/>
              </a:cxn>
              <a:cxn ang="0">
                <a:pos x="1" y="144"/>
              </a:cxn>
              <a:cxn ang="0">
                <a:pos x="7" y="234"/>
              </a:cxn>
              <a:cxn ang="0">
                <a:pos x="145" y="306"/>
              </a:cxn>
              <a:cxn ang="0">
                <a:pos x="301" y="300"/>
              </a:cxn>
              <a:cxn ang="0">
                <a:pos x="367" y="246"/>
              </a:cxn>
              <a:cxn ang="0">
                <a:pos x="385" y="186"/>
              </a:cxn>
              <a:cxn ang="0">
                <a:pos x="379" y="144"/>
              </a:cxn>
              <a:cxn ang="0">
                <a:pos x="313" y="84"/>
              </a:cxn>
              <a:cxn ang="0">
                <a:pos x="241" y="30"/>
              </a:cxn>
              <a:cxn ang="0">
                <a:pos x="145" y="0"/>
              </a:cxn>
            </a:cxnLst>
            <a:rect l="0" t="0" r="r" b="b"/>
            <a:pathLst>
              <a:path w="385" h="307">
                <a:moveTo>
                  <a:pt x="145" y="0"/>
                </a:moveTo>
                <a:cubicBezTo>
                  <a:pt x="107" y="15"/>
                  <a:pt x="65" y="31"/>
                  <a:pt x="31" y="54"/>
                </a:cubicBezTo>
                <a:cubicBezTo>
                  <a:pt x="12" y="82"/>
                  <a:pt x="9" y="112"/>
                  <a:pt x="1" y="144"/>
                </a:cubicBezTo>
                <a:cubicBezTo>
                  <a:pt x="3" y="174"/>
                  <a:pt x="0" y="205"/>
                  <a:pt x="7" y="234"/>
                </a:cubicBezTo>
                <a:cubicBezTo>
                  <a:pt x="22" y="296"/>
                  <a:pt x="97" y="301"/>
                  <a:pt x="145" y="306"/>
                </a:cubicBezTo>
                <a:cubicBezTo>
                  <a:pt x="197" y="304"/>
                  <a:pt x="249" y="307"/>
                  <a:pt x="301" y="300"/>
                </a:cubicBezTo>
                <a:cubicBezTo>
                  <a:pt x="302" y="300"/>
                  <a:pt x="343" y="254"/>
                  <a:pt x="367" y="246"/>
                </a:cubicBezTo>
                <a:cubicBezTo>
                  <a:pt x="382" y="202"/>
                  <a:pt x="376" y="222"/>
                  <a:pt x="385" y="186"/>
                </a:cubicBezTo>
                <a:cubicBezTo>
                  <a:pt x="383" y="172"/>
                  <a:pt x="384" y="157"/>
                  <a:pt x="379" y="144"/>
                </a:cubicBezTo>
                <a:cubicBezTo>
                  <a:pt x="366" y="109"/>
                  <a:pt x="335" y="116"/>
                  <a:pt x="313" y="84"/>
                </a:cubicBezTo>
                <a:cubicBezTo>
                  <a:pt x="296" y="58"/>
                  <a:pt x="270" y="41"/>
                  <a:pt x="241" y="30"/>
                </a:cubicBezTo>
                <a:cubicBezTo>
                  <a:pt x="225" y="24"/>
                  <a:pt x="156" y="11"/>
                  <a:pt x="145" y="0"/>
                </a:cubicBezTo>
                <a:close/>
              </a:path>
            </a:pathLst>
          </a:custGeom>
          <a:solidFill>
            <a:srgbClr val="CCFFFF"/>
          </a:solidFill>
          <a:ln w="9525" cap="flat" cmpd="sng">
            <a:solidFill>
              <a:schemeClr val="tx1"/>
            </a:solidFill>
            <a:prstDash val="solid"/>
            <a:round/>
            <a:headEnd type="none" w="med" len="med"/>
            <a:tailEnd type="none" w="med" len="med"/>
          </a:ln>
          <a:effectLst/>
        </p:spPr>
        <p:txBody>
          <a:bodyPr anchor="ctr"/>
          <a:lstStyle/>
          <a:p>
            <a:endParaRPr lang="ru-RU"/>
          </a:p>
        </p:txBody>
      </p:sp>
      <p:sp>
        <p:nvSpPr>
          <p:cNvPr id="308373" name="Freeform 149"/>
          <p:cNvSpPr>
            <a:spLocks/>
          </p:cNvSpPr>
          <p:nvPr/>
        </p:nvSpPr>
        <p:spPr bwMode="auto">
          <a:xfrm rot="5400000" flipV="1">
            <a:off x="7418388" y="1990725"/>
            <a:ext cx="611187" cy="487363"/>
          </a:xfrm>
          <a:custGeom>
            <a:avLst/>
            <a:gdLst/>
            <a:ahLst/>
            <a:cxnLst>
              <a:cxn ang="0">
                <a:pos x="145" y="0"/>
              </a:cxn>
              <a:cxn ang="0">
                <a:pos x="31" y="54"/>
              </a:cxn>
              <a:cxn ang="0">
                <a:pos x="1" y="144"/>
              </a:cxn>
              <a:cxn ang="0">
                <a:pos x="7" y="234"/>
              </a:cxn>
              <a:cxn ang="0">
                <a:pos x="145" y="306"/>
              </a:cxn>
              <a:cxn ang="0">
                <a:pos x="301" y="300"/>
              </a:cxn>
              <a:cxn ang="0">
                <a:pos x="367" y="246"/>
              </a:cxn>
              <a:cxn ang="0">
                <a:pos x="385" y="186"/>
              </a:cxn>
              <a:cxn ang="0">
                <a:pos x="379" y="144"/>
              </a:cxn>
              <a:cxn ang="0">
                <a:pos x="313" y="84"/>
              </a:cxn>
              <a:cxn ang="0">
                <a:pos x="241" y="30"/>
              </a:cxn>
              <a:cxn ang="0">
                <a:pos x="145" y="0"/>
              </a:cxn>
            </a:cxnLst>
            <a:rect l="0" t="0" r="r" b="b"/>
            <a:pathLst>
              <a:path w="385" h="307">
                <a:moveTo>
                  <a:pt x="145" y="0"/>
                </a:moveTo>
                <a:cubicBezTo>
                  <a:pt x="107" y="15"/>
                  <a:pt x="65" y="31"/>
                  <a:pt x="31" y="54"/>
                </a:cubicBezTo>
                <a:cubicBezTo>
                  <a:pt x="12" y="82"/>
                  <a:pt x="9" y="112"/>
                  <a:pt x="1" y="144"/>
                </a:cubicBezTo>
                <a:cubicBezTo>
                  <a:pt x="3" y="174"/>
                  <a:pt x="0" y="205"/>
                  <a:pt x="7" y="234"/>
                </a:cubicBezTo>
                <a:cubicBezTo>
                  <a:pt x="22" y="296"/>
                  <a:pt x="97" y="301"/>
                  <a:pt x="145" y="306"/>
                </a:cubicBezTo>
                <a:cubicBezTo>
                  <a:pt x="197" y="304"/>
                  <a:pt x="249" y="307"/>
                  <a:pt x="301" y="300"/>
                </a:cubicBezTo>
                <a:cubicBezTo>
                  <a:pt x="302" y="300"/>
                  <a:pt x="343" y="254"/>
                  <a:pt x="367" y="246"/>
                </a:cubicBezTo>
                <a:cubicBezTo>
                  <a:pt x="382" y="202"/>
                  <a:pt x="376" y="222"/>
                  <a:pt x="385" y="186"/>
                </a:cubicBezTo>
                <a:cubicBezTo>
                  <a:pt x="383" y="172"/>
                  <a:pt x="384" y="157"/>
                  <a:pt x="379" y="144"/>
                </a:cubicBezTo>
                <a:cubicBezTo>
                  <a:pt x="366" y="109"/>
                  <a:pt x="335" y="116"/>
                  <a:pt x="313" y="84"/>
                </a:cubicBezTo>
                <a:cubicBezTo>
                  <a:pt x="296" y="58"/>
                  <a:pt x="270" y="41"/>
                  <a:pt x="241" y="30"/>
                </a:cubicBezTo>
                <a:cubicBezTo>
                  <a:pt x="225" y="24"/>
                  <a:pt x="156" y="11"/>
                  <a:pt x="145" y="0"/>
                </a:cubicBezTo>
                <a:close/>
              </a:path>
            </a:pathLst>
          </a:custGeom>
          <a:solidFill>
            <a:srgbClr val="CCFFFF"/>
          </a:solidFill>
          <a:ln w="9525" cap="flat" cmpd="sng">
            <a:solidFill>
              <a:schemeClr val="tx1"/>
            </a:solidFill>
            <a:prstDash val="solid"/>
            <a:round/>
            <a:headEnd type="none" w="med" len="med"/>
            <a:tailEnd type="none" w="med" len="med"/>
          </a:ln>
          <a:effectLst/>
        </p:spPr>
        <p:txBody>
          <a:bodyPr anchor="ctr"/>
          <a:lstStyle/>
          <a:p>
            <a:endParaRPr lang="ru-RU"/>
          </a:p>
        </p:txBody>
      </p:sp>
      <p:sp>
        <p:nvSpPr>
          <p:cNvPr id="308372" name="Freeform 148"/>
          <p:cNvSpPr>
            <a:spLocks/>
          </p:cNvSpPr>
          <p:nvPr/>
        </p:nvSpPr>
        <p:spPr bwMode="auto">
          <a:xfrm rot="5400000" flipV="1">
            <a:off x="6743700" y="1306513"/>
            <a:ext cx="611188" cy="487362"/>
          </a:xfrm>
          <a:custGeom>
            <a:avLst/>
            <a:gdLst/>
            <a:ahLst/>
            <a:cxnLst>
              <a:cxn ang="0">
                <a:pos x="145" y="0"/>
              </a:cxn>
              <a:cxn ang="0">
                <a:pos x="31" y="54"/>
              </a:cxn>
              <a:cxn ang="0">
                <a:pos x="1" y="144"/>
              </a:cxn>
              <a:cxn ang="0">
                <a:pos x="7" y="234"/>
              </a:cxn>
              <a:cxn ang="0">
                <a:pos x="145" y="306"/>
              </a:cxn>
              <a:cxn ang="0">
                <a:pos x="301" y="300"/>
              </a:cxn>
              <a:cxn ang="0">
                <a:pos x="367" y="246"/>
              </a:cxn>
              <a:cxn ang="0">
                <a:pos x="385" y="186"/>
              </a:cxn>
              <a:cxn ang="0">
                <a:pos x="379" y="144"/>
              </a:cxn>
              <a:cxn ang="0">
                <a:pos x="313" y="84"/>
              </a:cxn>
              <a:cxn ang="0">
                <a:pos x="241" y="30"/>
              </a:cxn>
              <a:cxn ang="0">
                <a:pos x="145" y="0"/>
              </a:cxn>
            </a:cxnLst>
            <a:rect l="0" t="0" r="r" b="b"/>
            <a:pathLst>
              <a:path w="385" h="307">
                <a:moveTo>
                  <a:pt x="145" y="0"/>
                </a:moveTo>
                <a:cubicBezTo>
                  <a:pt x="107" y="15"/>
                  <a:pt x="65" y="31"/>
                  <a:pt x="31" y="54"/>
                </a:cubicBezTo>
                <a:cubicBezTo>
                  <a:pt x="12" y="82"/>
                  <a:pt x="9" y="112"/>
                  <a:pt x="1" y="144"/>
                </a:cubicBezTo>
                <a:cubicBezTo>
                  <a:pt x="3" y="174"/>
                  <a:pt x="0" y="205"/>
                  <a:pt x="7" y="234"/>
                </a:cubicBezTo>
                <a:cubicBezTo>
                  <a:pt x="22" y="296"/>
                  <a:pt x="97" y="301"/>
                  <a:pt x="145" y="306"/>
                </a:cubicBezTo>
                <a:cubicBezTo>
                  <a:pt x="197" y="304"/>
                  <a:pt x="249" y="307"/>
                  <a:pt x="301" y="300"/>
                </a:cubicBezTo>
                <a:cubicBezTo>
                  <a:pt x="302" y="300"/>
                  <a:pt x="343" y="254"/>
                  <a:pt x="367" y="246"/>
                </a:cubicBezTo>
                <a:cubicBezTo>
                  <a:pt x="382" y="202"/>
                  <a:pt x="376" y="222"/>
                  <a:pt x="385" y="186"/>
                </a:cubicBezTo>
                <a:cubicBezTo>
                  <a:pt x="383" y="172"/>
                  <a:pt x="384" y="157"/>
                  <a:pt x="379" y="144"/>
                </a:cubicBezTo>
                <a:cubicBezTo>
                  <a:pt x="366" y="109"/>
                  <a:pt x="335" y="116"/>
                  <a:pt x="313" y="84"/>
                </a:cubicBezTo>
                <a:cubicBezTo>
                  <a:pt x="296" y="58"/>
                  <a:pt x="270" y="41"/>
                  <a:pt x="241" y="30"/>
                </a:cubicBezTo>
                <a:cubicBezTo>
                  <a:pt x="225" y="24"/>
                  <a:pt x="156" y="11"/>
                  <a:pt x="145" y="0"/>
                </a:cubicBezTo>
                <a:close/>
              </a:path>
            </a:pathLst>
          </a:custGeom>
          <a:solidFill>
            <a:srgbClr val="CCFFFF"/>
          </a:solidFill>
          <a:ln w="9525" cap="flat" cmpd="sng">
            <a:solidFill>
              <a:schemeClr val="tx1"/>
            </a:solidFill>
            <a:prstDash val="solid"/>
            <a:round/>
            <a:headEnd type="none" w="med" len="med"/>
            <a:tailEnd type="none" w="med" len="med"/>
          </a:ln>
          <a:effectLst/>
        </p:spPr>
        <p:txBody>
          <a:bodyPr anchor="ctr"/>
          <a:lstStyle/>
          <a:p>
            <a:endParaRPr lang="ru-RU"/>
          </a:p>
        </p:txBody>
      </p:sp>
      <p:sp>
        <p:nvSpPr>
          <p:cNvPr id="308371" name="Freeform 147"/>
          <p:cNvSpPr>
            <a:spLocks/>
          </p:cNvSpPr>
          <p:nvPr/>
        </p:nvSpPr>
        <p:spPr bwMode="auto">
          <a:xfrm rot="5400000" flipV="1">
            <a:off x="6745288" y="1993900"/>
            <a:ext cx="611187" cy="487363"/>
          </a:xfrm>
          <a:custGeom>
            <a:avLst/>
            <a:gdLst/>
            <a:ahLst/>
            <a:cxnLst>
              <a:cxn ang="0">
                <a:pos x="145" y="0"/>
              </a:cxn>
              <a:cxn ang="0">
                <a:pos x="31" y="54"/>
              </a:cxn>
              <a:cxn ang="0">
                <a:pos x="1" y="144"/>
              </a:cxn>
              <a:cxn ang="0">
                <a:pos x="7" y="234"/>
              </a:cxn>
              <a:cxn ang="0">
                <a:pos x="145" y="306"/>
              </a:cxn>
              <a:cxn ang="0">
                <a:pos x="301" y="300"/>
              </a:cxn>
              <a:cxn ang="0">
                <a:pos x="367" y="246"/>
              </a:cxn>
              <a:cxn ang="0">
                <a:pos x="385" y="186"/>
              </a:cxn>
              <a:cxn ang="0">
                <a:pos x="379" y="144"/>
              </a:cxn>
              <a:cxn ang="0">
                <a:pos x="313" y="84"/>
              </a:cxn>
              <a:cxn ang="0">
                <a:pos x="241" y="30"/>
              </a:cxn>
              <a:cxn ang="0">
                <a:pos x="145" y="0"/>
              </a:cxn>
            </a:cxnLst>
            <a:rect l="0" t="0" r="r" b="b"/>
            <a:pathLst>
              <a:path w="385" h="307">
                <a:moveTo>
                  <a:pt x="145" y="0"/>
                </a:moveTo>
                <a:cubicBezTo>
                  <a:pt x="107" y="15"/>
                  <a:pt x="65" y="31"/>
                  <a:pt x="31" y="54"/>
                </a:cubicBezTo>
                <a:cubicBezTo>
                  <a:pt x="12" y="82"/>
                  <a:pt x="9" y="112"/>
                  <a:pt x="1" y="144"/>
                </a:cubicBezTo>
                <a:cubicBezTo>
                  <a:pt x="3" y="174"/>
                  <a:pt x="0" y="205"/>
                  <a:pt x="7" y="234"/>
                </a:cubicBezTo>
                <a:cubicBezTo>
                  <a:pt x="22" y="296"/>
                  <a:pt x="97" y="301"/>
                  <a:pt x="145" y="306"/>
                </a:cubicBezTo>
                <a:cubicBezTo>
                  <a:pt x="197" y="304"/>
                  <a:pt x="249" y="307"/>
                  <a:pt x="301" y="300"/>
                </a:cubicBezTo>
                <a:cubicBezTo>
                  <a:pt x="302" y="300"/>
                  <a:pt x="343" y="254"/>
                  <a:pt x="367" y="246"/>
                </a:cubicBezTo>
                <a:cubicBezTo>
                  <a:pt x="382" y="202"/>
                  <a:pt x="376" y="222"/>
                  <a:pt x="385" y="186"/>
                </a:cubicBezTo>
                <a:cubicBezTo>
                  <a:pt x="383" y="172"/>
                  <a:pt x="384" y="157"/>
                  <a:pt x="379" y="144"/>
                </a:cubicBezTo>
                <a:cubicBezTo>
                  <a:pt x="366" y="109"/>
                  <a:pt x="335" y="116"/>
                  <a:pt x="313" y="84"/>
                </a:cubicBezTo>
                <a:cubicBezTo>
                  <a:pt x="296" y="58"/>
                  <a:pt x="270" y="41"/>
                  <a:pt x="241" y="30"/>
                </a:cubicBezTo>
                <a:cubicBezTo>
                  <a:pt x="225" y="24"/>
                  <a:pt x="156" y="11"/>
                  <a:pt x="145" y="0"/>
                </a:cubicBezTo>
                <a:close/>
              </a:path>
            </a:pathLst>
          </a:custGeom>
          <a:solidFill>
            <a:srgbClr val="CCFFFF"/>
          </a:solidFill>
          <a:ln w="9525" cap="flat" cmpd="sng">
            <a:solidFill>
              <a:schemeClr val="tx1"/>
            </a:solidFill>
            <a:prstDash val="solid"/>
            <a:round/>
            <a:headEnd type="none" w="med" len="med"/>
            <a:tailEnd type="none" w="med" len="med"/>
          </a:ln>
          <a:effectLst/>
        </p:spPr>
        <p:txBody>
          <a:bodyPr anchor="ctr"/>
          <a:lstStyle/>
          <a:p>
            <a:endParaRPr lang="ru-RU"/>
          </a:p>
        </p:txBody>
      </p:sp>
      <p:sp>
        <p:nvSpPr>
          <p:cNvPr id="308370" name="Freeform 146"/>
          <p:cNvSpPr>
            <a:spLocks/>
          </p:cNvSpPr>
          <p:nvPr/>
        </p:nvSpPr>
        <p:spPr bwMode="auto">
          <a:xfrm rot="5400000" flipV="1">
            <a:off x="6080125" y="1995488"/>
            <a:ext cx="611188" cy="487362"/>
          </a:xfrm>
          <a:custGeom>
            <a:avLst/>
            <a:gdLst/>
            <a:ahLst/>
            <a:cxnLst>
              <a:cxn ang="0">
                <a:pos x="145" y="0"/>
              </a:cxn>
              <a:cxn ang="0">
                <a:pos x="31" y="54"/>
              </a:cxn>
              <a:cxn ang="0">
                <a:pos x="1" y="144"/>
              </a:cxn>
              <a:cxn ang="0">
                <a:pos x="7" y="234"/>
              </a:cxn>
              <a:cxn ang="0">
                <a:pos x="145" y="306"/>
              </a:cxn>
              <a:cxn ang="0">
                <a:pos x="301" y="300"/>
              </a:cxn>
              <a:cxn ang="0">
                <a:pos x="367" y="246"/>
              </a:cxn>
              <a:cxn ang="0">
                <a:pos x="385" y="186"/>
              </a:cxn>
              <a:cxn ang="0">
                <a:pos x="379" y="144"/>
              </a:cxn>
              <a:cxn ang="0">
                <a:pos x="313" y="84"/>
              </a:cxn>
              <a:cxn ang="0">
                <a:pos x="241" y="30"/>
              </a:cxn>
              <a:cxn ang="0">
                <a:pos x="145" y="0"/>
              </a:cxn>
            </a:cxnLst>
            <a:rect l="0" t="0" r="r" b="b"/>
            <a:pathLst>
              <a:path w="385" h="307">
                <a:moveTo>
                  <a:pt x="145" y="0"/>
                </a:moveTo>
                <a:cubicBezTo>
                  <a:pt x="107" y="15"/>
                  <a:pt x="65" y="31"/>
                  <a:pt x="31" y="54"/>
                </a:cubicBezTo>
                <a:cubicBezTo>
                  <a:pt x="12" y="82"/>
                  <a:pt x="9" y="112"/>
                  <a:pt x="1" y="144"/>
                </a:cubicBezTo>
                <a:cubicBezTo>
                  <a:pt x="3" y="174"/>
                  <a:pt x="0" y="205"/>
                  <a:pt x="7" y="234"/>
                </a:cubicBezTo>
                <a:cubicBezTo>
                  <a:pt x="22" y="296"/>
                  <a:pt x="97" y="301"/>
                  <a:pt x="145" y="306"/>
                </a:cubicBezTo>
                <a:cubicBezTo>
                  <a:pt x="197" y="304"/>
                  <a:pt x="249" y="307"/>
                  <a:pt x="301" y="300"/>
                </a:cubicBezTo>
                <a:cubicBezTo>
                  <a:pt x="302" y="300"/>
                  <a:pt x="343" y="254"/>
                  <a:pt x="367" y="246"/>
                </a:cubicBezTo>
                <a:cubicBezTo>
                  <a:pt x="382" y="202"/>
                  <a:pt x="376" y="222"/>
                  <a:pt x="385" y="186"/>
                </a:cubicBezTo>
                <a:cubicBezTo>
                  <a:pt x="383" y="172"/>
                  <a:pt x="384" y="157"/>
                  <a:pt x="379" y="144"/>
                </a:cubicBezTo>
                <a:cubicBezTo>
                  <a:pt x="366" y="109"/>
                  <a:pt x="335" y="116"/>
                  <a:pt x="313" y="84"/>
                </a:cubicBezTo>
                <a:cubicBezTo>
                  <a:pt x="296" y="58"/>
                  <a:pt x="270" y="41"/>
                  <a:pt x="241" y="30"/>
                </a:cubicBezTo>
                <a:cubicBezTo>
                  <a:pt x="225" y="24"/>
                  <a:pt x="156" y="11"/>
                  <a:pt x="145" y="0"/>
                </a:cubicBezTo>
                <a:close/>
              </a:path>
            </a:pathLst>
          </a:custGeom>
          <a:solidFill>
            <a:srgbClr val="CCFFFF"/>
          </a:solidFill>
          <a:ln w="9525" cap="flat" cmpd="sng">
            <a:solidFill>
              <a:schemeClr val="tx1"/>
            </a:solidFill>
            <a:prstDash val="solid"/>
            <a:round/>
            <a:headEnd type="none" w="med" len="med"/>
            <a:tailEnd type="none" w="med" len="med"/>
          </a:ln>
          <a:effectLst/>
        </p:spPr>
        <p:txBody>
          <a:bodyPr anchor="ctr"/>
          <a:lstStyle/>
          <a:p>
            <a:endParaRPr lang="ru-RU"/>
          </a:p>
        </p:txBody>
      </p:sp>
      <p:sp>
        <p:nvSpPr>
          <p:cNvPr id="308369" name="Freeform 145"/>
          <p:cNvSpPr>
            <a:spLocks/>
          </p:cNvSpPr>
          <p:nvPr/>
        </p:nvSpPr>
        <p:spPr bwMode="auto">
          <a:xfrm>
            <a:off x="6119813" y="1235075"/>
            <a:ext cx="611187" cy="487363"/>
          </a:xfrm>
          <a:custGeom>
            <a:avLst/>
            <a:gdLst/>
            <a:ahLst/>
            <a:cxnLst>
              <a:cxn ang="0">
                <a:pos x="145" y="0"/>
              </a:cxn>
              <a:cxn ang="0">
                <a:pos x="31" y="54"/>
              </a:cxn>
              <a:cxn ang="0">
                <a:pos x="1" y="144"/>
              </a:cxn>
              <a:cxn ang="0">
                <a:pos x="7" y="234"/>
              </a:cxn>
              <a:cxn ang="0">
                <a:pos x="145" y="306"/>
              </a:cxn>
              <a:cxn ang="0">
                <a:pos x="301" y="300"/>
              </a:cxn>
              <a:cxn ang="0">
                <a:pos x="367" y="246"/>
              </a:cxn>
              <a:cxn ang="0">
                <a:pos x="385" y="186"/>
              </a:cxn>
              <a:cxn ang="0">
                <a:pos x="379" y="144"/>
              </a:cxn>
              <a:cxn ang="0">
                <a:pos x="313" y="84"/>
              </a:cxn>
              <a:cxn ang="0">
                <a:pos x="241" y="30"/>
              </a:cxn>
              <a:cxn ang="0">
                <a:pos x="145" y="0"/>
              </a:cxn>
            </a:cxnLst>
            <a:rect l="0" t="0" r="r" b="b"/>
            <a:pathLst>
              <a:path w="385" h="307">
                <a:moveTo>
                  <a:pt x="145" y="0"/>
                </a:moveTo>
                <a:cubicBezTo>
                  <a:pt x="107" y="15"/>
                  <a:pt x="65" y="31"/>
                  <a:pt x="31" y="54"/>
                </a:cubicBezTo>
                <a:cubicBezTo>
                  <a:pt x="12" y="82"/>
                  <a:pt x="9" y="112"/>
                  <a:pt x="1" y="144"/>
                </a:cubicBezTo>
                <a:cubicBezTo>
                  <a:pt x="3" y="174"/>
                  <a:pt x="0" y="205"/>
                  <a:pt x="7" y="234"/>
                </a:cubicBezTo>
                <a:cubicBezTo>
                  <a:pt x="22" y="296"/>
                  <a:pt x="97" y="301"/>
                  <a:pt x="145" y="306"/>
                </a:cubicBezTo>
                <a:cubicBezTo>
                  <a:pt x="197" y="304"/>
                  <a:pt x="249" y="307"/>
                  <a:pt x="301" y="300"/>
                </a:cubicBezTo>
                <a:cubicBezTo>
                  <a:pt x="302" y="300"/>
                  <a:pt x="343" y="254"/>
                  <a:pt x="367" y="246"/>
                </a:cubicBezTo>
                <a:cubicBezTo>
                  <a:pt x="382" y="202"/>
                  <a:pt x="376" y="222"/>
                  <a:pt x="385" y="186"/>
                </a:cubicBezTo>
                <a:cubicBezTo>
                  <a:pt x="383" y="172"/>
                  <a:pt x="384" y="157"/>
                  <a:pt x="379" y="144"/>
                </a:cubicBezTo>
                <a:cubicBezTo>
                  <a:pt x="366" y="109"/>
                  <a:pt x="335" y="116"/>
                  <a:pt x="313" y="84"/>
                </a:cubicBezTo>
                <a:cubicBezTo>
                  <a:pt x="296" y="58"/>
                  <a:pt x="270" y="41"/>
                  <a:pt x="241" y="30"/>
                </a:cubicBezTo>
                <a:cubicBezTo>
                  <a:pt x="225" y="24"/>
                  <a:pt x="156" y="11"/>
                  <a:pt x="145" y="0"/>
                </a:cubicBezTo>
                <a:close/>
              </a:path>
            </a:pathLst>
          </a:custGeom>
          <a:solidFill>
            <a:srgbClr val="CCFFFF"/>
          </a:solidFill>
          <a:ln w="9525" cap="flat" cmpd="sng">
            <a:solidFill>
              <a:schemeClr val="tx1"/>
            </a:solidFill>
            <a:prstDash val="solid"/>
            <a:round/>
            <a:headEnd type="none" w="med" len="med"/>
            <a:tailEnd type="none" w="med" len="med"/>
          </a:ln>
          <a:effectLst/>
        </p:spPr>
        <p:txBody>
          <a:bodyPr anchor="ctr"/>
          <a:lstStyle/>
          <a:p>
            <a:endParaRPr lang="ru-RU"/>
          </a:p>
        </p:txBody>
      </p:sp>
      <p:sp>
        <p:nvSpPr>
          <p:cNvPr id="308352" name="Freeform 128"/>
          <p:cNvSpPr>
            <a:spLocks/>
          </p:cNvSpPr>
          <p:nvPr/>
        </p:nvSpPr>
        <p:spPr bwMode="auto">
          <a:xfrm>
            <a:off x="5454650" y="1227138"/>
            <a:ext cx="611188" cy="487362"/>
          </a:xfrm>
          <a:custGeom>
            <a:avLst/>
            <a:gdLst/>
            <a:ahLst/>
            <a:cxnLst>
              <a:cxn ang="0">
                <a:pos x="145" y="0"/>
              </a:cxn>
              <a:cxn ang="0">
                <a:pos x="31" y="54"/>
              </a:cxn>
              <a:cxn ang="0">
                <a:pos x="1" y="144"/>
              </a:cxn>
              <a:cxn ang="0">
                <a:pos x="7" y="234"/>
              </a:cxn>
              <a:cxn ang="0">
                <a:pos x="145" y="306"/>
              </a:cxn>
              <a:cxn ang="0">
                <a:pos x="301" y="300"/>
              </a:cxn>
              <a:cxn ang="0">
                <a:pos x="367" y="246"/>
              </a:cxn>
              <a:cxn ang="0">
                <a:pos x="385" y="186"/>
              </a:cxn>
              <a:cxn ang="0">
                <a:pos x="379" y="144"/>
              </a:cxn>
              <a:cxn ang="0">
                <a:pos x="313" y="84"/>
              </a:cxn>
              <a:cxn ang="0">
                <a:pos x="241" y="30"/>
              </a:cxn>
              <a:cxn ang="0">
                <a:pos x="145" y="0"/>
              </a:cxn>
            </a:cxnLst>
            <a:rect l="0" t="0" r="r" b="b"/>
            <a:pathLst>
              <a:path w="385" h="307">
                <a:moveTo>
                  <a:pt x="145" y="0"/>
                </a:moveTo>
                <a:cubicBezTo>
                  <a:pt x="107" y="15"/>
                  <a:pt x="65" y="31"/>
                  <a:pt x="31" y="54"/>
                </a:cubicBezTo>
                <a:cubicBezTo>
                  <a:pt x="12" y="82"/>
                  <a:pt x="9" y="112"/>
                  <a:pt x="1" y="144"/>
                </a:cubicBezTo>
                <a:cubicBezTo>
                  <a:pt x="3" y="174"/>
                  <a:pt x="0" y="205"/>
                  <a:pt x="7" y="234"/>
                </a:cubicBezTo>
                <a:cubicBezTo>
                  <a:pt x="22" y="296"/>
                  <a:pt x="97" y="301"/>
                  <a:pt x="145" y="306"/>
                </a:cubicBezTo>
                <a:cubicBezTo>
                  <a:pt x="197" y="304"/>
                  <a:pt x="249" y="307"/>
                  <a:pt x="301" y="300"/>
                </a:cubicBezTo>
                <a:cubicBezTo>
                  <a:pt x="302" y="300"/>
                  <a:pt x="343" y="254"/>
                  <a:pt x="367" y="246"/>
                </a:cubicBezTo>
                <a:cubicBezTo>
                  <a:pt x="382" y="202"/>
                  <a:pt x="376" y="222"/>
                  <a:pt x="385" y="186"/>
                </a:cubicBezTo>
                <a:cubicBezTo>
                  <a:pt x="383" y="172"/>
                  <a:pt x="384" y="157"/>
                  <a:pt x="379" y="144"/>
                </a:cubicBezTo>
                <a:cubicBezTo>
                  <a:pt x="366" y="109"/>
                  <a:pt x="335" y="116"/>
                  <a:pt x="313" y="84"/>
                </a:cubicBezTo>
                <a:cubicBezTo>
                  <a:pt x="296" y="58"/>
                  <a:pt x="270" y="41"/>
                  <a:pt x="241" y="30"/>
                </a:cubicBezTo>
                <a:cubicBezTo>
                  <a:pt x="225" y="24"/>
                  <a:pt x="156" y="11"/>
                  <a:pt x="145" y="0"/>
                </a:cubicBezTo>
                <a:close/>
              </a:path>
            </a:pathLst>
          </a:custGeom>
          <a:solidFill>
            <a:srgbClr val="CCFFFF"/>
          </a:solidFill>
          <a:ln w="9525" cap="flat" cmpd="sng">
            <a:solidFill>
              <a:schemeClr val="tx1"/>
            </a:solidFill>
            <a:prstDash val="solid"/>
            <a:round/>
            <a:headEnd type="none" w="med" len="med"/>
            <a:tailEnd type="none" w="med" len="med"/>
          </a:ln>
          <a:effectLst/>
        </p:spPr>
        <p:txBody>
          <a:bodyPr anchor="ctr"/>
          <a:lstStyle/>
          <a:p>
            <a:endParaRPr lang="ru-RU"/>
          </a:p>
        </p:txBody>
      </p:sp>
      <p:sp>
        <p:nvSpPr>
          <p:cNvPr id="308340" name="Freeform 116"/>
          <p:cNvSpPr>
            <a:spLocks/>
          </p:cNvSpPr>
          <p:nvPr/>
        </p:nvSpPr>
        <p:spPr bwMode="auto">
          <a:xfrm>
            <a:off x="5503863" y="1714500"/>
            <a:ext cx="611187" cy="487363"/>
          </a:xfrm>
          <a:custGeom>
            <a:avLst/>
            <a:gdLst/>
            <a:ahLst/>
            <a:cxnLst>
              <a:cxn ang="0">
                <a:pos x="145" y="0"/>
              </a:cxn>
              <a:cxn ang="0">
                <a:pos x="31" y="54"/>
              </a:cxn>
              <a:cxn ang="0">
                <a:pos x="1" y="144"/>
              </a:cxn>
              <a:cxn ang="0">
                <a:pos x="7" y="234"/>
              </a:cxn>
              <a:cxn ang="0">
                <a:pos x="145" y="306"/>
              </a:cxn>
              <a:cxn ang="0">
                <a:pos x="301" y="300"/>
              </a:cxn>
              <a:cxn ang="0">
                <a:pos x="367" y="246"/>
              </a:cxn>
              <a:cxn ang="0">
                <a:pos x="385" y="186"/>
              </a:cxn>
              <a:cxn ang="0">
                <a:pos x="379" y="144"/>
              </a:cxn>
              <a:cxn ang="0">
                <a:pos x="313" y="84"/>
              </a:cxn>
              <a:cxn ang="0">
                <a:pos x="241" y="30"/>
              </a:cxn>
              <a:cxn ang="0">
                <a:pos x="145" y="0"/>
              </a:cxn>
            </a:cxnLst>
            <a:rect l="0" t="0" r="r" b="b"/>
            <a:pathLst>
              <a:path w="385" h="307">
                <a:moveTo>
                  <a:pt x="145" y="0"/>
                </a:moveTo>
                <a:cubicBezTo>
                  <a:pt x="107" y="15"/>
                  <a:pt x="65" y="31"/>
                  <a:pt x="31" y="54"/>
                </a:cubicBezTo>
                <a:cubicBezTo>
                  <a:pt x="12" y="82"/>
                  <a:pt x="9" y="112"/>
                  <a:pt x="1" y="144"/>
                </a:cubicBezTo>
                <a:cubicBezTo>
                  <a:pt x="3" y="174"/>
                  <a:pt x="0" y="205"/>
                  <a:pt x="7" y="234"/>
                </a:cubicBezTo>
                <a:cubicBezTo>
                  <a:pt x="22" y="296"/>
                  <a:pt x="97" y="301"/>
                  <a:pt x="145" y="306"/>
                </a:cubicBezTo>
                <a:cubicBezTo>
                  <a:pt x="197" y="304"/>
                  <a:pt x="249" y="307"/>
                  <a:pt x="301" y="300"/>
                </a:cubicBezTo>
                <a:cubicBezTo>
                  <a:pt x="302" y="300"/>
                  <a:pt x="343" y="254"/>
                  <a:pt x="367" y="246"/>
                </a:cubicBezTo>
                <a:cubicBezTo>
                  <a:pt x="382" y="202"/>
                  <a:pt x="376" y="222"/>
                  <a:pt x="385" y="186"/>
                </a:cubicBezTo>
                <a:cubicBezTo>
                  <a:pt x="383" y="172"/>
                  <a:pt x="384" y="157"/>
                  <a:pt x="379" y="144"/>
                </a:cubicBezTo>
                <a:cubicBezTo>
                  <a:pt x="366" y="109"/>
                  <a:pt x="335" y="116"/>
                  <a:pt x="313" y="84"/>
                </a:cubicBezTo>
                <a:cubicBezTo>
                  <a:pt x="296" y="58"/>
                  <a:pt x="270" y="41"/>
                  <a:pt x="241" y="30"/>
                </a:cubicBezTo>
                <a:cubicBezTo>
                  <a:pt x="225" y="24"/>
                  <a:pt x="156" y="11"/>
                  <a:pt x="145" y="0"/>
                </a:cubicBezTo>
                <a:close/>
              </a:path>
            </a:pathLst>
          </a:custGeom>
          <a:solidFill>
            <a:srgbClr val="CCFFFF"/>
          </a:solidFill>
          <a:ln w="9525" cap="flat" cmpd="sng">
            <a:solidFill>
              <a:schemeClr val="tx1"/>
            </a:solidFill>
            <a:prstDash val="solid"/>
            <a:round/>
            <a:headEnd type="none" w="med" len="med"/>
            <a:tailEnd type="none" w="med" len="med"/>
          </a:ln>
          <a:effectLst/>
        </p:spPr>
        <p:txBody>
          <a:bodyPr anchor="ctr"/>
          <a:lstStyle/>
          <a:p>
            <a:endParaRPr lang="ru-RU"/>
          </a:p>
        </p:txBody>
      </p:sp>
      <p:sp>
        <p:nvSpPr>
          <p:cNvPr id="308228" name="Rectangle 4"/>
          <p:cNvSpPr>
            <a:spLocks noChangeArrowheads="1"/>
          </p:cNvSpPr>
          <p:nvPr/>
        </p:nvSpPr>
        <p:spPr bwMode="auto">
          <a:xfrm>
            <a:off x="942975" y="542925"/>
            <a:ext cx="4229100" cy="200025"/>
          </a:xfrm>
          <a:prstGeom prst="rect">
            <a:avLst/>
          </a:prstGeom>
          <a:noFill/>
          <a:ln w="9525">
            <a:noFill/>
            <a:miter lim="800000"/>
            <a:headEnd/>
            <a:tailEnd/>
          </a:ln>
          <a:effectLst/>
        </p:spPr>
        <p:txBody>
          <a:bodyPr anchor="ctr"/>
          <a:lstStyle/>
          <a:p>
            <a:r>
              <a:rPr lang="ru-RU"/>
              <a:t>Лекция </a:t>
            </a:r>
            <a:r>
              <a:rPr lang="en-US"/>
              <a:t>4</a:t>
            </a:r>
            <a:endParaRPr lang="ru-RU"/>
          </a:p>
        </p:txBody>
      </p:sp>
      <p:pic>
        <p:nvPicPr>
          <p:cNvPr id="308229" name="Picture 5" descr="НТЦТТ2"/>
          <p:cNvPicPr>
            <a:picLocks noChangeAspect="1" noChangeArrowheads="1"/>
          </p:cNvPicPr>
          <p:nvPr/>
        </p:nvPicPr>
        <p:blipFill>
          <a:blip r:embed="rId3" cstate="print"/>
          <a:srcRect/>
          <a:stretch>
            <a:fillRect/>
          </a:stretch>
        </p:blipFill>
        <p:spPr bwMode="auto">
          <a:xfrm>
            <a:off x="8172450" y="115888"/>
            <a:ext cx="792163" cy="512762"/>
          </a:xfrm>
          <a:prstGeom prst="rect">
            <a:avLst/>
          </a:prstGeom>
          <a:noFill/>
          <a:ln w="9525">
            <a:noFill/>
            <a:miter lim="800000"/>
            <a:headEnd/>
            <a:tailEnd/>
          </a:ln>
        </p:spPr>
      </p:pic>
      <p:sp>
        <p:nvSpPr>
          <p:cNvPr id="308230" name="Rectangle 6"/>
          <p:cNvSpPr>
            <a:spLocks noChangeArrowheads="1"/>
          </p:cNvSpPr>
          <p:nvPr/>
        </p:nvSpPr>
        <p:spPr bwMode="auto">
          <a:xfrm>
            <a:off x="0" y="641350"/>
            <a:ext cx="8863013" cy="1535113"/>
          </a:xfrm>
          <a:prstGeom prst="rect">
            <a:avLst/>
          </a:prstGeom>
          <a:noFill/>
          <a:ln w="9525">
            <a:noFill/>
            <a:miter lim="800000"/>
            <a:headEnd/>
            <a:tailEnd/>
          </a:ln>
          <a:effectLst/>
        </p:spPr>
        <p:txBody>
          <a:bodyPr/>
          <a:lstStyle/>
          <a:p>
            <a:pPr marL="533400" indent="-533400">
              <a:lnSpc>
                <a:spcPct val="80000"/>
              </a:lnSpc>
              <a:spcBef>
                <a:spcPct val="20000"/>
              </a:spcBef>
              <a:buClr>
                <a:schemeClr val="bg2"/>
              </a:buClr>
              <a:buSzPct val="75000"/>
              <a:buFont typeface="Wingdings" pitchFamily="2" charset="2"/>
              <a:buNone/>
            </a:pPr>
            <a:endParaRPr lang="ru-RU" sz="1000" b="1"/>
          </a:p>
          <a:p>
            <a:pPr marL="533400" indent="-533400">
              <a:spcBef>
                <a:spcPct val="20000"/>
              </a:spcBef>
              <a:buClr>
                <a:schemeClr val="bg2"/>
              </a:buClr>
              <a:buSzPct val="75000"/>
              <a:buFont typeface="Wingdings" pitchFamily="2" charset="2"/>
              <a:buChar char="n"/>
            </a:pPr>
            <a:r>
              <a:rPr lang="ru-RU" sz="1000" b="1">
                <a:solidFill>
                  <a:srgbClr val="FF0000"/>
                </a:solidFill>
              </a:rPr>
              <a:t>Плоские фермы </a:t>
            </a:r>
            <a:r>
              <a:rPr lang="ru-RU" sz="1000" b="1"/>
              <a:t>– </a:t>
            </a:r>
            <a:r>
              <a:rPr lang="ru-RU" sz="1000"/>
              <a:t>Геометрически неизменяемые стержневые конструкции, стержни которых лежат в одной плоскости.</a:t>
            </a:r>
          </a:p>
          <a:p>
            <a:pPr marL="533400" indent="-533400">
              <a:spcBef>
                <a:spcPct val="20000"/>
              </a:spcBef>
              <a:buClr>
                <a:schemeClr val="bg2"/>
              </a:buClr>
              <a:buSzPct val="75000"/>
              <a:buFont typeface="Wingdings" pitchFamily="2" charset="2"/>
              <a:buNone/>
            </a:pPr>
            <a:r>
              <a:rPr lang="ru-RU" sz="1000">
                <a:solidFill>
                  <a:schemeClr val="bg2"/>
                </a:solidFill>
              </a:rPr>
              <a:t>	</a:t>
            </a:r>
            <a:r>
              <a:rPr lang="ru-RU" sz="1000">
                <a:solidFill>
                  <a:srgbClr val="FF0000"/>
                </a:solidFill>
              </a:rPr>
              <a:t>Узлы фермы</a:t>
            </a:r>
            <a:r>
              <a:rPr lang="ru-RU" sz="1000">
                <a:solidFill>
                  <a:schemeClr val="bg2"/>
                </a:solidFill>
              </a:rPr>
              <a:t> – точки, в которых сходятся оси стержней (</a:t>
            </a:r>
            <a:r>
              <a:rPr lang="ru-RU" sz="1000" i="1">
                <a:solidFill>
                  <a:schemeClr val="bg2"/>
                </a:solidFill>
              </a:rPr>
              <a:t>опорные узлы</a:t>
            </a:r>
            <a:r>
              <a:rPr lang="ru-RU" sz="1000">
                <a:solidFill>
                  <a:schemeClr val="bg2"/>
                </a:solidFill>
              </a:rPr>
              <a:t> – узлы, которыми ферма опирается на основание).</a:t>
            </a:r>
          </a:p>
          <a:p>
            <a:pPr marL="533400" indent="-533400">
              <a:spcBef>
                <a:spcPct val="20000"/>
              </a:spcBef>
              <a:buClr>
                <a:schemeClr val="bg2"/>
              </a:buClr>
              <a:buSzPct val="75000"/>
              <a:buFont typeface="Wingdings" pitchFamily="2" charset="2"/>
              <a:buNone/>
            </a:pPr>
            <a:r>
              <a:rPr lang="ru-RU" sz="1000">
                <a:solidFill>
                  <a:schemeClr val="bg2"/>
                </a:solidFill>
              </a:rPr>
              <a:t>	</a:t>
            </a:r>
            <a:r>
              <a:rPr lang="ru-RU" sz="1000">
                <a:solidFill>
                  <a:srgbClr val="FF0000"/>
                </a:solidFill>
              </a:rPr>
              <a:t>Верхний и нижний пояса</a:t>
            </a:r>
            <a:r>
              <a:rPr lang="ru-RU" sz="1000">
                <a:solidFill>
                  <a:schemeClr val="bg2"/>
                </a:solidFill>
              </a:rPr>
              <a:t> – стержни, образующие верхний и нижний контуры.</a:t>
            </a:r>
          </a:p>
          <a:p>
            <a:pPr marL="533400" indent="-533400">
              <a:spcBef>
                <a:spcPct val="20000"/>
              </a:spcBef>
              <a:buClr>
                <a:schemeClr val="bg2"/>
              </a:buClr>
              <a:buSzPct val="75000"/>
              <a:buFont typeface="Wingdings" pitchFamily="2" charset="2"/>
              <a:buNone/>
            </a:pPr>
            <a:r>
              <a:rPr lang="ru-RU" sz="1000">
                <a:solidFill>
                  <a:schemeClr val="bg2"/>
                </a:solidFill>
              </a:rPr>
              <a:t>	</a:t>
            </a:r>
            <a:r>
              <a:rPr lang="ru-RU" sz="1000">
                <a:solidFill>
                  <a:srgbClr val="FF0000"/>
                </a:solidFill>
              </a:rPr>
              <a:t>Стойки</a:t>
            </a:r>
            <a:r>
              <a:rPr lang="ru-RU" sz="1000">
                <a:solidFill>
                  <a:schemeClr val="bg2"/>
                </a:solidFill>
              </a:rPr>
              <a:t> – вертикальные стержни.</a:t>
            </a:r>
          </a:p>
          <a:p>
            <a:pPr marL="533400" indent="-533400">
              <a:spcBef>
                <a:spcPct val="20000"/>
              </a:spcBef>
              <a:buClr>
                <a:schemeClr val="bg2"/>
              </a:buClr>
              <a:buSzPct val="75000"/>
              <a:buFont typeface="Wingdings" pitchFamily="2" charset="2"/>
              <a:buNone/>
            </a:pPr>
            <a:r>
              <a:rPr lang="ru-RU" sz="1000">
                <a:solidFill>
                  <a:schemeClr val="bg2"/>
                </a:solidFill>
              </a:rPr>
              <a:t>	</a:t>
            </a:r>
            <a:r>
              <a:rPr lang="ru-RU" sz="1000">
                <a:solidFill>
                  <a:srgbClr val="FF0000"/>
                </a:solidFill>
              </a:rPr>
              <a:t>Раскосы</a:t>
            </a:r>
            <a:r>
              <a:rPr lang="ru-RU" sz="1000">
                <a:solidFill>
                  <a:schemeClr val="bg2"/>
                </a:solidFill>
              </a:rPr>
              <a:t> – наклонные стержни.</a:t>
            </a:r>
          </a:p>
          <a:p>
            <a:pPr marL="533400" indent="-533400">
              <a:spcBef>
                <a:spcPct val="20000"/>
              </a:spcBef>
              <a:buClr>
                <a:schemeClr val="bg2"/>
              </a:buClr>
              <a:buSzPct val="75000"/>
              <a:buFont typeface="Wingdings" pitchFamily="2" charset="2"/>
              <a:buNone/>
            </a:pPr>
            <a:r>
              <a:rPr lang="ru-RU" sz="1000">
                <a:solidFill>
                  <a:schemeClr val="bg2"/>
                </a:solidFill>
              </a:rPr>
              <a:t>	</a:t>
            </a:r>
            <a:r>
              <a:rPr lang="ru-RU" sz="1000">
                <a:solidFill>
                  <a:srgbClr val="FF0000"/>
                </a:solidFill>
              </a:rPr>
              <a:t>Пролет фермы</a:t>
            </a:r>
            <a:r>
              <a:rPr lang="ru-RU" sz="1000">
                <a:solidFill>
                  <a:schemeClr val="bg2"/>
                </a:solidFill>
              </a:rPr>
              <a:t> – расстояние между опорными узлами</a:t>
            </a:r>
            <a:r>
              <a:rPr lang="en-US" sz="1000">
                <a:solidFill>
                  <a:schemeClr val="bg2"/>
                </a:solidFill>
              </a:rPr>
              <a:t> (</a:t>
            </a:r>
            <a:r>
              <a:rPr lang="en-US" sz="1200" i="1">
                <a:solidFill>
                  <a:schemeClr val="bg2"/>
                </a:solidFill>
                <a:latin typeface="Times New Roman" pitchFamily="18" charset="0"/>
              </a:rPr>
              <a:t>l</a:t>
            </a:r>
            <a:r>
              <a:rPr lang="en-US" sz="1000">
                <a:solidFill>
                  <a:schemeClr val="bg2"/>
                </a:solidFill>
              </a:rPr>
              <a:t>)</a:t>
            </a:r>
            <a:r>
              <a:rPr lang="ru-RU" sz="1000">
                <a:solidFill>
                  <a:schemeClr val="bg2"/>
                </a:solidFill>
              </a:rPr>
              <a:t>.</a:t>
            </a:r>
          </a:p>
          <a:p>
            <a:pPr marL="533400" indent="-533400">
              <a:spcBef>
                <a:spcPct val="20000"/>
              </a:spcBef>
              <a:buClr>
                <a:schemeClr val="bg2"/>
              </a:buClr>
              <a:buSzPct val="75000"/>
              <a:buFont typeface="Wingdings" pitchFamily="2" charset="2"/>
              <a:buNone/>
            </a:pPr>
            <a:r>
              <a:rPr lang="ru-RU" sz="1000">
                <a:solidFill>
                  <a:schemeClr val="bg2"/>
                </a:solidFill>
              </a:rPr>
              <a:t>	</a:t>
            </a:r>
            <a:r>
              <a:rPr lang="ru-RU" sz="1000">
                <a:solidFill>
                  <a:srgbClr val="FF0000"/>
                </a:solidFill>
              </a:rPr>
              <a:t>Длина панели</a:t>
            </a:r>
            <a:r>
              <a:rPr lang="ru-RU" sz="1000">
                <a:solidFill>
                  <a:schemeClr val="bg2"/>
                </a:solidFill>
              </a:rPr>
              <a:t> – расстояние между стойками</a:t>
            </a:r>
            <a:r>
              <a:rPr lang="en-US" sz="1000">
                <a:solidFill>
                  <a:schemeClr val="bg2"/>
                </a:solidFill>
              </a:rPr>
              <a:t> (</a:t>
            </a:r>
            <a:r>
              <a:rPr lang="en-US" sz="1000" i="1">
                <a:solidFill>
                  <a:schemeClr val="bg2"/>
                </a:solidFill>
              </a:rPr>
              <a:t>d</a:t>
            </a:r>
            <a:r>
              <a:rPr lang="en-US" sz="1000">
                <a:solidFill>
                  <a:schemeClr val="bg2"/>
                </a:solidFill>
              </a:rPr>
              <a:t>)</a:t>
            </a:r>
            <a:r>
              <a:rPr lang="ru-RU" sz="1000">
                <a:solidFill>
                  <a:schemeClr val="bg2"/>
                </a:solidFill>
              </a:rPr>
              <a:t>.</a:t>
            </a:r>
          </a:p>
        </p:txBody>
      </p:sp>
      <p:grpSp>
        <p:nvGrpSpPr>
          <p:cNvPr id="308234" name="Group 10"/>
          <p:cNvGrpSpPr>
            <a:grpSpLocks/>
          </p:cNvGrpSpPr>
          <p:nvPr/>
        </p:nvGrpSpPr>
        <p:grpSpPr bwMode="auto">
          <a:xfrm>
            <a:off x="5715000" y="2117725"/>
            <a:ext cx="715963" cy="44450"/>
            <a:chOff x="3246" y="1142"/>
            <a:chExt cx="451" cy="28"/>
          </a:xfrm>
        </p:grpSpPr>
        <p:sp>
          <p:nvSpPr>
            <p:cNvPr id="308231" name="Line 7"/>
            <p:cNvSpPr>
              <a:spLocks noChangeShapeType="1"/>
            </p:cNvSpPr>
            <p:nvPr/>
          </p:nvSpPr>
          <p:spPr bwMode="auto">
            <a:xfrm>
              <a:off x="3276" y="1158"/>
              <a:ext cx="396" cy="0"/>
            </a:xfrm>
            <a:prstGeom prst="line">
              <a:avLst/>
            </a:prstGeom>
            <a:noFill/>
            <a:ln w="9525">
              <a:solidFill>
                <a:schemeClr val="tx1"/>
              </a:solidFill>
              <a:round/>
              <a:headEnd/>
              <a:tailEnd/>
            </a:ln>
            <a:effectLst/>
          </p:spPr>
          <p:txBody>
            <a:bodyPr anchor="ctr"/>
            <a:lstStyle/>
            <a:p>
              <a:endParaRPr lang="ru-RU"/>
            </a:p>
          </p:txBody>
        </p:sp>
        <p:sp>
          <p:nvSpPr>
            <p:cNvPr id="308232" name="Oval 8"/>
            <p:cNvSpPr>
              <a:spLocks noChangeArrowheads="1"/>
            </p:cNvSpPr>
            <p:nvPr/>
          </p:nvSpPr>
          <p:spPr bwMode="auto">
            <a:xfrm>
              <a:off x="3246" y="1143"/>
              <a:ext cx="29" cy="27"/>
            </a:xfrm>
            <a:prstGeom prst="ellipse">
              <a:avLst/>
            </a:prstGeom>
            <a:noFill/>
            <a:ln w="9525" algn="ctr">
              <a:solidFill>
                <a:schemeClr val="tx1"/>
              </a:solidFill>
              <a:round/>
              <a:headEnd/>
              <a:tailEnd/>
            </a:ln>
            <a:effectLst/>
          </p:spPr>
          <p:txBody>
            <a:bodyPr wrap="none" anchor="ctr"/>
            <a:lstStyle/>
            <a:p>
              <a:endParaRPr lang="ru-RU"/>
            </a:p>
          </p:txBody>
        </p:sp>
        <p:sp>
          <p:nvSpPr>
            <p:cNvPr id="308233" name="Oval 9"/>
            <p:cNvSpPr>
              <a:spLocks noChangeArrowheads="1"/>
            </p:cNvSpPr>
            <p:nvPr/>
          </p:nvSpPr>
          <p:spPr bwMode="auto">
            <a:xfrm>
              <a:off x="3668" y="1142"/>
              <a:ext cx="29" cy="27"/>
            </a:xfrm>
            <a:prstGeom prst="ellipse">
              <a:avLst/>
            </a:prstGeom>
            <a:noFill/>
            <a:ln w="9525" algn="ctr">
              <a:solidFill>
                <a:schemeClr val="tx1"/>
              </a:solidFill>
              <a:round/>
              <a:headEnd/>
              <a:tailEnd/>
            </a:ln>
            <a:effectLst/>
          </p:spPr>
          <p:txBody>
            <a:bodyPr wrap="none" anchor="ctr"/>
            <a:lstStyle/>
            <a:p>
              <a:endParaRPr lang="ru-RU"/>
            </a:p>
          </p:txBody>
        </p:sp>
      </p:grpSp>
      <p:grpSp>
        <p:nvGrpSpPr>
          <p:cNvPr id="308235" name="Group 11"/>
          <p:cNvGrpSpPr>
            <a:grpSpLocks/>
          </p:cNvGrpSpPr>
          <p:nvPr/>
        </p:nvGrpSpPr>
        <p:grpSpPr bwMode="auto">
          <a:xfrm>
            <a:off x="6384925" y="2116138"/>
            <a:ext cx="715963" cy="44450"/>
            <a:chOff x="3246" y="1142"/>
            <a:chExt cx="451" cy="28"/>
          </a:xfrm>
        </p:grpSpPr>
        <p:sp>
          <p:nvSpPr>
            <p:cNvPr id="308236" name="Line 12"/>
            <p:cNvSpPr>
              <a:spLocks noChangeShapeType="1"/>
            </p:cNvSpPr>
            <p:nvPr/>
          </p:nvSpPr>
          <p:spPr bwMode="auto">
            <a:xfrm>
              <a:off x="3276" y="1158"/>
              <a:ext cx="396" cy="0"/>
            </a:xfrm>
            <a:prstGeom prst="line">
              <a:avLst/>
            </a:prstGeom>
            <a:noFill/>
            <a:ln w="9525">
              <a:solidFill>
                <a:schemeClr val="tx1"/>
              </a:solidFill>
              <a:round/>
              <a:headEnd/>
              <a:tailEnd/>
            </a:ln>
            <a:effectLst/>
          </p:spPr>
          <p:txBody>
            <a:bodyPr anchor="ctr"/>
            <a:lstStyle/>
            <a:p>
              <a:endParaRPr lang="ru-RU"/>
            </a:p>
          </p:txBody>
        </p:sp>
        <p:sp>
          <p:nvSpPr>
            <p:cNvPr id="308237" name="Oval 13"/>
            <p:cNvSpPr>
              <a:spLocks noChangeArrowheads="1"/>
            </p:cNvSpPr>
            <p:nvPr/>
          </p:nvSpPr>
          <p:spPr bwMode="auto">
            <a:xfrm>
              <a:off x="3246" y="1143"/>
              <a:ext cx="29" cy="27"/>
            </a:xfrm>
            <a:prstGeom prst="ellipse">
              <a:avLst/>
            </a:prstGeom>
            <a:noFill/>
            <a:ln w="9525" algn="ctr">
              <a:solidFill>
                <a:schemeClr val="tx1"/>
              </a:solidFill>
              <a:round/>
              <a:headEnd/>
              <a:tailEnd/>
            </a:ln>
            <a:effectLst/>
          </p:spPr>
          <p:txBody>
            <a:bodyPr wrap="none" anchor="ctr"/>
            <a:lstStyle/>
            <a:p>
              <a:endParaRPr lang="ru-RU"/>
            </a:p>
          </p:txBody>
        </p:sp>
        <p:sp>
          <p:nvSpPr>
            <p:cNvPr id="308238" name="Oval 14"/>
            <p:cNvSpPr>
              <a:spLocks noChangeArrowheads="1"/>
            </p:cNvSpPr>
            <p:nvPr/>
          </p:nvSpPr>
          <p:spPr bwMode="auto">
            <a:xfrm>
              <a:off x="3668" y="1142"/>
              <a:ext cx="29" cy="27"/>
            </a:xfrm>
            <a:prstGeom prst="ellipse">
              <a:avLst/>
            </a:prstGeom>
            <a:noFill/>
            <a:ln w="9525" algn="ctr">
              <a:solidFill>
                <a:schemeClr val="tx1"/>
              </a:solidFill>
              <a:round/>
              <a:headEnd/>
              <a:tailEnd/>
            </a:ln>
            <a:effectLst/>
          </p:spPr>
          <p:txBody>
            <a:bodyPr wrap="none" anchor="ctr"/>
            <a:lstStyle/>
            <a:p>
              <a:endParaRPr lang="ru-RU"/>
            </a:p>
          </p:txBody>
        </p:sp>
      </p:grpSp>
      <p:grpSp>
        <p:nvGrpSpPr>
          <p:cNvPr id="308239" name="Group 15"/>
          <p:cNvGrpSpPr>
            <a:grpSpLocks/>
          </p:cNvGrpSpPr>
          <p:nvPr/>
        </p:nvGrpSpPr>
        <p:grpSpPr bwMode="auto">
          <a:xfrm>
            <a:off x="7054850" y="2114550"/>
            <a:ext cx="715963" cy="44450"/>
            <a:chOff x="3246" y="1142"/>
            <a:chExt cx="451" cy="28"/>
          </a:xfrm>
        </p:grpSpPr>
        <p:sp>
          <p:nvSpPr>
            <p:cNvPr id="308240" name="Line 16"/>
            <p:cNvSpPr>
              <a:spLocks noChangeShapeType="1"/>
            </p:cNvSpPr>
            <p:nvPr/>
          </p:nvSpPr>
          <p:spPr bwMode="auto">
            <a:xfrm>
              <a:off x="3276" y="1158"/>
              <a:ext cx="396" cy="0"/>
            </a:xfrm>
            <a:prstGeom prst="line">
              <a:avLst/>
            </a:prstGeom>
            <a:noFill/>
            <a:ln w="9525">
              <a:solidFill>
                <a:schemeClr val="tx1"/>
              </a:solidFill>
              <a:round/>
              <a:headEnd/>
              <a:tailEnd/>
            </a:ln>
            <a:effectLst/>
          </p:spPr>
          <p:txBody>
            <a:bodyPr anchor="ctr"/>
            <a:lstStyle/>
            <a:p>
              <a:endParaRPr lang="ru-RU"/>
            </a:p>
          </p:txBody>
        </p:sp>
        <p:sp>
          <p:nvSpPr>
            <p:cNvPr id="308241" name="Oval 17"/>
            <p:cNvSpPr>
              <a:spLocks noChangeArrowheads="1"/>
            </p:cNvSpPr>
            <p:nvPr/>
          </p:nvSpPr>
          <p:spPr bwMode="auto">
            <a:xfrm>
              <a:off x="3246" y="1143"/>
              <a:ext cx="29" cy="27"/>
            </a:xfrm>
            <a:prstGeom prst="ellipse">
              <a:avLst/>
            </a:prstGeom>
            <a:noFill/>
            <a:ln w="9525" algn="ctr">
              <a:solidFill>
                <a:schemeClr val="tx1"/>
              </a:solidFill>
              <a:round/>
              <a:headEnd/>
              <a:tailEnd/>
            </a:ln>
            <a:effectLst/>
          </p:spPr>
          <p:txBody>
            <a:bodyPr wrap="none" anchor="ctr"/>
            <a:lstStyle/>
            <a:p>
              <a:endParaRPr lang="ru-RU"/>
            </a:p>
          </p:txBody>
        </p:sp>
        <p:sp>
          <p:nvSpPr>
            <p:cNvPr id="308242" name="Oval 18"/>
            <p:cNvSpPr>
              <a:spLocks noChangeArrowheads="1"/>
            </p:cNvSpPr>
            <p:nvPr/>
          </p:nvSpPr>
          <p:spPr bwMode="auto">
            <a:xfrm>
              <a:off x="3668" y="1142"/>
              <a:ext cx="29" cy="27"/>
            </a:xfrm>
            <a:prstGeom prst="ellipse">
              <a:avLst/>
            </a:prstGeom>
            <a:noFill/>
            <a:ln w="9525" algn="ctr">
              <a:solidFill>
                <a:schemeClr val="tx1"/>
              </a:solidFill>
              <a:round/>
              <a:headEnd/>
              <a:tailEnd/>
            </a:ln>
            <a:effectLst/>
          </p:spPr>
          <p:txBody>
            <a:bodyPr wrap="none" anchor="ctr"/>
            <a:lstStyle/>
            <a:p>
              <a:endParaRPr lang="ru-RU"/>
            </a:p>
          </p:txBody>
        </p:sp>
      </p:grpSp>
      <p:grpSp>
        <p:nvGrpSpPr>
          <p:cNvPr id="308243" name="Group 19"/>
          <p:cNvGrpSpPr>
            <a:grpSpLocks/>
          </p:cNvGrpSpPr>
          <p:nvPr/>
        </p:nvGrpSpPr>
        <p:grpSpPr bwMode="auto">
          <a:xfrm>
            <a:off x="7724775" y="2112963"/>
            <a:ext cx="715963" cy="44450"/>
            <a:chOff x="3246" y="1142"/>
            <a:chExt cx="451" cy="28"/>
          </a:xfrm>
        </p:grpSpPr>
        <p:sp>
          <p:nvSpPr>
            <p:cNvPr id="308244" name="Line 20"/>
            <p:cNvSpPr>
              <a:spLocks noChangeShapeType="1"/>
            </p:cNvSpPr>
            <p:nvPr/>
          </p:nvSpPr>
          <p:spPr bwMode="auto">
            <a:xfrm>
              <a:off x="3276" y="1158"/>
              <a:ext cx="396" cy="0"/>
            </a:xfrm>
            <a:prstGeom prst="line">
              <a:avLst/>
            </a:prstGeom>
            <a:noFill/>
            <a:ln w="9525">
              <a:solidFill>
                <a:schemeClr val="tx1"/>
              </a:solidFill>
              <a:round/>
              <a:headEnd/>
              <a:tailEnd/>
            </a:ln>
            <a:effectLst/>
          </p:spPr>
          <p:txBody>
            <a:bodyPr anchor="ctr"/>
            <a:lstStyle/>
            <a:p>
              <a:endParaRPr lang="ru-RU"/>
            </a:p>
          </p:txBody>
        </p:sp>
        <p:sp>
          <p:nvSpPr>
            <p:cNvPr id="308245" name="Oval 21"/>
            <p:cNvSpPr>
              <a:spLocks noChangeArrowheads="1"/>
            </p:cNvSpPr>
            <p:nvPr/>
          </p:nvSpPr>
          <p:spPr bwMode="auto">
            <a:xfrm>
              <a:off x="3246" y="1143"/>
              <a:ext cx="29" cy="27"/>
            </a:xfrm>
            <a:prstGeom prst="ellipse">
              <a:avLst/>
            </a:prstGeom>
            <a:noFill/>
            <a:ln w="9525" algn="ctr">
              <a:solidFill>
                <a:schemeClr val="tx1"/>
              </a:solidFill>
              <a:round/>
              <a:headEnd/>
              <a:tailEnd/>
            </a:ln>
            <a:effectLst/>
          </p:spPr>
          <p:txBody>
            <a:bodyPr wrap="none" anchor="ctr"/>
            <a:lstStyle/>
            <a:p>
              <a:endParaRPr lang="ru-RU"/>
            </a:p>
          </p:txBody>
        </p:sp>
        <p:sp>
          <p:nvSpPr>
            <p:cNvPr id="308246" name="Oval 22"/>
            <p:cNvSpPr>
              <a:spLocks noChangeArrowheads="1"/>
            </p:cNvSpPr>
            <p:nvPr/>
          </p:nvSpPr>
          <p:spPr bwMode="auto">
            <a:xfrm>
              <a:off x="3668" y="1142"/>
              <a:ext cx="29" cy="27"/>
            </a:xfrm>
            <a:prstGeom prst="ellipse">
              <a:avLst/>
            </a:prstGeom>
            <a:noFill/>
            <a:ln w="9525" algn="ctr">
              <a:solidFill>
                <a:schemeClr val="tx1"/>
              </a:solidFill>
              <a:round/>
              <a:headEnd/>
              <a:tailEnd/>
            </a:ln>
            <a:effectLst/>
          </p:spPr>
          <p:txBody>
            <a:bodyPr wrap="none" anchor="ctr"/>
            <a:lstStyle/>
            <a:p>
              <a:endParaRPr lang="ru-RU"/>
            </a:p>
          </p:txBody>
        </p:sp>
      </p:grpSp>
      <p:grpSp>
        <p:nvGrpSpPr>
          <p:cNvPr id="308247" name="Group 23"/>
          <p:cNvGrpSpPr>
            <a:grpSpLocks/>
          </p:cNvGrpSpPr>
          <p:nvPr/>
        </p:nvGrpSpPr>
        <p:grpSpPr bwMode="auto">
          <a:xfrm>
            <a:off x="5713413" y="1444625"/>
            <a:ext cx="715962" cy="44450"/>
            <a:chOff x="3246" y="1142"/>
            <a:chExt cx="451" cy="28"/>
          </a:xfrm>
        </p:grpSpPr>
        <p:sp>
          <p:nvSpPr>
            <p:cNvPr id="308248" name="Line 24"/>
            <p:cNvSpPr>
              <a:spLocks noChangeShapeType="1"/>
            </p:cNvSpPr>
            <p:nvPr/>
          </p:nvSpPr>
          <p:spPr bwMode="auto">
            <a:xfrm>
              <a:off x="3276" y="1158"/>
              <a:ext cx="396" cy="0"/>
            </a:xfrm>
            <a:prstGeom prst="line">
              <a:avLst/>
            </a:prstGeom>
            <a:noFill/>
            <a:ln w="9525">
              <a:solidFill>
                <a:schemeClr val="tx1"/>
              </a:solidFill>
              <a:round/>
              <a:headEnd/>
              <a:tailEnd/>
            </a:ln>
            <a:effectLst/>
          </p:spPr>
          <p:txBody>
            <a:bodyPr anchor="ctr"/>
            <a:lstStyle/>
            <a:p>
              <a:endParaRPr lang="ru-RU"/>
            </a:p>
          </p:txBody>
        </p:sp>
        <p:sp>
          <p:nvSpPr>
            <p:cNvPr id="308249" name="Oval 25"/>
            <p:cNvSpPr>
              <a:spLocks noChangeArrowheads="1"/>
            </p:cNvSpPr>
            <p:nvPr/>
          </p:nvSpPr>
          <p:spPr bwMode="auto">
            <a:xfrm>
              <a:off x="3246" y="1143"/>
              <a:ext cx="29" cy="27"/>
            </a:xfrm>
            <a:prstGeom prst="ellipse">
              <a:avLst/>
            </a:prstGeom>
            <a:noFill/>
            <a:ln w="9525" algn="ctr">
              <a:solidFill>
                <a:schemeClr val="tx1"/>
              </a:solidFill>
              <a:round/>
              <a:headEnd/>
              <a:tailEnd/>
            </a:ln>
            <a:effectLst/>
          </p:spPr>
          <p:txBody>
            <a:bodyPr wrap="none" anchor="ctr"/>
            <a:lstStyle/>
            <a:p>
              <a:endParaRPr lang="ru-RU"/>
            </a:p>
          </p:txBody>
        </p:sp>
        <p:sp>
          <p:nvSpPr>
            <p:cNvPr id="308250" name="Oval 26"/>
            <p:cNvSpPr>
              <a:spLocks noChangeArrowheads="1"/>
            </p:cNvSpPr>
            <p:nvPr/>
          </p:nvSpPr>
          <p:spPr bwMode="auto">
            <a:xfrm>
              <a:off x="3668" y="1142"/>
              <a:ext cx="29" cy="27"/>
            </a:xfrm>
            <a:prstGeom prst="ellipse">
              <a:avLst/>
            </a:prstGeom>
            <a:noFill/>
            <a:ln w="9525" algn="ctr">
              <a:solidFill>
                <a:schemeClr val="tx1"/>
              </a:solidFill>
              <a:round/>
              <a:headEnd/>
              <a:tailEnd/>
            </a:ln>
            <a:effectLst/>
          </p:spPr>
          <p:txBody>
            <a:bodyPr wrap="none" anchor="ctr"/>
            <a:lstStyle/>
            <a:p>
              <a:endParaRPr lang="ru-RU"/>
            </a:p>
          </p:txBody>
        </p:sp>
      </p:grpSp>
      <p:grpSp>
        <p:nvGrpSpPr>
          <p:cNvPr id="308251" name="Group 27"/>
          <p:cNvGrpSpPr>
            <a:grpSpLocks/>
          </p:cNvGrpSpPr>
          <p:nvPr/>
        </p:nvGrpSpPr>
        <p:grpSpPr bwMode="auto">
          <a:xfrm>
            <a:off x="6383338" y="1443038"/>
            <a:ext cx="715962" cy="44450"/>
            <a:chOff x="3246" y="1142"/>
            <a:chExt cx="451" cy="28"/>
          </a:xfrm>
        </p:grpSpPr>
        <p:sp>
          <p:nvSpPr>
            <p:cNvPr id="308252" name="Line 28"/>
            <p:cNvSpPr>
              <a:spLocks noChangeShapeType="1"/>
            </p:cNvSpPr>
            <p:nvPr/>
          </p:nvSpPr>
          <p:spPr bwMode="auto">
            <a:xfrm>
              <a:off x="3276" y="1158"/>
              <a:ext cx="396" cy="0"/>
            </a:xfrm>
            <a:prstGeom prst="line">
              <a:avLst/>
            </a:prstGeom>
            <a:noFill/>
            <a:ln w="9525">
              <a:solidFill>
                <a:schemeClr val="tx1"/>
              </a:solidFill>
              <a:round/>
              <a:headEnd/>
              <a:tailEnd/>
            </a:ln>
            <a:effectLst/>
          </p:spPr>
          <p:txBody>
            <a:bodyPr anchor="ctr"/>
            <a:lstStyle/>
            <a:p>
              <a:endParaRPr lang="ru-RU"/>
            </a:p>
          </p:txBody>
        </p:sp>
        <p:sp>
          <p:nvSpPr>
            <p:cNvPr id="308253" name="Oval 29"/>
            <p:cNvSpPr>
              <a:spLocks noChangeArrowheads="1"/>
            </p:cNvSpPr>
            <p:nvPr/>
          </p:nvSpPr>
          <p:spPr bwMode="auto">
            <a:xfrm>
              <a:off x="3246" y="1143"/>
              <a:ext cx="29" cy="27"/>
            </a:xfrm>
            <a:prstGeom prst="ellipse">
              <a:avLst/>
            </a:prstGeom>
            <a:noFill/>
            <a:ln w="9525" algn="ctr">
              <a:solidFill>
                <a:schemeClr val="tx1"/>
              </a:solidFill>
              <a:round/>
              <a:headEnd/>
              <a:tailEnd/>
            </a:ln>
            <a:effectLst/>
          </p:spPr>
          <p:txBody>
            <a:bodyPr wrap="none" anchor="ctr"/>
            <a:lstStyle/>
            <a:p>
              <a:endParaRPr lang="ru-RU"/>
            </a:p>
          </p:txBody>
        </p:sp>
        <p:sp>
          <p:nvSpPr>
            <p:cNvPr id="308254" name="Oval 30"/>
            <p:cNvSpPr>
              <a:spLocks noChangeArrowheads="1"/>
            </p:cNvSpPr>
            <p:nvPr/>
          </p:nvSpPr>
          <p:spPr bwMode="auto">
            <a:xfrm>
              <a:off x="3668" y="1142"/>
              <a:ext cx="29" cy="27"/>
            </a:xfrm>
            <a:prstGeom prst="ellipse">
              <a:avLst/>
            </a:prstGeom>
            <a:noFill/>
            <a:ln w="9525" algn="ctr">
              <a:solidFill>
                <a:schemeClr val="tx1"/>
              </a:solidFill>
              <a:round/>
              <a:headEnd/>
              <a:tailEnd/>
            </a:ln>
            <a:effectLst/>
          </p:spPr>
          <p:txBody>
            <a:bodyPr wrap="none" anchor="ctr"/>
            <a:lstStyle/>
            <a:p>
              <a:endParaRPr lang="ru-RU"/>
            </a:p>
          </p:txBody>
        </p:sp>
      </p:grpSp>
      <p:grpSp>
        <p:nvGrpSpPr>
          <p:cNvPr id="308255" name="Group 31"/>
          <p:cNvGrpSpPr>
            <a:grpSpLocks/>
          </p:cNvGrpSpPr>
          <p:nvPr/>
        </p:nvGrpSpPr>
        <p:grpSpPr bwMode="auto">
          <a:xfrm>
            <a:off x="7053263" y="1441450"/>
            <a:ext cx="715962" cy="44450"/>
            <a:chOff x="3246" y="1142"/>
            <a:chExt cx="451" cy="28"/>
          </a:xfrm>
        </p:grpSpPr>
        <p:sp>
          <p:nvSpPr>
            <p:cNvPr id="308256" name="Line 32"/>
            <p:cNvSpPr>
              <a:spLocks noChangeShapeType="1"/>
            </p:cNvSpPr>
            <p:nvPr/>
          </p:nvSpPr>
          <p:spPr bwMode="auto">
            <a:xfrm>
              <a:off x="3276" y="1158"/>
              <a:ext cx="396" cy="0"/>
            </a:xfrm>
            <a:prstGeom prst="line">
              <a:avLst/>
            </a:prstGeom>
            <a:noFill/>
            <a:ln w="9525">
              <a:solidFill>
                <a:schemeClr val="tx1"/>
              </a:solidFill>
              <a:round/>
              <a:headEnd/>
              <a:tailEnd/>
            </a:ln>
            <a:effectLst/>
          </p:spPr>
          <p:txBody>
            <a:bodyPr anchor="ctr"/>
            <a:lstStyle/>
            <a:p>
              <a:endParaRPr lang="ru-RU"/>
            </a:p>
          </p:txBody>
        </p:sp>
        <p:sp>
          <p:nvSpPr>
            <p:cNvPr id="308257" name="Oval 33"/>
            <p:cNvSpPr>
              <a:spLocks noChangeArrowheads="1"/>
            </p:cNvSpPr>
            <p:nvPr/>
          </p:nvSpPr>
          <p:spPr bwMode="auto">
            <a:xfrm>
              <a:off x="3246" y="1143"/>
              <a:ext cx="29" cy="27"/>
            </a:xfrm>
            <a:prstGeom prst="ellipse">
              <a:avLst/>
            </a:prstGeom>
            <a:noFill/>
            <a:ln w="9525" algn="ctr">
              <a:solidFill>
                <a:schemeClr val="tx1"/>
              </a:solidFill>
              <a:round/>
              <a:headEnd/>
              <a:tailEnd/>
            </a:ln>
            <a:effectLst/>
          </p:spPr>
          <p:txBody>
            <a:bodyPr wrap="none" anchor="ctr"/>
            <a:lstStyle/>
            <a:p>
              <a:endParaRPr lang="ru-RU"/>
            </a:p>
          </p:txBody>
        </p:sp>
        <p:sp>
          <p:nvSpPr>
            <p:cNvPr id="308258" name="Oval 34"/>
            <p:cNvSpPr>
              <a:spLocks noChangeArrowheads="1"/>
            </p:cNvSpPr>
            <p:nvPr/>
          </p:nvSpPr>
          <p:spPr bwMode="auto">
            <a:xfrm>
              <a:off x="3668" y="1142"/>
              <a:ext cx="29" cy="27"/>
            </a:xfrm>
            <a:prstGeom prst="ellipse">
              <a:avLst/>
            </a:prstGeom>
            <a:noFill/>
            <a:ln w="9525" algn="ctr">
              <a:solidFill>
                <a:schemeClr val="tx1"/>
              </a:solidFill>
              <a:round/>
              <a:headEnd/>
              <a:tailEnd/>
            </a:ln>
            <a:effectLst/>
          </p:spPr>
          <p:txBody>
            <a:bodyPr wrap="none" anchor="ctr"/>
            <a:lstStyle/>
            <a:p>
              <a:endParaRPr lang="ru-RU"/>
            </a:p>
          </p:txBody>
        </p:sp>
      </p:grpSp>
      <p:grpSp>
        <p:nvGrpSpPr>
          <p:cNvPr id="308259" name="Group 35"/>
          <p:cNvGrpSpPr>
            <a:grpSpLocks/>
          </p:cNvGrpSpPr>
          <p:nvPr/>
        </p:nvGrpSpPr>
        <p:grpSpPr bwMode="auto">
          <a:xfrm>
            <a:off x="7723188" y="1439863"/>
            <a:ext cx="715962" cy="44450"/>
            <a:chOff x="3246" y="1142"/>
            <a:chExt cx="451" cy="28"/>
          </a:xfrm>
        </p:grpSpPr>
        <p:sp>
          <p:nvSpPr>
            <p:cNvPr id="308260" name="Line 36"/>
            <p:cNvSpPr>
              <a:spLocks noChangeShapeType="1"/>
            </p:cNvSpPr>
            <p:nvPr/>
          </p:nvSpPr>
          <p:spPr bwMode="auto">
            <a:xfrm>
              <a:off x="3276" y="1158"/>
              <a:ext cx="396" cy="0"/>
            </a:xfrm>
            <a:prstGeom prst="line">
              <a:avLst/>
            </a:prstGeom>
            <a:noFill/>
            <a:ln w="9525">
              <a:solidFill>
                <a:schemeClr val="tx1"/>
              </a:solidFill>
              <a:round/>
              <a:headEnd/>
              <a:tailEnd/>
            </a:ln>
            <a:effectLst/>
          </p:spPr>
          <p:txBody>
            <a:bodyPr anchor="ctr"/>
            <a:lstStyle/>
            <a:p>
              <a:endParaRPr lang="ru-RU"/>
            </a:p>
          </p:txBody>
        </p:sp>
        <p:sp>
          <p:nvSpPr>
            <p:cNvPr id="308261" name="Oval 37"/>
            <p:cNvSpPr>
              <a:spLocks noChangeArrowheads="1"/>
            </p:cNvSpPr>
            <p:nvPr/>
          </p:nvSpPr>
          <p:spPr bwMode="auto">
            <a:xfrm>
              <a:off x="3246" y="1143"/>
              <a:ext cx="29" cy="27"/>
            </a:xfrm>
            <a:prstGeom prst="ellipse">
              <a:avLst/>
            </a:prstGeom>
            <a:noFill/>
            <a:ln w="9525" algn="ctr">
              <a:solidFill>
                <a:schemeClr val="tx1"/>
              </a:solidFill>
              <a:round/>
              <a:headEnd/>
              <a:tailEnd/>
            </a:ln>
            <a:effectLst/>
          </p:spPr>
          <p:txBody>
            <a:bodyPr wrap="none" anchor="ctr"/>
            <a:lstStyle/>
            <a:p>
              <a:endParaRPr lang="ru-RU"/>
            </a:p>
          </p:txBody>
        </p:sp>
        <p:sp>
          <p:nvSpPr>
            <p:cNvPr id="308262" name="Oval 38"/>
            <p:cNvSpPr>
              <a:spLocks noChangeArrowheads="1"/>
            </p:cNvSpPr>
            <p:nvPr/>
          </p:nvSpPr>
          <p:spPr bwMode="auto">
            <a:xfrm>
              <a:off x="3668" y="1142"/>
              <a:ext cx="29" cy="27"/>
            </a:xfrm>
            <a:prstGeom prst="ellipse">
              <a:avLst/>
            </a:prstGeom>
            <a:noFill/>
            <a:ln w="9525" algn="ctr">
              <a:solidFill>
                <a:schemeClr val="tx1"/>
              </a:solidFill>
              <a:round/>
              <a:headEnd/>
              <a:tailEnd/>
            </a:ln>
            <a:effectLst/>
          </p:spPr>
          <p:txBody>
            <a:bodyPr wrap="none" anchor="ctr"/>
            <a:lstStyle/>
            <a:p>
              <a:endParaRPr lang="ru-RU"/>
            </a:p>
          </p:txBody>
        </p:sp>
      </p:grpSp>
      <p:grpSp>
        <p:nvGrpSpPr>
          <p:cNvPr id="308263" name="Group 39"/>
          <p:cNvGrpSpPr>
            <a:grpSpLocks/>
          </p:cNvGrpSpPr>
          <p:nvPr/>
        </p:nvGrpSpPr>
        <p:grpSpPr bwMode="auto">
          <a:xfrm rot="-5400000">
            <a:off x="5380832" y="1781969"/>
            <a:ext cx="715962" cy="44450"/>
            <a:chOff x="3246" y="1142"/>
            <a:chExt cx="451" cy="28"/>
          </a:xfrm>
        </p:grpSpPr>
        <p:sp>
          <p:nvSpPr>
            <p:cNvPr id="308264" name="Line 40"/>
            <p:cNvSpPr>
              <a:spLocks noChangeShapeType="1"/>
            </p:cNvSpPr>
            <p:nvPr/>
          </p:nvSpPr>
          <p:spPr bwMode="auto">
            <a:xfrm>
              <a:off x="3276" y="1158"/>
              <a:ext cx="396" cy="0"/>
            </a:xfrm>
            <a:prstGeom prst="line">
              <a:avLst/>
            </a:prstGeom>
            <a:noFill/>
            <a:ln w="9525">
              <a:solidFill>
                <a:schemeClr val="tx1"/>
              </a:solidFill>
              <a:round/>
              <a:headEnd/>
              <a:tailEnd/>
            </a:ln>
            <a:effectLst/>
          </p:spPr>
          <p:txBody>
            <a:bodyPr anchor="ctr"/>
            <a:lstStyle/>
            <a:p>
              <a:endParaRPr lang="ru-RU"/>
            </a:p>
          </p:txBody>
        </p:sp>
        <p:sp>
          <p:nvSpPr>
            <p:cNvPr id="308265" name="Oval 41"/>
            <p:cNvSpPr>
              <a:spLocks noChangeArrowheads="1"/>
            </p:cNvSpPr>
            <p:nvPr/>
          </p:nvSpPr>
          <p:spPr bwMode="auto">
            <a:xfrm>
              <a:off x="3246" y="1143"/>
              <a:ext cx="29" cy="27"/>
            </a:xfrm>
            <a:prstGeom prst="ellipse">
              <a:avLst/>
            </a:prstGeom>
            <a:noFill/>
            <a:ln w="9525" algn="ctr">
              <a:solidFill>
                <a:schemeClr val="tx1"/>
              </a:solidFill>
              <a:round/>
              <a:headEnd/>
              <a:tailEnd/>
            </a:ln>
            <a:effectLst/>
          </p:spPr>
          <p:txBody>
            <a:bodyPr wrap="none" anchor="ctr"/>
            <a:lstStyle/>
            <a:p>
              <a:endParaRPr lang="ru-RU"/>
            </a:p>
          </p:txBody>
        </p:sp>
        <p:sp>
          <p:nvSpPr>
            <p:cNvPr id="308266" name="Oval 42"/>
            <p:cNvSpPr>
              <a:spLocks noChangeArrowheads="1"/>
            </p:cNvSpPr>
            <p:nvPr/>
          </p:nvSpPr>
          <p:spPr bwMode="auto">
            <a:xfrm>
              <a:off x="3668" y="1142"/>
              <a:ext cx="29" cy="27"/>
            </a:xfrm>
            <a:prstGeom prst="ellipse">
              <a:avLst/>
            </a:prstGeom>
            <a:noFill/>
            <a:ln w="9525" algn="ctr">
              <a:solidFill>
                <a:schemeClr val="tx1"/>
              </a:solidFill>
              <a:round/>
              <a:headEnd/>
              <a:tailEnd/>
            </a:ln>
            <a:effectLst/>
          </p:spPr>
          <p:txBody>
            <a:bodyPr wrap="none" anchor="ctr"/>
            <a:lstStyle/>
            <a:p>
              <a:endParaRPr lang="ru-RU"/>
            </a:p>
          </p:txBody>
        </p:sp>
      </p:grpSp>
      <p:grpSp>
        <p:nvGrpSpPr>
          <p:cNvPr id="308267" name="Group 43"/>
          <p:cNvGrpSpPr>
            <a:grpSpLocks/>
          </p:cNvGrpSpPr>
          <p:nvPr/>
        </p:nvGrpSpPr>
        <p:grpSpPr bwMode="auto">
          <a:xfrm rot="-5400000">
            <a:off x="6050756" y="1780382"/>
            <a:ext cx="715963" cy="44450"/>
            <a:chOff x="3246" y="1142"/>
            <a:chExt cx="451" cy="28"/>
          </a:xfrm>
        </p:grpSpPr>
        <p:sp>
          <p:nvSpPr>
            <p:cNvPr id="308268" name="Line 44"/>
            <p:cNvSpPr>
              <a:spLocks noChangeShapeType="1"/>
            </p:cNvSpPr>
            <p:nvPr/>
          </p:nvSpPr>
          <p:spPr bwMode="auto">
            <a:xfrm>
              <a:off x="3276" y="1158"/>
              <a:ext cx="396" cy="0"/>
            </a:xfrm>
            <a:prstGeom prst="line">
              <a:avLst/>
            </a:prstGeom>
            <a:noFill/>
            <a:ln w="9525">
              <a:solidFill>
                <a:schemeClr val="tx1"/>
              </a:solidFill>
              <a:round/>
              <a:headEnd/>
              <a:tailEnd/>
            </a:ln>
            <a:effectLst/>
          </p:spPr>
          <p:txBody>
            <a:bodyPr anchor="ctr"/>
            <a:lstStyle/>
            <a:p>
              <a:endParaRPr lang="ru-RU"/>
            </a:p>
          </p:txBody>
        </p:sp>
        <p:sp>
          <p:nvSpPr>
            <p:cNvPr id="308269" name="Oval 45"/>
            <p:cNvSpPr>
              <a:spLocks noChangeArrowheads="1"/>
            </p:cNvSpPr>
            <p:nvPr/>
          </p:nvSpPr>
          <p:spPr bwMode="auto">
            <a:xfrm>
              <a:off x="3246" y="1143"/>
              <a:ext cx="29" cy="27"/>
            </a:xfrm>
            <a:prstGeom prst="ellipse">
              <a:avLst/>
            </a:prstGeom>
            <a:noFill/>
            <a:ln w="9525" algn="ctr">
              <a:solidFill>
                <a:schemeClr val="tx1"/>
              </a:solidFill>
              <a:round/>
              <a:headEnd/>
              <a:tailEnd/>
            </a:ln>
            <a:effectLst/>
          </p:spPr>
          <p:txBody>
            <a:bodyPr wrap="none" anchor="ctr"/>
            <a:lstStyle/>
            <a:p>
              <a:endParaRPr lang="ru-RU"/>
            </a:p>
          </p:txBody>
        </p:sp>
        <p:sp>
          <p:nvSpPr>
            <p:cNvPr id="308270" name="Oval 46"/>
            <p:cNvSpPr>
              <a:spLocks noChangeArrowheads="1"/>
            </p:cNvSpPr>
            <p:nvPr/>
          </p:nvSpPr>
          <p:spPr bwMode="auto">
            <a:xfrm>
              <a:off x="3668" y="1142"/>
              <a:ext cx="29" cy="27"/>
            </a:xfrm>
            <a:prstGeom prst="ellipse">
              <a:avLst/>
            </a:prstGeom>
            <a:noFill/>
            <a:ln w="9525" algn="ctr">
              <a:solidFill>
                <a:schemeClr val="tx1"/>
              </a:solidFill>
              <a:round/>
              <a:headEnd/>
              <a:tailEnd/>
            </a:ln>
            <a:effectLst/>
          </p:spPr>
          <p:txBody>
            <a:bodyPr wrap="none" anchor="ctr"/>
            <a:lstStyle/>
            <a:p>
              <a:endParaRPr lang="ru-RU"/>
            </a:p>
          </p:txBody>
        </p:sp>
      </p:grpSp>
      <p:grpSp>
        <p:nvGrpSpPr>
          <p:cNvPr id="308271" name="Group 47"/>
          <p:cNvGrpSpPr>
            <a:grpSpLocks/>
          </p:cNvGrpSpPr>
          <p:nvPr/>
        </p:nvGrpSpPr>
        <p:grpSpPr bwMode="auto">
          <a:xfrm rot="-5400000">
            <a:off x="6715919" y="1778794"/>
            <a:ext cx="715962" cy="44450"/>
            <a:chOff x="3246" y="1142"/>
            <a:chExt cx="451" cy="28"/>
          </a:xfrm>
        </p:grpSpPr>
        <p:sp>
          <p:nvSpPr>
            <p:cNvPr id="308272" name="Line 48"/>
            <p:cNvSpPr>
              <a:spLocks noChangeShapeType="1"/>
            </p:cNvSpPr>
            <p:nvPr/>
          </p:nvSpPr>
          <p:spPr bwMode="auto">
            <a:xfrm>
              <a:off x="3276" y="1158"/>
              <a:ext cx="396" cy="0"/>
            </a:xfrm>
            <a:prstGeom prst="line">
              <a:avLst/>
            </a:prstGeom>
            <a:noFill/>
            <a:ln w="9525">
              <a:solidFill>
                <a:schemeClr val="tx1"/>
              </a:solidFill>
              <a:round/>
              <a:headEnd/>
              <a:tailEnd/>
            </a:ln>
            <a:effectLst/>
          </p:spPr>
          <p:txBody>
            <a:bodyPr anchor="ctr"/>
            <a:lstStyle/>
            <a:p>
              <a:endParaRPr lang="ru-RU"/>
            </a:p>
          </p:txBody>
        </p:sp>
        <p:sp>
          <p:nvSpPr>
            <p:cNvPr id="308273" name="Oval 49"/>
            <p:cNvSpPr>
              <a:spLocks noChangeArrowheads="1"/>
            </p:cNvSpPr>
            <p:nvPr/>
          </p:nvSpPr>
          <p:spPr bwMode="auto">
            <a:xfrm>
              <a:off x="3246" y="1143"/>
              <a:ext cx="29" cy="27"/>
            </a:xfrm>
            <a:prstGeom prst="ellipse">
              <a:avLst/>
            </a:prstGeom>
            <a:noFill/>
            <a:ln w="9525" algn="ctr">
              <a:solidFill>
                <a:schemeClr val="tx1"/>
              </a:solidFill>
              <a:round/>
              <a:headEnd/>
              <a:tailEnd/>
            </a:ln>
            <a:effectLst/>
          </p:spPr>
          <p:txBody>
            <a:bodyPr wrap="none" anchor="ctr"/>
            <a:lstStyle/>
            <a:p>
              <a:endParaRPr lang="ru-RU"/>
            </a:p>
          </p:txBody>
        </p:sp>
        <p:sp>
          <p:nvSpPr>
            <p:cNvPr id="308274" name="Oval 50"/>
            <p:cNvSpPr>
              <a:spLocks noChangeArrowheads="1"/>
            </p:cNvSpPr>
            <p:nvPr/>
          </p:nvSpPr>
          <p:spPr bwMode="auto">
            <a:xfrm>
              <a:off x="3668" y="1142"/>
              <a:ext cx="29" cy="27"/>
            </a:xfrm>
            <a:prstGeom prst="ellipse">
              <a:avLst/>
            </a:prstGeom>
            <a:noFill/>
            <a:ln w="9525" algn="ctr">
              <a:solidFill>
                <a:schemeClr val="tx1"/>
              </a:solidFill>
              <a:round/>
              <a:headEnd/>
              <a:tailEnd/>
            </a:ln>
            <a:effectLst/>
          </p:spPr>
          <p:txBody>
            <a:bodyPr wrap="none" anchor="ctr"/>
            <a:lstStyle/>
            <a:p>
              <a:endParaRPr lang="ru-RU"/>
            </a:p>
          </p:txBody>
        </p:sp>
      </p:grpSp>
      <p:grpSp>
        <p:nvGrpSpPr>
          <p:cNvPr id="308275" name="Group 51"/>
          <p:cNvGrpSpPr>
            <a:grpSpLocks/>
          </p:cNvGrpSpPr>
          <p:nvPr/>
        </p:nvGrpSpPr>
        <p:grpSpPr bwMode="auto">
          <a:xfrm rot="-5400000">
            <a:off x="7390606" y="1777207"/>
            <a:ext cx="715963" cy="44450"/>
            <a:chOff x="3246" y="1142"/>
            <a:chExt cx="451" cy="28"/>
          </a:xfrm>
        </p:grpSpPr>
        <p:sp>
          <p:nvSpPr>
            <p:cNvPr id="308276" name="Line 52"/>
            <p:cNvSpPr>
              <a:spLocks noChangeShapeType="1"/>
            </p:cNvSpPr>
            <p:nvPr/>
          </p:nvSpPr>
          <p:spPr bwMode="auto">
            <a:xfrm>
              <a:off x="3276" y="1158"/>
              <a:ext cx="396" cy="0"/>
            </a:xfrm>
            <a:prstGeom prst="line">
              <a:avLst/>
            </a:prstGeom>
            <a:noFill/>
            <a:ln w="9525">
              <a:solidFill>
                <a:schemeClr val="tx1"/>
              </a:solidFill>
              <a:round/>
              <a:headEnd/>
              <a:tailEnd/>
            </a:ln>
            <a:effectLst/>
          </p:spPr>
          <p:txBody>
            <a:bodyPr anchor="ctr"/>
            <a:lstStyle/>
            <a:p>
              <a:endParaRPr lang="ru-RU"/>
            </a:p>
          </p:txBody>
        </p:sp>
        <p:sp>
          <p:nvSpPr>
            <p:cNvPr id="308277" name="Oval 53"/>
            <p:cNvSpPr>
              <a:spLocks noChangeArrowheads="1"/>
            </p:cNvSpPr>
            <p:nvPr/>
          </p:nvSpPr>
          <p:spPr bwMode="auto">
            <a:xfrm>
              <a:off x="3246" y="1143"/>
              <a:ext cx="29" cy="27"/>
            </a:xfrm>
            <a:prstGeom prst="ellipse">
              <a:avLst/>
            </a:prstGeom>
            <a:noFill/>
            <a:ln w="9525" algn="ctr">
              <a:solidFill>
                <a:schemeClr val="tx1"/>
              </a:solidFill>
              <a:round/>
              <a:headEnd/>
              <a:tailEnd/>
            </a:ln>
            <a:effectLst/>
          </p:spPr>
          <p:txBody>
            <a:bodyPr wrap="none" anchor="ctr"/>
            <a:lstStyle/>
            <a:p>
              <a:endParaRPr lang="ru-RU"/>
            </a:p>
          </p:txBody>
        </p:sp>
        <p:sp>
          <p:nvSpPr>
            <p:cNvPr id="308278" name="Oval 54"/>
            <p:cNvSpPr>
              <a:spLocks noChangeArrowheads="1"/>
            </p:cNvSpPr>
            <p:nvPr/>
          </p:nvSpPr>
          <p:spPr bwMode="auto">
            <a:xfrm>
              <a:off x="3668" y="1142"/>
              <a:ext cx="29" cy="27"/>
            </a:xfrm>
            <a:prstGeom prst="ellipse">
              <a:avLst/>
            </a:prstGeom>
            <a:noFill/>
            <a:ln w="9525" algn="ctr">
              <a:solidFill>
                <a:schemeClr val="tx1"/>
              </a:solidFill>
              <a:round/>
              <a:headEnd/>
              <a:tailEnd/>
            </a:ln>
            <a:effectLst/>
          </p:spPr>
          <p:txBody>
            <a:bodyPr wrap="none" anchor="ctr"/>
            <a:lstStyle/>
            <a:p>
              <a:endParaRPr lang="ru-RU"/>
            </a:p>
          </p:txBody>
        </p:sp>
      </p:grpSp>
      <p:grpSp>
        <p:nvGrpSpPr>
          <p:cNvPr id="308279" name="Group 55"/>
          <p:cNvGrpSpPr>
            <a:grpSpLocks/>
          </p:cNvGrpSpPr>
          <p:nvPr/>
        </p:nvGrpSpPr>
        <p:grpSpPr bwMode="auto">
          <a:xfrm rot="-5400000">
            <a:off x="8060532" y="1775619"/>
            <a:ext cx="715962" cy="44450"/>
            <a:chOff x="3246" y="1142"/>
            <a:chExt cx="451" cy="28"/>
          </a:xfrm>
        </p:grpSpPr>
        <p:sp>
          <p:nvSpPr>
            <p:cNvPr id="308280" name="Line 56"/>
            <p:cNvSpPr>
              <a:spLocks noChangeShapeType="1"/>
            </p:cNvSpPr>
            <p:nvPr/>
          </p:nvSpPr>
          <p:spPr bwMode="auto">
            <a:xfrm>
              <a:off x="3276" y="1158"/>
              <a:ext cx="396" cy="0"/>
            </a:xfrm>
            <a:prstGeom prst="line">
              <a:avLst/>
            </a:prstGeom>
            <a:noFill/>
            <a:ln w="9525">
              <a:solidFill>
                <a:schemeClr val="tx1"/>
              </a:solidFill>
              <a:round/>
              <a:headEnd/>
              <a:tailEnd/>
            </a:ln>
            <a:effectLst/>
          </p:spPr>
          <p:txBody>
            <a:bodyPr anchor="ctr"/>
            <a:lstStyle/>
            <a:p>
              <a:endParaRPr lang="ru-RU"/>
            </a:p>
          </p:txBody>
        </p:sp>
        <p:sp>
          <p:nvSpPr>
            <p:cNvPr id="308281" name="Oval 57"/>
            <p:cNvSpPr>
              <a:spLocks noChangeArrowheads="1"/>
            </p:cNvSpPr>
            <p:nvPr/>
          </p:nvSpPr>
          <p:spPr bwMode="auto">
            <a:xfrm>
              <a:off x="3246" y="1143"/>
              <a:ext cx="29" cy="27"/>
            </a:xfrm>
            <a:prstGeom prst="ellipse">
              <a:avLst/>
            </a:prstGeom>
            <a:noFill/>
            <a:ln w="9525" algn="ctr">
              <a:solidFill>
                <a:schemeClr val="tx1"/>
              </a:solidFill>
              <a:round/>
              <a:headEnd/>
              <a:tailEnd/>
            </a:ln>
            <a:effectLst/>
          </p:spPr>
          <p:txBody>
            <a:bodyPr wrap="none" anchor="ctr"/>
            <a:lstStyle/>
            <a:p>
              <a:endParaRPr lang="ru-RU"/>
            </a:p>
          </p:txBody>
        </p:sp>
        <p:sp>
          <p:nvSpPr>
            <p:cNvPr id="308282" name="Oval 58"/>
            <p:cNvSpPr>
              <a:spLocks noChangeArrowheads="1"/>
            </p:cNvSpPr>
            <p:nvPr/>
          </p:nvSpPr>
          <p:spPr bwMode="auto">
            <a:xfrm>
              <a:off x="3668" y="1142"/>
              <a:ext cx="29" cy="27"/>
            </a:xfrm>
            <a:prstGeom prst="ellipse">
              <a:avLst/>
            </a:prstGeom>
            <a:noFill/>
            <a:ln w="9525" algn="ctr">
              <a:solidFill>
                <a:schemeClr val="tx1"/>
              </a:solidFill>
              <a:round/>
              <a:headEnd/>
              <a:tailEnd/>
            </a:ln>
            <a:effectLst/>
          </p:spPr>
          <p:txBody>
            <a:bodyPr wrap="none" anchor="ctr"/>
            <a:lstStyle/>
            <a:p>
              <a:endParaRPr lang="ru-RU"/>
            </a:p>
          </p:txBody>
        </p:sp>
      </p:grpSp>
      <p:sp>
        <p:nvSpPr>
          <p:cNvPr id="308284" name="Line 60"/>
          <p:cNvSpPr>
            <a:spLocks noChangeShapeType="1"/>
          </p:cNvSpPr>
          <p:nvPr/>
        </p:nvSpPr>
        <p:spPr bwMode="auto">
          <a:xfrm rot="19333459" flipV="1">
            <a:off x="7640638" y="1752600"/>
            <a:ext cx="892175" cy="109538"/>
          </a:xfrm>
          <a:prstGeom prst="line">
            <a:avLst/>
          </a:prstGeom>
          <a:noFill/>
          <a:ln w="9525">
            <a:solidFill>
              <a:schemeClr val="tx1"/>
            </a:solidFill>
            <a:round/>
            <a:headEnd/>
            <a:tailEnd/>
          </a:ln>
          <a:effectLst/>
        </p:spPr>
        <p:txBody>
          <a:bodyPr anchor="ctr"/>
          <a:lstStyle/>
          <a:p>
            <a:endParaRPr lang="ru-RU"/>
          </a:p>
        </p:txBody>
      </p:sp>
      <p:sp>
        <p:nvSpPr>
          <p:cNvPr id="308285" name="Oval 61"/>
          <p:cNvSpPr>
            <a:spLocks noChangeArrowheads="1"/>
          </p:cNvSpPr>
          <p:nvPr/>
        </p:nvSpPr>
        <p:spPr bwMode="auto">
          <a:xfrm rot="-2266541">
            <a:off x="6448425" y="3082925"/>
            <a:ext cx="46038" cy="42863"/>
          </a:xfrm>
          <a:prstGeom prst="ellipse">
            <a:avLst/>
          </a:prstGeom>
          <a:noFill/>
          <a:ln w="9525" algn="ctr">
            <a:solidFill>
              <a:schemeClr val="tx1"/>
            </a:solidFill>
            <a:round/>
            <a:headEnd/>
            <a:tailEnd/>
          </a:ln>
          <a:effectLst/>
        </p:spPr>
        <p:txBody>
          <a:bodyPr wrap="none" anchor="ctr"/>
          <a:lstStyle/>
          <a:p>
            <a:endParaRPr lang="ru-RU"/>
          </a:p>
        </p:txBody>
      </p:sp>
      <p:sp>
        <p:nvSpPr>
          <p:cNvPr id="308286" name="Oval 62"/>
          <p:cNvSpPr>
            <a:spLocks noChangeArrowheads="1"/>
          </p:cNvSpPr>
          <p:nvPr/>
        </p:nvSpPr>
        <p:spPr bwMode="auto">
          <a:xfrm rot="-2266541">
            <a:off x="6367463" y="4089400"/>
            <a:ext cx="46037" cy="42863"/>
          </a:xfrm>
          <a:prstGeom prst="ellipse">
            <a:avLst/>
          </a:prstGeom>
          <a:noFill/>
          <a:ln w="9525" algn="ctr">
            <a:solidFill>
              <a:schemeClr val="tx1"/>
            </a:solidFill>
            <a:round/>
            <a:headEnd/>
            <a:tailEnd/>
          </a:ln>
          <a:effectLst/>
        </p:spPr>
        <p:txBody>
          <a:bodyPr wrap="none" anchor="ctr"/>
          <a:lstStyle/>
          <a:p>
            <a:endParaRPr lang="ru-RU"/>
          </a:p>
        </p:txBody>
      </p:sp>
      <p:sp>
        <p:nvSpPr>
          <p:cNvPr id="308287" name="Line 63"/>
          <p:cNvSpPr>
            <a:spLocks noChangeShapeType="1"/>
          </p:cNvSpPr>
          <p:nvPr/>
        </p:nvSpPr>
        <p:spPr bwMode="auto">
          <a:xfrm rot="19333459" flipV="1">
            <a:off x="6300788" y="1746250"/>
            <a:ext cx="892175" cy="109538"/>
          </a:xfrm>
          <a:prstGeom prst="line">
            <a:avLst/>
          </a:prstGeom>
          <a:noFill/>
          <a:ln w="9525">
            <a:solidFill>
              <a:schemeClr val="tx1"/>
            </a:solidFill>
            <a:round/>
            <a:headEnd/>
            <a:tailEnd/>
          </a:ln>
          <a:effectLst/>
        </p:spPr>
        <p:txBody>
          <a:bodyPr anchor="ctr"/>
          <a:lstStyle/>
          <a:p>
            <a:endParaRPr lang="ru-RU"/>
          </a:p>
        </p:txBody>
      </p:sp>
      <p:sp>
        <p:nvSpPr>
          <p:cNvPr id="308288" name="Line 64"/>
          <p:cNvSpPr>
            <a:spLocks noChangeShapeType="1"/>
          </p:cNvSpPr>
          <p:nvPr/>
        </p:nvSpPr>
        <p:spPr bwMode="auto">
          <a:xfrm rot="13933459" flipV="1">
            <a:off x="6966744" y="1732757"/>
            <a:ext cx="892175" cy="109537"/>
          </a:xfrm>
          <a:prstGeom prst="line">
            <a:avLst/>
          </a:prstGeom>
          <a:noFill/>
          <a:ln w="9525">
            <a:solidFill>
              <a:schemeClr val="tx1"/>
            </a:solidFill>
            <a:round/>
            <a:headEnd/>
            <a:tailEnd/>
          </a:ln>
          <a:effectLst/>
        </p:spPr>
        <p:txBody>
          <a:bodyPr anchor="ctr"/>
          <a:lstStyle/>
          <a:p>
            <a:endParaRPr lang="ru-RU"/>
          </a:p>
        </p:txBody>
      </p:sp>
      <p:sp>
        <p:nvSpPr>
          <p:cNvPr id="308289" name="Line 65"/>
          <p:cNvSpPr>
            <a:spLocks noChangeShapeType="1"/>
          </p:cNvSpPr>
          <p:nvPr/>
        </p:nvSpPr>
        <p:spPr bwMode="auto">
          <a:xfrm rot="13933459" flipV="1">
            <a:off x="5636419" y="1754982"/>
            <a:ext cx="892175" cy="109537"/>
          </a:xfrm>
          <a:prstGeom prst="line">
            <a:avLst/>
          </a:prstGeom>
          <a:noFill/>
          <a:ln w="9525">
            <a:solidFill>
              <a:schemeClr val="tx1"/>
            </a:solidFill>
            <a:round/>
            <a:headEnd/>
            <a:tailEnd/>
          </a:ln>
          <a:effectLst/>
        </p:spPr>
        <p:txBody>
          <a:bodyPr anchor="ctr"/>
          <a:lstStyle/>
          <a:p>
            <a:endParaRPr lang="ru-RU"/>
          </a:p>
        </p:txBody>
      </p:sp>
      <p:grpSp>
        <p:nvGrpSpPr>
          <p:cNvPr id="308290" name="Group 66"/>
          <p:cNvGrpSpPr>
            <a:grpSpLocks/>
          </p:cNvGrpSpPr>
          <p:nvPr/>
        </p:nvGrpSpPr>
        <p:grpSpPr bwMode="auto">
          <a:xfrm>
            <a:off x="5564188" y="2152650"/>
            <a:ext cx="393700" cy="236538"/>
            <a:chOff x="158" y="2772"/>
            <a:chExt cx="386" cy="227"/>
          </a:xfrm>
        </p:grpSpPr>
        <p:sp>
          <p:nvSpPr>
            <p:cNvPr id="308291" name="AutoShape 67"/>
            <p:cNvSpPr>
              <a:spLocks noChangeArrowheads="1"/>
            </p:cNvSpPr>
            <p:nvPr/>
          </p:nvSpPr>
          <p:spPr bwMode="auto">
            <a:xfrm>
              <a:off x="227" y="2817"/>
              <a:ext cx="227" cy="113"/>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ru-RU"/>
            </a:p>
          </p:txBody>
        </p:sp>
        <p:sp>
          <p:nvSpPr>
            <p:cNvPr id="308292" name="Oval 68"/>
            <p:cNvSpPr>
              <a:spLocks noChangeArrowheads="1"/>
            </p:cNvSpPr>
            <p:nvPr/>
          </p:nvSpPr>
          <p:spPr bwMode="auto">
            <a:xfrm>
              <a:off x="295" y="2772"/>
              <a:ext cx="91" cy="91"/>
            </a:xfrm>
            <a:prstGeom prst="ellipse">
              <a:avLst/>
            </a:prstGeom>
            <a:solidFill>
              <a:srgbClr val="C0C0C0"/>
            </a:solidFill>
            <a:ln w="9525">
              <a:solidFill>
                <a:schemeClr val="tx1"/>
              </a:solidFill>
              <a:round/>
              <a:headEnd/>
              <a:tailEnd/>
            </a:ln>
            <a:effectLst/>
          </p:spPr>
          <p:txBody>
            <a:bodyPr wrap="none" anchor="ctr"/>
            <a:lstStyle/>
            <a:p>
              <a:endParaRPr lang="ru-RU"/>
            </a:p>
          </p:txBody>
        </p:sp>
        <p:sp>
          <p:nvSpPr>
            <p:cNvPr id="308293" name="Rectangle 69"/>
            <p:cNvSpPr>
              <a:spLocks noChangeArrowheads="1"/>
            </p:cNvSpPr>
            <p:nvPr/>
          </p:nvSpPr>
          <p:spPr bwMode="auto">
            <a:xfrm>
              <a:off x="158" y="2931"/>
              <a:ext cx="386" cy="68"/>
            </a:xfrm>
            <a:prstGeom prst="rect">
              <a:avLst/>
            </a:prstGeom>
            <a:solidFill>
              <a:srgbClr val="C0C0C0"/>
            </a:solidFill>
            <a:ln w="9525">
              <a:noFill/>
              <a:miter lim="800000"/>
              <a:headEnd/>
              <a:tailEnd/>
            </a:ln>
            <a:effectLst/>
          </p:spPr>
          <p:txBody>
            <a:bodyPr wrap="none" anchor="ctr"/>
            <a:lstStyle/>
            <a:p>
              <a:endParaRPr lang="ru-RU"/>
            </a:p>
          </p:txBody>
        </p:sp>
        <p:sp>
          <p:nvSpPr>
            <p:cNvPr id="308294" name="Line 70"/>
            <p:cNvSpPr>
              <a:spLocks noChangeShapeType="1"/>
            </p:cNvSpPr>
            <p:nvPr/>
          </p:nvSpPr>
          <p:spPr bwMode="auto">
            <a:xfrm>
              <a:off x="158" y="2931"/>
              <a:ext cx="386" cy="0"/>
            </a:xfrm>
            <a:prstGeom prst="line">
              <a:avLst/>
            </a:prstGeom>
            <a:noFill/>
            <a:ln w="9525">
              <a:solidFill>
                <a:schemeClr val="tx1"/>
              </a:solidFill>
              <a:round/>
              <a:headEnd/>
              <a:tailEnd/>
            </a:ln>
            <a:effectLst/>
          </p:spPr>
          <p:txBody>
            <a:bodyPr/>
            <a:lstStyle/>
            <a:p>
              <a:endParaRPr lang="ru-RU"/>
            </a:p>
          </p:txBody>
        </p:sp>
      </p:grpSp>
      <p:grpSp>
        <p:nvGrpSpPr>
          <p:cNvPr id="308295" name="Group 71"/>
          <p:cNvGrpSpPr>
            <a:grpSpLocks/>
          </p:cNvGrpSpPr>
          <p:nvPr/>
        </p:nvGrpSpPr>
        <p:grpSpPr bwMode="auto">
          <a:xfrm>
            <a:off x="8229600" y="2155825"/>
            <a:ext cx="412750" cy="279400"/>
            <a:chOff x="657" y="2976"/>
            <a:chExt cx="386" cy="296"/>
          </a:xfrm>
        </p:grpSpPr>
        <p:sp>
          <p:nvSpPr>
            <p:cNvPr id="308296" name="AutoShape 72"/>
            <p:cNvSpPr>
              <a:spLocks noChangeArrowheads="1"/>
            </p:cNvSpPr>
            <p:nvPr/>
          </p:nvSpPr>
          <p:spPr bwMode="auto">
            <a:xfrm>
              <a:off x="726" y="3021"/>
              <a:ext cx="227" cy="113"/>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ru-RU"/>
            </a:p>
          </p:txBody>
        </p:sp>
        <p:sp>
          <p:nvSpPr>
            <p:cNvPr id="308297" name="Oval 73"/>
            <p:cNvSpPr>
              <a:spLocks noChangeArrowheads="1"/>
            </p:cNvSpPr>
            <p:nvPr/>
          </p:nvSpPr>
          <p:spPr bwMode="auto">
            <a:xfrm>
              <a:off x="794" y="2976"/>
              <a:ext cx="91" cy="91"/>
            </a:xfrm>
            <a:prstGeom prst="ellipse">
              <a:avLst/>
            </a:prstGeom>
            <a:solidFill>
              <a:srgbClr val="C0C0C0"/>
            </a:solidFill>
            <a:ln w="9525">
              <a:solidFill>
                <a:schemeClr val="tx1"/>
              </a:solidFill>
              <a:round/>
              <a:headEnd/>
              <a:tailEnd/>
            </a:ln>
            <a:effectLst/>
          </p:spPr>
          <p:txBody>
            <a:bodyPr wrap="none" anchor="ctr"/>
            <a:lstStyle/>
            <a:p>
              <a:endParaRPr lang="ru-RU"/>
            </a:p>
          </p:txBody>
        </p:sp>
        <p:sp>
          <p:nvSpPr>
            <p:cNvPr id="308298" name="Rectangle 74"/>
            <p:cNvSpPr>
              <a:spLocks noChangeArrowheads="1"/>
            </p:cNvSpPr>
            <p:nvPr/>
          </p:nvSpPr>
          <p:spPr bwMode="auto">
            <a:xfrm>
              <a:off x="657" y="3204"/>
              <a:ext cx="386" cy="68"/>
            </a:xfrm>
            <a:prstGeom prst="rect">
              <a:avLst/>
            </a:prstGeom>
            <a:solidFill>
              <a:srgbClr val="C0C0C0"/>
            </a:solidFill>
            <a:ln w="9525">
              <a:noFill/>
              <a:miter lim="800000"/>
              <a:headEnd/>
              <a:tailEnd/>
            </a:ln>
            <a:effectLst/>
          </p:spPr>
          <p:txBody>
            <a:bodyPr wrap="none" anchor="ctr"/>
            <a:lstStyle/>
            <a:p>
              <a:endParaRPr lang="ru-RU"/>
            </a:p>
          </p:txBody>
        </p:sp>
        <p:sp>
          <p:nvSpPr>
            <p:cNvPr id="308299" name="Line 75"/>
            <p:cNvSpPr>
              <a:spLocks noChangeShapeType="1"/>
            </p:cNvSpPr>
            <p:nvPr/>
          </p:nvSpPr>
          <p:spPr bwMode="auto">
            <a:xfrm>
              <a:off x="657" y="3204"/>
              <a:ext cx="386" cy="0"/>
            </a:xfrm>
            <a:prstGeom prst="line">
              <a:avLst/>
            </a:prstGeom>
            <a:noFill/>
            <a:ln w="9525">
              <a:solidFill>
                <a:schemeClr val="tx1"/>
              </a:solidFill>
              <a:round/>
              <a:headEnd/>
              <a:tailEnd/>
            </a:ln>
            <a:effectLst/>
          </p:spPr>
          <p:txBody>
            <a:bodyPr/>
            <a:lstStyle/>
            <a:p>
              <a:endParaRPr lang="ru-RU"/>
            </a:p>
          </p:txBody>
        </p:sp>
        <p:sp>
          <p:nvSpPr>
            <p:cNvPr id="308300" name="Oval 76"/>
            <p:cNvSpPr>
              <a:spLocks noChangeArrowheads="1"/>
            </p:cNvSpPr>
            <p:nvPr/>
          </p:nvSpPr>
          <p:spPr bwMode="auto">
            <a:xfrm>
              <a:off x="748" y="3135"/>
              <a:ext cx="68" cy="68"/>
            </a:xfrm>
            <a:prstGeom prst="ellipse">
              <a:avLst/>
            </a:prstGeom>
            <a:solidFill>
              <a:srgbClr val="C0C0C0"/>
            </a:solidFill>
            <a:ln w="9525">
              <a:solidFill>
                <a:schemeClr val="tx1"/>
              </a:solidFill>
              <a:round/>
              <a:headEnd/>
              <a:tailEnd/>
            </a:ln>
            <a:effectLst/>
          </p:spPr>
          <p:txBody>
            <a:bodyPr wrap="none" anchor="ctr"/>
            <a:lstStyle/>
            <a:p>
              <a:endParaRPr lang="ru-RU"/>
            </a:p>
          </p:txBody>
        </p:sp>
        <p:sp>
          <p:nvSpPr>
            <p:cNvPr id="308301" name="Oval 77"/>
            <p:cNvSpPr>
              <a:spLocks noChangeArrowheads="1"/>
            </p:cNvSpPr>
            <p:nvPr/>
          </p:nvSpPr>
          <p:spPr bwMode="auto">
            <a:xfrm>
              <a:off x="861" y="3135"/>
              <a:ext cx="68" cy="68"/>
            </a:xfrm>
            <a:prstGeom prst="ellipse">
              <a:avLst/>
            </a:prstGeom>
            <a:solidFill>
              <a:srgbClr val="C0C0C0"/>
            </a:solidFill>
            <a:ln w="9525">
              <a:solidFill>
                <a:schemeClr val="tx1"/>
              </a:solidFill>
              <a:round/>
              <a:headEnd/>
              <a:tailEnd/>
            </a:ln>
            <a:effectLst/>
          </p:spPr>
          <p:txBody>
            <a:bodyPr wrap="none" anchor="ctr"/>
            <a:lstStyle/>
            <a:p>
              <a:endParaRPr lang="ru-RU"/>
            </a:p>
          </p:txBody>
        </p:sp>
      </p:grpSp>
      <p:sp>
        <p:nvSpPr>
          <p:cNvPr id="308302" name="AutoShape 78"/>
          <p:cNvSpPr>
            <a:spLocks noChangeArrowheads="1"/>
          </p:cNvSpPr>
          <p:nvPr/>
        </p:nvSpPr>
        <p:spPr bwMode="auto">
          <a:xfrm>
            <a:off x="6362700" y="2171700"/>
            <a:ext cx="88900" cy="314325"/>
          </a:xfrm>
          <a:prstGeom prst="downArrow">
            <a:avLst>
              <a:gd name="adj1" fmla="val 50000"/>
              <a:gd name="adj2" fmla="val 88393"/>
            </a:avLst>
          </a:prstGeom>
          <a:solidFill>
            <a:srgbClr val="FF0000"/>
          </a:solidFill>
          <a:ln w="9525" algn="ctr">
            <a:solidFill>
              <a:schemeClr val="tx1"/>
            </a:solidFill>
            <a:miter lim="800000"/>
            <a:headEnd/>
            <a:tailEnd/>
          </a:ln>
          <a:effectLst/>
        </p:spPr>
        <p:txBody>
          <a:bodyPr wrap="none" anchor="ctr"/>
          <a:lstStyle/>
          <a:p>
            <a:endParaRPr lang="ru-RU"/>
          </a:p>
        </p:txBody>
      </p:sp>
      <p:sp>
        <p:nvSpPr>
          <p:cNvPr id="308303" name="AutoShape 79"/>
          <p:cNvSpPr>
            <a:spLocks noChangeArrowheads="1"/>
          </p:cNvSpPr>
          <p:nvPr/>
        </p:nvSpPr>
        <p:spPr bwMode="auto">
          <a:xfrm>
            <a:off x="7037388" y="2160588"/>
            <a:ext cx="88900" cy="314325"/>
          </a:xfrm>
          <a:prstGeom prst="downArrow">
            <a:avLst>
              <a:gd name="adj1" fmla="val 50000"/>
              <a:gd name="adj2" fmla="val 88393"/>
            </a:avLst>
          </a:prstGeom>
          <a:solidFill>
            <a:srgbClr val="FF0000"/>
          </a:solidFill>
          <a:ln w="9525" algn="ctr">
            <a:solidFill>
              <a:schemeClr val="tx1"/>
            </a:solidFill>
            <a:miter lim="800000"/>
            <a:headEnd/>
            <a:tailEnd/>
          </a:ln>
          <a:effectLst/>
        </p:spPr>
        <p:txBody>
          <a:bodyPr wrap="none" anchor="ctr"/>
          <a:lstStyle/>
          <a:p>
            <a:endParaRPr lang="ru-RU"/>
          </a:p>
        </p:txBody>
      </p:sp>
      <p:sp>
        <p:nvSpPr>
          <p:cNvPr id="308304" name="AutoShape 80"/>
          <p:cNvSpPr>
            <a:spLocks noChangeArrowheads="1"/>
          </p:cNvSpPr>
          <p:nvPr/>
        </p:nvSpPr>
        <p:spPr bwMode="auto">
          <a:xfrm>
            <a:off x="7704138" y="2151063"/>
            <a:ext cx="88900" cy="314325"/>
          </a:xfrm>
          <a:prstGeom prst="downArrow">
            <a:avLst>
              <a:gd name="adj1" fmla="val 50000"/>
              <a:gd name="adj2" fmla="val 88393"/>
            </a:avLst>
          </a:prstGeom>
          <a:solidFill>
            <a:srgbClr val="FF0000"/>
          </a:solidFill>
          <a:ln w="9525" algn="ctr">
            <a:solidFill>
              <a:schemeClr val="tx1"/>
            </a:solidFill>
            <a:miter lim="800000"/>
            <a:headEnd/>
            <a:tailEnd/>
          </a:ln>
          <a:effectLst/>
        </p:spPr>
        <p:txBody>
          <a:bodyPr wrap="none" anchor="ctr"/>
          <a:lstStyle/>
          <a:p>
            <a:endParaRPr lang="ru-RU"/>
          </a:p>
        </p:txBody>
      </p:sp>
      <p:sp>
        <p:nvSpPr>
          <p:cNvPr id="308305" name="Line 81"/>
          <p:cNvSpPr>
            <a:spLocks noChangeShapeType="1"/>
          </p:cNvSpPr>
          <p:nvPr/>
        </p:nvSpPr>
        <p:spPr bwMode="auto">
          <a:xfrm>
            <a:off x="5743575" y="2198688"/>
            <a:ext cx="0" cy="533400"/>
          </a:xfrm>
          <a:prstGeom prst="line">
            <a:avLst/>
          </a:prstGeom>
          <a:noFill/>
          <a:ln w="9525">
            <a:solidFill>
              <a:schemeClr val="tx1"/>
            </a:solidFill>
            <a:round/>
            <a:headEnd/>
            <a:tailEnd/>
          </a:ln>
          <a:effectLst/>
        </p:spPr>
        <p:txBody>
          <a:bodyPr anchor="ctr"/>
          <a:lstStyle/>
          <a:p>
            <a:endParaRPr lang="ru-RU"/>
          </a:p>
        </p:txBody>
      </p:sp>
      <p:sp>
        <p:nvSpPr>
          <p:cNvPr id="308306" name="Line 82"/>
          <p:cNvSpPr>
            <a:spLocks noChangeShapeType="1"/>
          </p:cNvSpPr>
          <p:nvPr/>
        </p:nvSpPr>
        <p:spPr bwMode="auto">
          <a:xfrm>
            <a:off x="8428038" y="2149475"/>
            <a:ext cx="0" cy="533400"/>
          </a:xfrm>
          <a:prstGeom prst="line">
            <a:avLst/>
          </a:prstGeom>
          <a:noFill/>
          <a:ln w="9525">
            <a:solidFill>
              <a:schemeClr val="tx1"/>
            </a:solidFill>
            <a:round/>
            <a:headEnd/>
            <a:tailEnd/>
          </a:ln>
          <a:effectLst/>
        </p:spPr>
        <p:txBody>
          <a:bodyPr anchor="ctr"/>
          <a:lstStyle/>
          <a:p>
            <a:endParaRPr lang="ru-RU"/>
          </a:p>
        </p:txBody>
      </p:sp>
      <p:sp>
        <p:nvSpPr>
          <p:cNvPr id="308308" name="Line 84"/>
          <p:cNvSpPr>
            <a:spLocks noChangeShapeType="1"/>
          </p:cNvSpPr>
          <p:nvPr/>
        </p:nvSpPr>
        <p:spPr bwMode="auto">
          <a:xfrm>
            <a:off x="5743575" y="2581275"/>
            <a:ext cx="2686050" cy="0"/>
          </a:xfrm>
          <a:prstGeom prst="line">
            <a:avLst/>
          </a:prstGeom>
          <a:noFill/>
          <a:ln w="9525">
            <a:solidFill>
              <a:schemeClr val="tx1"/>
            </a:solidFill>
            <a:round/>
            <a:headEnd type="triangle" w="med" len="med"/>
            <a:tailEnd type="triangle" w="med" len="med"/>
          </a:ln>
          <a:effectLst/>
        </p:spPr>
        <p:txBody>
          <a:bodyPr anchor="ctr"/>
          <a:lstStyle/>
          <a:p>
            <a:endParaRPr lang="ru-RU"/>
          </a:p>
        </p:txBody>
      </p:sp>
      <p:sp>
        <p:nvSpPr>
          <p:cNvPr id="308309" name="Line 85"/>
          <p:cNvSpPr>
            <a:spLocks noChangeShapeType="1"/>
          </p:cNvSpPr>
          <p:nvPr/>
        </p:nvSpPr>
        <p:spPr bwMode="auto">
          <a:xfrm>
            <a:off x="8439150" y="2143125"/>
            <a:ext cx="323850" cy="0"/>
          </a:xfrm>
          <a:prstGeom prst="line">
            <a:avLst/>
          </a:prstGeom>
          <a:noFill/>
          <a:ln w="9525">
            <a:solidFill>
              <a:schemeClr val="tx1"/>
            </a:solidFill>
            <a:round/>
            <a:headEnd/>
            <a:tailEnd/>
          </a:ln>
          <a:effectLst/>
        </p:spPr>
        <p:txBody>
          <a:bodyPr anchor="ctr"/>
          <a:lstStyle/>
          <a:p>
            <a:endParaRPr lang="ru-RU"/>
          </a:p>
        </p:txBody>
      </p:sp>
      <p:sp>
        <p:nvSpPr>
          <p:cNvPr id="308310" name="Line 86"/>
          <p:cNvSpPr>
            <a:spLocks noChangeShapeType="1"/>
          </p:cNvSpPr>
          <p:nvPr/>
        </p:nvSpPr>
        <p:spPr bwMode="auto">
          <a:xfrm>
            <a:off x="8466138" y="1465263"/>
            <a:ext cx="323850" cy="0"/>
          </a:xfrm>
          <a:prstGeom prst="line">
            <a:avLst/>
          </a:prstGeom>
          <a:noFill/>
          <a:ln w="9525">
            <a:solidFill>
              <a:schemeClr val="tx1"/>
            </a:solidFill>
            <a:round/>
            <a:headEnd/>
            <a:tailEnd/>
          </a:ln>
          <a:effectLst/>
        </p:spPr>
        <p:txBody>
          <a:bodyPr anchor="ctr"/>
          <a:lstStyle/>
          <a:p>
            <a:endParaRPr lang="ru-RU"/>
          </a:p>
        </p:txBody>
      </p:sp>
      <p:sp>
        <p:nvSpPr>
          <p:cNvPr id="308311" name="Line 87"/>
          <p:cNvSpPr>
            <a:spLocks noChangeShapeType="1"/>
          </p:cNvSpPr>
          <p:nvPr/>
        </p:nvSpPr>
        <p:spPr bwMode="auto">
          <a:xfrm>
            <a:off x="8629650" y="1457325"/>
            <a:ext cx="0" cy="685800"/>
          </a:xfrm>
          <a:prstGeom prst="line">
            <a:avLst/>
          </a:prstGeom>
          <a:noFill/>
          <a:ln w="9525">
            <a:solidFill>
              <a:schemeClr val="tx1"/>
            </a:solidFill>
            <a:round/>
            <a:headEnd type="triangle" w="med" len="med"/>
            <a:tailEnd type="triangle" w="med" len="med"/>
          </a:ln>
          <a:effectLst/>
        </p:spPr>
        <p:txBody>
          <a:bodyPr anchor="ctr"/>
          <a:lstStyle/>
          <a:p>
            <a:endParaRPr lang="ru-RU"/>
          </a:p>
        </p:txBody>
      </p:sp>
      <p:sp>
        <p:nvSpPr>
          <p:cNvPr id="308312" name="Text Box 88"/>
          <p:cNvSpPr txBox="1">
            <a:spLocks noChangeArrowheads="1"/>
          </p:cNvSpPr>
          <p:nvPr/>
        </p:nvSpPr>
        <p:spPr bwMode="auto">
          <a:xfrm>
            <a:off x="5394325" y="2001838"/>
            <a:ext cx="276225" cy="244475"/>
          </a:xfrm>
          <a:prstGeom prst="rect">
            <a:avLst/>
          </a:prstGeom>
          <a:noFill/>
          <a:ln w="9525" algn="ctr">
            <a:noFill/>
            <a:miter lim="800000"/>
            <a:headEnd/>
            <a:tailEnd/>
          </a:ln>
          <a:effectLst/>
        </p:spPr>
        <p:txBody>
          <a:bodyPr wrap="none">
            <a:spAutoFit/>
          </a:bodyPr>
          <a:lstStyle/>
          <a:p>
            <a:r>
              <a:rPr lang="en-US" sz="1000" b="1" i="1"/>
              <a:t>A</a:t>
            </a:r>
            <a:endParaRPr lang="ru-RU" sz="1000" b="1" i="1"/>
          </a:p>
        </p:txBody>
      </p:sp>
      <p:sp>
        <p:nvSpPr>
          <p:cNvPr id="308313" name="Text Box 89"/>
          <p:cNvSpPr txBox="1">
            <a:spLocks noChangeArrowheads="1"/>
          </p:cNvSpPr>
          <p:nvPr/>
        </p:nvSpPr>
        <p:spPr bwMode="auto">
          <a:xfrm>
            <a:off x="8602663" y="2209800"/>
            <a:ext cx="276225" cy="244475"/>
          </a:xfrm>
          <a:prstGeom prst="rect">
            <a:avLst/>
          </a:prstGeom>
          <a:noFill/>
          <a:ln w="9525" algn="ctr">
            <a:noFill/>
            <a:miter lim="800000"/>
            <a:headEnd/>
            <a:tailEnd/>
          </a:ln>
          <a:effectLst/>
        </p:spPr>
        <p:txBody>
          <a:bodyPr wrap="none">
            <a:spAutoFit/>
          </a:bodyPr>
          <a:lstStyle/>
          <a:p>
            <a:r>
              <a:rPr lang="en-US" sz="1000" b="1" i="1"/>
              <a:t>B</a:t>
            </a:r>
            <a:endParaRPr lang="ru-RU" sz="1000" b="1" i="1"/>
          </a:p>
        </p:txBody>
      </p:sp>
      <p:sp>
        <p:nvSpPr>
          <p:cNvPr id="308314" name="Text Box 90"/>
          <p:cNvSpPr txBox="1">
            <a:spLocks noChangeArrowheads="1"/>
          </p:cNvSpPr>
          <p:nvPr/>
        </p:nvSpPr>
        <p:spPr bwMode="auto">
          <a:xfrm>
            <a:off x="8613775" y="1668463"/>
            <a:ext cx="254000" cy="244475"/>
          </a:xfrm>
          <a:prstGeom prst="rect">
            <a:avLst/>
          </a:prstGeom>
          <a:noFill/>
          <a:ln w="9525" algn="ctr">
            <a:noFill/>
            <a:miter lim="800000"/>
            <a:headEnd/>
            <a:tailEnd/>
          </a:ln>
          <a:effectLst/>
        </p:spPr>
        <p:txBody>
          <a:bodyPr wrap="none">
            <a:spAutoFit/>
          </a:bodyPr>
          <a:lstStyle/>
          <a:p>
            <a:r>
              <a:rPr lang="en-US" sz="1000" i="1"/>
              <a:t>h</a:t>
            </a:r>
            <a:endParaRPr lang="ru-RU" sz="1000" i="1"/>
          </a:p>
        </p:txBody>
      </p:sp>
      <p:sp>
        <p:nvSpPr>
          <p:cNvPr id="308315" name="Text Box 91"/>
          <p:cNvSpPr txBox="1">
            <a:spLocks noChangeArrowheads="1"/>
          </p:cNvSpPr>
          <p:nvPr/>
        </p:nvSpPr>
        <p:spPr bwMode="auto">
          <a:xfrm>
            <a:off x="6802438" y="2352675"/>
            <a:ext cx="241300" cy="274638"/>
          </a:xfrm>
          <a:prstGeom prst="rect">
            <a:avLst/>
          </a:prstGeom>
          <a:noFill/>
          <a:ln w="9525" algn="ctr">
            <a:noFill/>
            <a:miter lim="800000"/>
            <a:headEnd/>
            <a:tailEnd/>
          </a:ln>
          <a:effectLst/>
        </p:spPr>
        <p:txBody>
          <a:bodyPr>
            <a:spAutoFit/>
          </a:bodyPr>
          <a:lstStyle/>
          <a:p>
            <a:r>
              <a:rPr lang="en-US" sz="1200" i="1">
                <a:latin typeface="Times New Roman" pitchFamily="18" charset="0"/>
              </a:rPr>
              <a:t>l</a:t>
            </a:r>
            <a:endParaRPr lang="ru-RU" sz="1000" i="1"/>
          </a:p>
        </p:txBody>
      </p:sp>
      <p:graphicFrame>
        <p:nvGraphicFramePr>
          <p:cNvPr id="308316" name="Object 92"/>
          <p:cNvGraphicFramePr>
            <a:graphicFrameLocks noChangeAspect="1"/>
          </p:cNvGraphicFramePr>
          <p:nvPr/>
        </p:nvGraphicFramePr>
        <p:xfrm>
          <a:off x="6502400" y="2209800"/>
          <a:ext cx="177800" cy="228600"/>
        </p:xfrm>
        <a:graphic>
          <a:graphicData uri="http://schemas.openxmlformats.org/presentationml/2006/ole">
            <p:oleObj spid="_x0000_s308316" name="Формула" r:id="rId4" imgW="177480" imgH="228600" progId="Equation.3">
              <p:embed/>
            </p:oleObj>
          </a:graphicData>
        </a:graphic>
      </p:graphicFrame>
      <p:graphicFrame>
        <p:nvGraphicFramePr>
          <p:cNvPr id="308317" name="Object 93"/>
          <p:cNvGraphicFramePr>
            <a:graphicFrameLocks noChangeAspect="1"/>
          </p:cNvGraphicFramePr>
          <p:nvPr/>
        </p:nvGraphicFramePr>
        <p:xfrm>
          <a:off x="7170738" y="2208213"/>
          <a:ext cx="190500" cy="228600"/>
        </p:xfrm>
        <a:graphic>
          <a:graphicData uri="http://schemas.openxmlformats.org/presentationml/2006/ole">
            <p:oleObj spid="_x0000_s308317" name="Формула" r:id="rId5" imgW="190440" imgH="228600" progId="Equation.3">
              <p:embed/>
            </p:oleObj>
          </a:graphicData>
        </a:graphic>
      </p:graphicFrame>
      <p:graphicFrame>
        <p:nvGraphicFramePr>
          <p:cNvPr id="308318" name="Object 94"/>
          <p:cNvGraphicFramePr>
            <a:graphicFrameLocks noChangeAspect="1"/>
          </p:cNvGraphicFramePr>
          <p:nvPr/>
        </p:nvGraphicFramePr>
        <p:xfrm>
          <a:off x="7845425" y="2219325"/>
          <a:ext cx="190500" cy="241300"/>
        </p:xfrm>
        <a:graphic>
          <a:graphicData uri="http://schemas.openxmlformats.org/presentationml/2006/ole">
            <p:oleObj spid="_x0000_s308318" name="Формула" r:id="rId6" imgW="190440" imgH="241200" progId="Equation.3">
              <p:embed/>
            </p:oleObj>
          </a:graphicData>
        </a:graphic>
      </p:graphicFrame>
      <p:sp>
        <p:nvSpPr>
          <p:cNvPr id="308319" name="Line 95"/>
          <p:cNvSpPr>
            <a:spLocks noChangeShapeType="1"/>
          </p:cNvSpPr>
          <p:nvPr/>
        </p:nvSpPr>
        <p:spPr bwMode="auto">
          <a:xfrm>
            <a:off x="8416925" y="1176338"/>
            <a:ext cx="0" cy="276225"/>
          </a:xfrm>
          <a:prstGeom prst="line">
            <a:avLst/>
          </a:prstGeom>
          <a:noFill/>
          <a:ln w="9525">
            <a:solidFill>
              <a:schemeClr val="tx1"/>
            </a:solidFill>
            <a:round/>
            <a:headEnd/>
            <a:tailEnd/>
          </a:ln>
          <a:effectLst/>
        </p:spPr>
        <p:txBody>
          <a:bodyPr anchor="ctr"/>
          <a:lstStyle/>
          <a:p>
            <a:endParaRPr lang="ru-RU"/>
          </a:p>
        </p:txBody>
      </p:sp>
      <p:sp>
        <p:nvSpPr>
          <p:cNvPr id="308320" name="Line 96"/>
          <p:cNvSpPr>
            <a:spLocks noChangeShapeType="1"/>
          </p:cNvSpPr>
          <p:nvPr/>
        </p:nvSpPr>
        <p:spPr bwMode="auto">
          <a:xfrm>
            <a:off x="7739063" y="1193800"/>
            <a:ext cx="0" cy="276225"/>
          </a:xfrm>
          <a:prstGeom prst="line">
            <a:avLst/>
          </a:prstGeom>
          <a:noFill/>
          <a:ln w="9525">
            <a:solidFill>
              <a:schemeClr val="tx1"/>
            </a:solidFill>
            <a:round/>
            <a:headEnd/>
            <a:tailEnd/>
          </a:ln>
          <a:effectLst/>
        </p:spPr>
        <p:txBody>
          <a:bodyPr anchor="ctr"/>
          <a:lstStyle/>
          <a:p>
            <a:endParaRPr lang="ru-RU"/>
          </a:p>
        </p:txBody>
      </p:sp>
      <p:sp>
        <p:nvSpPr>
          <p:cNvPr id="308321" name="Line 97"/>
          <p:cNvSpPr>
            <a:spLocks noChangeShapeType="1"/>
          </p:cNvSpPr>
          <p:nvPr/>
        </p:nvSpPr>
        <p:spPr bwMode="auto">
          <a:xfrm>
            <a:off x="7751763" y="1350963"/>
            <a:ext cx="666750" cy="0"/>
          </a:xfrm>
          <a:prstGeom prst="line">
            <a:avLst/>
          </a:prstGeom>
          <a:noFill/>
          <a:ln w="9525">
            <a:solidFill>
              <a:schemeClr val="tx1"/>
            </a:solidFill>
            <a:round/>
            <a:headEnd type="triangle" w="med" len="med"/>
            <a:tailEnd type="triangle" w="med" len="med"/>
          </a:ln>
          <a:effectLst/>
        </p:spPr>
        <p:txBody>
          <a:bodyPr anchor="ctr"/>
          <a:lstStyle/>
          <a:p>
            <a:endParaRPr lang="ru-RU"/>
          </a:p>
        </p:txBody>
      </p:sp>
      <p:sp>
        <p:nvSpPr>
          <p:cNvPr id="308322" name="Text Box 98"/>
          <p:cNvSpPr txBox="1">
            <a:spLocks noChangeArrowheads="1"/>
          </p:cNvSpPr>
          <p:nvPr/>
        </p:nvSpPr>
        <p:spPr bwMode="auto">
          <a:xfrm>
            <a:off x="7983538" y="1123950"/>
            <a:ext cx="254000" cy="244475"/>
          </a:xfrm>
          <a:prstGeom prst="rect">
            <a:avLst/>
          </a:prstGeom>
          <a:noFill/>
          <a:ln w="9525" algn="ctr">
            <a:noFill/>
            <a:miter lim="800000"/>
            <a:headEnd/>
            <a:tailEnd/>
          </a:ln>
          <a:effectLst/>
        </p:spPr>
        <p:txBody>
          <a:bodyPr wrap="none">
            <a:spAutoFit/>
          </a:bodyPr>
          <a:lstStyle/>
          <a:p>
            <a:r>
              <a:rPr lang="en-US" sz="1000" i="1"/>
              <a:t>d</a:t>
            </a:r>
            <a:endParaRPr lang="ru-RU" sz="1000" i="1"/>
          </a:p>
        </p:txBody>
      </p:sp>
      <p:sp>
        <p:nvSpPr>
          <p:cNvPr id="308323" name="Text Box 99"/>
          <p:cNvSpPr txBox="1">
            <a:spLocks noChangeArrowheads="1"/>
          </p:cNvSpPr>
          <p:nvPr/>
        </p:nvSpPr>
        <p:spPr bwMode="auto">
          <a:xfrm>
            <a:off x="142875" y="2097088"/>
            <a:ext cx="5664200" cy="1920875"/>
          </a:xfrm>
          <a:prstGeom prst="rect">
            <a:avLst/>
          </a:prstGeom>
          <a:noFill/>
          <a:ln w="9525" algn="ctr">
            <a:noFill/>
            <a:miter lim="800000"/>
            <a:headEnd/>
            <a:tailEnd/>
          </a:ln>
          <a:effectLst/>
        </p:spPr>
        <p:txBody>
          <a:bodyPr wrap="none">
            <a:spAutoFit/>
          </a:bodyPr>
          <a:lstStyle/>
          <a:p>
            <a:pPr marL="342900" indent="-342900"/>
            <a:r>
              <a:rPr lang="ru-RU" sz="1000" b="1">
                <a:solidFill>
                  <a:srgbClr val="FF0000"/>
                </a:solidFill>
              </a:rPr>
              <a:t>Методы расчета.</a:t>
            </a:r>
            <a:r>
              <a:rPr lang="ru-RU" sz="1000"/>
              <a:t> Для расчета усилий, возникающих в стержнях ферм,</a:t>
            </a:r>
          </a:p>
          <a:p>
            <a:pPr marL="342900" indent="-342900"/>
            <a:r>
              <a:rPr lang="ru-RU" sz="1000"/>
              <a:t>используются метод вырезания узлов и метод сквозных сечений (метод Риттера).</a:t>
            </a:r>
          </a:p>
          <a:p>
            <a:pPr marL="342900" indent="-342900"/>
            <a:r>
              <a:rPr lang="ru-RU" sz="1000" b="1"/>
              <a:t>Основные допущения, принимаемые при расчете ферм</a:t>
            </a:r>
            <a:r>
              <a:rPr lang="en-US" sz="1000" b="1"/>
              <a:t>:</a:t>
            </a:r>
          </a:p>
          <a:p>
            <a:pPr marL="342900" indent="-342900">
              <a:buFontTx/>
              <a:buAutoNum type="arabicPeriod"/>
            </a:pPr>
            <a:r>
              <a:rPr lang="ru-RU" sz="1000">
                <a:solidFill>
                  <a:schemeClr val="bg2"/>
                </a:solidFill>
              </a:rPr>
              <a:t>Все узлы соединения стержней считаются идеальными шарнирами</a:t>
            </a:r>
            <a:r>
              <a:rPr lang="ru-RU" sz="1000"/>
              <a:t>, не</a:t>
            </a:r>
          </a:p>
          <a:p>
            <a:pPr marL="342900" indent="-342900"/>
            <a:r>
              <a:rPr lang="ru-RU" sz="1000"/>
              <a:t>препятствующими взаимному повороту стержней. Узлы в металлических фермах,</a:t>
            </a:r>
          </a:p>
          <a:p>
            <a:pPr marL="342900" indent="-342900"/>
            <a:r>
              <a:rPr lang="ru-RU" sz="1000"/>
              <a:t>в которых стержни соединяются при помощи фасонных листов и заклепок, также</a:t>
            </a:r>
          </a:p>
          <a:p>
            <a:pPr marL="342900" indent="-342900"/>
            <a:r>
              <a:rPr lang="ru-RU" sz="1000"/>
              <a:t>рассматриваются как шарнирные, поскольку при нагрузке они допускают малые</a:t>
            </a:r>
          </a:p>
          <a:p>
            <a:pPr marL="342900" indent="-342900"/>
            <a:r>
              <a:rPr lang="ru-RU" sz="1000"/>
              <a:t>упругие деформации (взаимные повороты).</a:t>
            </a:r>
          </a:p>
          <a:p>
            <a:pPr marL="342900" indent="-342900">
              <a:buFontTx/>
              <a:buAutoNum type="arabicPeriod" startAt="2"/>
            </a:pPr>
            <a:r>
              <a:rPr lang="ru-RU" sz="1000">
                <a:solidFill>
                  <a:schemeClr val="bg2"/>
                </a:solidFill>
              </a:rPr>
              <a:t>Нагрузка приложена в узлах</a:t>
            </a:r>
            <a:r>
              <a:rPr lang="ru-RU" sz="1000"/>
              <a:t>. Для узловой передачи нагрузки на практике</a:t>
            </a:r>
          </a:p>
          <a:p>
            <a:pPr marL="342900" indent="-342900"/>
            <a:r>
              <a:rPr lang="ru-RU" sz="1000"/>
              <a:t>используются специальные балочные конструкции.</a:t>
            </a:r>
          </a:p>
          <a:p>
            <a:pPr marL="342900" indent="-342900"/>
            <a:r>
              <a:rPr lang="ru-RU" sz="1000">
                <a:solidFill>
                  <a:schemeClr val="bg2"/>
                </a:solidFill>
              </a:rPr>
              <a:t>3.</a:t>
            </a:r>
            <a:r>
              <a:rPr lang="ru-RU" sz="1000"/>
              <a:t>	</a:t>
            </a:r>
            <a:r>
              <a:rPr lang="ru-RU" sz="1000">
                <a:solidFill>
                  <a:schemeClr val="bg2"/>
                </a:solidFill>
              </a:rPr>
              <a:t>Геометрические размеры фермы не изменяются при нагружении</a:t>
            </a:r>
            <a:r>
              <a:rPr lang="ru-RU" sz="1000"/>
              <a:t> (деформации малы).</a:t>
            </a:r>
            <a:endParaRPr lang="en-US" sz="1000"/>
          </a:p>
          <a:p>
            <a:pPr marL="342900" indent="-342900"/>
            <a:endParaRPr lang="ru-RU" sz="1000" b="1"/>
          </a:p>
        </p:txBody>
      </p:sp>
      <p:sp>
        <p:nvSpPr>
          <p:cNvPr id="308324" name="Text Box 100"/>
          <p:cNvSpPr txBox="1">
            <a:spLocks noChangeArrowheads="1"/>
          </p:cNvSpPr>
          <p:nvPr/>
        </p:nvSpPr>
        <p:spPr bwMode="auto">
          <a:xfrm>
            <a:off x="403225" y="3830638"/>
            <a:ext cx="5645150" cy="549275"/>
          </a:xfrm>
          <a:prstGeom prst="rect">
            <a:avLst/>
          </a:prstGeom>
          <a:noFill/>
          <a:ln w="9525" algn="ctr">
            <a:noFill/>
            <a:miter lim="800000"/>
            <a:headEnd/>
            <a:tailEnd/>
          </a:ln>
          <a:effectLst/>
        </p:spPr>
        <p:txBody>
          <a:bodyPr wrap="none">
            <a:spAutoFit/>
          </a:bodyPr>
          <a:lstStyle/>
          <a:p>
            <a:r>
              <a:rPr lang="ru-RU" sz="1000" b="1">
                <a:solidFill>
                  <a:srgbClr val="FF0000"/>
                </a:solidFill>
                <a:cs typeface="Arial" charset="0"/>
              </a:rPr>
              <a:t>■</a:t>
            </a:r>
            <a:r>
              <a:rPr lang="en-US" sz="1000" b="1">
                <a:solidFill>
                  <a:srgbClr val="FF0000"/>
                </a:solidFill>
                <a:cs typeface="Arial" charset="0"/>
              </a:rPr>
              <a:t>   </a:t>
            </a:r>
            <a:r>
              <a:rPr lang="ru-RU" sz="1000" b="1">
                <a:solidFill>
                  <a:srgbClr val="FF0000"/>
                </a:solidFill>
              </a:rPr>
              <a:t>Метод вырезания узлов </a:t>
            </a:r>
            <a:r>
              <a:rPr lang="ru-RU" sz="1000">
                <a:solidFill>
                  <a:schemeClr val="bg2"/>
                </a:solidFill>
              </a:rPr>
              <a:t>– Последовательно вырезаются узлы фермы так, чтобы</a:t>
            </a:r>
          </a:p>
          <a:p>
            <a:r>
              <a:rPr lang="ru-RU" sz="1000">
                <a:solidFill>
                  <a:schemeClr val="bg2"/>
                </a:solidFill>
              </a:rPr>
              <a:t>в двух уравнениях равновесия для каждого из узлов было не более двух неизвестных</a:t>
            </a:r>
          </a:p>
          <a:p>
            <a:r>
              <a:rPr lang="ru-RU" sz="1000">
                <a:solidFill>
                  <a:schemeClr val="bg2"/>
                </a:solidFill>
              </a:rPr>
              <a:t>усилий. Как правило внешние опорные реакции должны быть предварительно определены.</a:t>
            </a:r>
          </a:p>
        </p:txBody>
      </p:sp>
      <p:sp>
        <p:nvSpPr>
          <p:cNvPr id="308325" name="AutoShape 101"/>
          <p:cNvSpPr>
            <a:spLocks noChangeArrowheads="1"/>
          </p:cNvSpPr>
          <p:nvPr/>
        </p:nvSpPr>
        <p:spPr bwMode="auto">
          <a:xfrm>
            <a:off x="5686425" y="1781175"/>
            <a:ext cx="123825" cy="352425"/>
          </a:xfrm>
          <a:prstGeom prst="upArrow">
            <a:avLst>
              <a:gd name="adj1" fmla="val 50000"/>
              <a:gd name="adj2" fmla="val 71154"/>
            </a:avLst>
          </a:prstGeom>
          <a:solidFill>
            <a:srgbClr val="0000FF"/>
          </a:solidFill>
          <a:ln w="9525" algn="ctr">
            <a:solidFill>
              <a:schemeClr val="tx1"/>
            </a:solidFill>
            <a:miter lim="800000"/>
            <a:headEnd/>
            <a:tailEnd/>
          </a:ln>
          <a:effectLst/>
        </p:spPr>
        <p:txBody>
          <a:bodyPr wrap="none" anchor="ctr"/>
          <a:lstStyle/>
          <a:p>
            <a:endParaRPr lang="ru-RU"/>
          </a:p>
        </p:txBody>
      </p:sp>
      <p:graphicFrame>
        <p:nvGraphicFramePr>
          <p:cNvPr id="308326" name="Object 102"/>
          <p:cNvGraphicFramePr>
            <a:graphicFrameLocks noChangeAspect="1"/>
          </p:cNvGraphicFramePr>
          <p:nvPr/>
        </p:nvGraphicFramePr>
        <p:xfrm>
          <a:off x="5834063" y="1903413"/>
          <a:ext cx="215900" cy="228600"/>
        </p:xfrm>
        <a:graphic>
          <a:graphicData uri="http://schemas.openxmlformats.org/presentationml/2006/ole">
            <p:oleObj spid="_x0000_s308326" name="Формула" r:id="rId7" imgW="215640" imgH="228600" progId="Equation.3">
              <p:embed/>
            </p:oleObj>
          </a:graphicData>
        </a:graphic>
      </p:graphicFrame>
      <p:sp>
        <p:nvSpPr>
          <p:cNvPr id="308327" name="AutoShape 103"/>
          <p:cNvSpPr>
            <a:spLocks noChangeArrowheads="1"/>
          </p:cNvSpPr>
          <p:nvPr/>
        </p:nvSpPr>
        <p:spPr bwMode="auto">
          <a:xfrm>
            <a:off x="8351838" y="1751013"/>
            <a:ext cx="123825" cy="352425"/>
          </a:xfrm>
          <a:prstGeom prst="upArrow">
            <a:avLst>
              <a:gd name="adj1" fmla="val 50000"/>
              <a:gd name="adj2" fmla="val 71154"/>
            </a:avLst>
          </a:prstGeom>
          <a:solidFill>
            <a:srgbClr val="0000FF"/>
          </a:solidFill>
          <a:ln w="9525" algn="ctr">
            <a:solidFill>
              <a:schemeClr val="tx1"/>
            </a:solidFill>
            <a:miter lim="800000"/>
            <a:headEnd/>
            <a:tailEnd/>
          </a:ln>
          <a:effectLst/>
        </p:spPr>
        <p:txBody>
          <a:bodyPr wrap="none" anchor="ctr"/>
          <a:lstStyle/>
          <a:p>
            <a:endParaRPr lang="ru-RU"/>
          </a:p>
        </p:txBody>
      </p:sp>
      <p:graphicFrame>
        <p:nvGraphicFramePr>
          <p:cNvPr id="308328" name="Object 104"/>
          <p:cNvGraphicFramePr>
            <a:graphicFrameLocks noChangeAspect="1"/>
          </p:cNvGraphicFramePr>
          <p:nvPr/>
        </p:nvGraphicFramePr>
        <p:xfrm>
          <a:off x="8089900" y="1863725"/>
          <a:ext cx="215900" cy="228600"/>
        </p:xfrm>
        <a:graphic>
          <a:graphicData uri="http://schemas.openxmlformats.org/presentationml/2006/ole">
            <p:oleObj spid="_x0000_s308328" name="Формула" r:id="rId8" imgW="215640" imgH="228600" progId="Equation.3">
              <p:embed/>
            </p:oleObj>
          </a:graphicData>
        </a:graphic>
      </p:graphicFrame>
      <p:sp>
        <p:nvSpPr>
          <p:cNvPr id="308329" name="Text Box 105"/>
          <p:cNvSpPr txBox="1">
            <a:spLocks noChangeArrowheads="1"/>
          </p:cNvSpPr>
          <p:nvPr/>
        </p:nvSpPr>
        <p:spPr bwMode="auto">
          <a:xfrm>
            <a:off x="411163" y="4619625"/>
            <a:ext cx="5748337" cy="701675"/>
          </a:xfrm>
          <a:prstGeom prst="rect">
            <a:avLst/>
          </a:prstGeom>
          <a:noFill/>
          <a:ln w="9525" algn="ctr">
            <a:noFill/>
            <a:miter lim="800000"/>
            <a:headEnd/>
            <a:tailEnd/>
          </a:ln>
          <a:effectLst/>
        </p:spPr>
        <p:txBody>
          <a:bodyPr wrap="none">
            <a:spAutoFit/>
          </a:bodyPr>
          <a:lstStyle/>
          <a:p>
            <a:r>
              <a:rPr lang="ru-RU" sz="1000"/>
              <a:t>2</a:t>
            </a:r>
            <a:r>
              <a:rPr lang="en-US" sz="1000"/>
              <a:t>. </a:t>
            </a:r>
            <a:r>
              <a:rPr lang="ru-RU" sz="1000"/>
              <a:t>Нумеруем или обозначаем буквами необозначенные узлы. Реакции стержней (или</a:t>
            </a:r>
          </a:p>
          <a:p>
            <a:r>
              <a:rPr lang="ru-RU" sz="1000"/>
              <a:t>усилия в них) будем обозначать далее двумя индексными цифрами или буквами – первая из</a:t>
            </a:r>
          </a:p>
          <a:p>
            <a:r>
              <a:rPr lang="ru-RU" sz="1000"/>
              <a:t>них совпадает с номером (обозначением) вырезаемого узла, а вторая указывает к каком узлу</a:t>
            </a:r>
          </a:p>
          <a:p>
            <a:r>
              <a:rPr lang="ru-RU" sz="1000"/>
              <a:t>присоединяется другим концом рассматриваемый стержень.</a:t>
            </a:r>
            <a:endParaRPr lang="ru-RU" sz="1000" b="1"/>
          </a:p>
        </p:txBody>
      </p:sp>
      <p:sp>
        <p:nvSpPr>
          <p:cNvPr id="308330" name="Text Box 106"/>
          <p:cNvSpPr txBox="1">
            <a:spLocks noChangeArrowheads="1"/>
          </p:cNvSpPr>
          <p:nvPr/>
        </p:nvSpPr>
        <p:spPr bwMode="auto">
          <a:xfrm>
            <a:off x="381000" y="5256213"/>
            <a:ext cx="6092825" cy="396875"/>
          </a:xfrm>
          <a:prstGeom prst="rect">
            <a:avLst/>
          </a:prstGeom>
          <a:noFill/>
          <a:ln w="9525" algn="ctr">
            <a:noFill/>
            <a:miter lim="800000"/>
            <a:headEnd/>
            <a:tailEnd/>
          </a:ln>
          <a:effectLst/>
        </p:spPr>
        <p:txBody>
          <a:bodyPr wrap="none">
            <a:spAutoFit/>
          </a:bodyPr>
          <a:lstStyle/>
          <a:p>
            <a:r>
              <a:rPr lang="ru-RU" sz="1000"/>
              <a:t>3</a:t>
            </a:r>
            <a:r>
              <a:rPr lang="en-US" sz="1000"/>
              <a:t>. </a:t>
            </a:r>
            <a:r>
              <a:rPr lang="ru-RU" sz="1000"/>
              <a:t>Вырезаем узел </a:t>
            </a:r>
            <a:r>
              <a:rPr lang="en-US" sz="1000" i="1"/>
              <a:t>A</a:t>
            </a:r>
            <a:r>
              <a:rPr lang="en-US" sz="1000"/>
              <a:t> (</a:t>
            </a:r>
            <a:r>
              <a:rPr lang="ru-RU" sz="1000"/>
              <a:t>в этом узле всего два неизвестных усилия) и заменяем действие разрезанных</a:t>
            </a:r>
          </a:p>
          <a:p>
            <a:r>
              <a:rPr lang="ru-RU" sz="1000"/>
              <a:t>(отброшенных) узлов усилиями (реакциями) </a:t>
            </a:r>
            <a:r>
              <a:rPr lang="en-US" sz="1000" b="1" i="1"/>
              <a:t>S</a:t>
            </a:r>
            <a:r>
              <a:rPr lang="en-US" sz="1000" i="1" baseline="-25000"/>
              <a:t>A</a:t>
            </a:r>
            <a:r>
              <a:rPr lang="en-US" sz="1000" baseline="-25000"/>
              <a:t>1</a:t>
            </a:r>
            <a:r>
              <a:rPr lang="en-US" sz="1000"/>
              <a:t> </a:t>
            </a:r>
            <a:r>
              <a:rPr lang="ru-RU" sz="1000"/>
              <a:t>и </a:t>
            </a:r>
            <a:r>
              <a:rPr lang="en-US" sz="1000" b="1" i="1"/>
              <a:t>S</a:t>
            </a:r>
            <a:r>
              <a:rPr lang="en-US" sz="1000" i="1" baseline="-25000"/>
              <a:t>A</a:t>
            </a:r>
            <a:r>
              <a:rPr lang="en-US" sz="1000" baseline="-25000"/>
              <a:t>6</a:t>
            </a:r>
            <a:r>
              <a:rPr lang="en-US" sz="1000"/>
              <a:t>.</a:t>
            </a:r>
            <a:endParaRPr lang="ru-RU" sz="1000" b="1"/>
          </a:p>
        </p:txBody>
      </p:sp>
      <p:sp>
        <p:nvSpPr>
          <p:cNvPr id="308331" name="Text Box 107"/>
          <p:cNvSpPr txBox="1">
            <a:spLocks noChangeArrowheads="1"/>
          </p:cNvSpPr>
          <p:nvPr/>
        </p:nvSpPr>
        <p:spPr bwMode="auto">
          <a:xfrm>
            <a:off x="5638800" y="1236663"/>
            <a:ext cx="254000" cy="244475"/>
          </a:xfrm>
          <a:prstGeom prst="rect">
            <a:avLst/>
          </a:prstGeom>
          <a:noFill/>
          <a:ln w="9525" algn="ctr">
            <a:noFill/>
            <a:miter lim="800000"/>
            <a:headEnd/>
            <a:tailEnd/>
          </a:ln>
          <a:effectLst/>
        </p:spPr>
        <p:txBody>
          <a:bodyPr wrap="none">
            <a:spAutoFit/>
          </a:bodyPr>
          <a:lstStyle/>
          <a:p>
            <a:r>
              <a:rPr lang="ru-RU" sz="1000"/>
              <a:t>1</a:t>
            </a:r>
          </a:p>
        </p:txBody>
      </p:sp>
      <p:sp>
        <p:nvSpPr>
          <p:cNvPr id="308333" name="Text Box 109"/>
          <p:cNvSpPr txBox="1">
            <a:spLocks noChangeArrowheads="1"/>
          </p:cNvSpPr>
          <p:nvPr/>
        </p:nvSpPr>
        <p:spPr bwMode="auto">
          <a:xfrm>
            <a:off x="6273800" y="1243013"/>
            <a:ext cx="254000" cy="244475"/>
          </a:xfrm>
          <a:prstGeom prst="rect">
            <a:avLst/>
          </a:prstGeom>
          <a:noFill/>
          <a:ln w="9525" algn="ctr">
            <a:noFill/>
            <a:miter lim="800000"/>
            <a:headEnd/>
            <a:tailEnd/>
          </a:ln>
          <a:effectLst/>
        </p:spPr>
        <p:txBody>
          <a:bodyPr wrap="none">
            <a:spAutoFit/>
          </a:bodyPr>
          <a:lstStyle/>
          <a:p>
            <a:r>
              <a:rPr lang="ru-RU" sz="1000"/>
              <a:t>2</a:t>
            </a:r>
          </a:p>
        </p:txBody>
      </p:sp>
      <p:sp>
        <p:nvSpPr>
          <p:cNvPr id="308334" name="Text Box 110"/>
          <p:cNvSpPr txBox="1">
            <a:spLocks noChangeArrowheads="1"/>
          </p:cNvSpPr>
          <p:nvPr/>
        </p:nvSpPr>
        <p:spPr bwMode="auto">
          <a:xfrm>
            <a:off x="6958013" y="1241425"/>
            <a:ext cx="254000" cy="244475"/>
          </a:xfrm>
          <a:prstGeom prst="rect">
            <a:avLst/>
          </a:prstGeom>
          <a:noFill/>
          <a:ln w="9525" algn="ctr">
            <a:noFill/>
            <a:miter lim="800000"/>
            <a:headEnd/>
            <a:tailEnd/>
          </a:ln>
          <a:effectLst/>
        </p:spPr>
        <p:txBody>
          <a:bodyPr wrap="none">
            <a:spAutoFit/>
          </a:bodyPr>
          <a:lstStyle/>
          <a:p>
            <a:r>
              <a:rPr lang="ru-RU" sz="1000"/>
              <a:t>3</a:t>
            </a:r>
          </a:p>
        </p:txBody>
      </p:sp>
      <p:sp>
        <p:nvSpPr>
          <p:cNvPr id="308335" name="Text Box 111"/>
          <p:cNvSpPr txBox="1">
            <a:spLocks noChangeArrowheads="1"/>
          </p:cNvSpPr>
          <p:nvPr/>
        </p:nvSpPr>
        <p:spPr bwMode="auto">
          <a:xfrm>
            <a:off x="7508875" y="1249363"/>
            <a:ext cx="254000" cy="244475"/>
          </a:xfrm>
          <a:prstGeom prst="rect">
            <a:avLst/>
          </a:prstGeom>
          <a:noFill/>
          <a:ln w="9525" algn="ctr">
            <a:noFill/>
            <a:miter lim="800000"/>
            <a:headEnd/>
            <a:tailEnd/>
          </a:ln>
          <a:effectLst/>
        </p:spPr>
        <p:txBody>
          <a:bodyPr wrap="none">
            <a:spAutoFit/>
          </a:bodyPr>
          <a:lstStyle/>
          <a:p>
            <a:r>
              <a:rPr lang="ru-RU" sz="1000"/>
              <a:t>4</a:t>
            </a:r>
          </a:p>
        </p:txBody>
      </p:sp>
      <p:sp>
        <p:nvSpPr>
          <p:cNvPr id="308336" name="Text Box 112"/>
          <p:cNvSpPr txBox="1">
            <a:spLocks noChangeArrowheads="1"/>
          </p:cNvSpPr>
          <p:nvPr/>
        </p:nvSpPr>
        <p:spPr bwMode="auto">
          <a:xfrm>
            <a:off x="8393113" y="1238250"/>
            <a:ext cx="254000" cy="244475"/>
          </a:xfrm>
          <a:prstGeom prst="rect">
            <a:avLst/>
          </a:prstGeom>
          <a:noFill/>
          <a:ln w="9525" algn="ctr">
            <a:noFill/>
            <a:miter lim="800000"/>
            <a:headEnd/>
            <a:tailEnd/>
          </a:ln>
          <a:effectLst/>
        </p:spPr>
        <p:txBody>
          <a:bodyPr wrap="none">
            <a:spAutoFit/>
          </a:bodyPr>
          <a:lstStyle/>
          <a:p>
            <a:r>
              <a:rPr lang="ru-RU" sz="1000"/>
              <a:t>5</a:t>
            </a:r>
          </a:p>
        </p:txBody>
      </p:sp>
      <p:sp>
        <p:nvSpPr>
          <p:cNvPr id="308337" name="Text Box 113"/>
          <p:cNvSpPr txBox="1">
            <a:spLocks noChangeArrowheads="1"/>
          </p:cNvSpPr>
          <p:nvPr/>
        </p:nvSpPr>
        <p:spPr bwMode="auto">
          <a:xfrm>
            <a:off x="6172200" y="2093913"/>
            <a:ext cx="254000" cy="244475"/>
          </a:xfrm>
          <a:prstGeom prst="rect">
            <a:avLst/>
          </a:prstGeom>
          <a:noFill/>
          <a:ln w="9525" algn="ctr">
            <a:noFill/>
            <a:miter lim="800000"/>
            <a:headEnd/>
            <a:tailEnd/>
          </a:ln>
          <a:effectLst/>
        </p:spPr>
        <p:txBody>
          <a:bodyPr wrap="none">
            <a:spAutoFit/>
          </a:bodyPr>
          <a:lstStyle/>
          <a:p>
            <a:r>
              <a:rPr lang="ru-RU" sz="1000"/>
              <a:t>6</a:t>
            </a:r>
          </a:p>
        </p:txBody>
      </p:sp>
      <p:sp>
        <p:nvSpPr>
          <p:cNvPr id="308338" name="Text Box 114"/>
          <p:cNvSpPr txBox="1">
            <a:spLocks noChangeArrowheads="1"/>
          </p:cNvSpPr>
          <p:nvPr/>
        </p:nvSpPr>
        <p:spPr bwMode="auto">
          <a:xfrm>
            <a:off x="6846888" y="2092325"/>
            <a:ext cx="254000" cy="244475"/>
          </a:xfrm>
          <a:prstGeom prst="rect">
            <a:avLst/>
          </a:prstGeom>
          <a:noFill/>
          <a:ln w="9525" algn="ctr">
            <a:noFill/>
            <a:miter lim="800000"/>
            <a:headEnd/>
            <a:tailEnd/>
          </a:ln>
          <a:effectLst/>
        </p:spPr>
        <p:txBody>
          <a:bodyPr wrap="none">
            <a:spAutoFit/>
          </a:bodyPr>
          <a:lstStyle/>
          <a:p>
            <a:r>
              <a:rPr lang="ru-RU" sz="1000"/>
              <a:t>7</a:t>
            </a:r>
          </a:p>
        </p:txBody>
      </p:sp>
      <p:sp>
        <p:nvSpPr>
          <p:cNvPr id="308339" name="Text Box 115"/>
          <p:cNvSpPr txBox="1">
            <a:spLocks noChangeArrowheads="1"/>
          </p:cNvSpPr>
          <p:nvPr/>
        </p:nvSpPr>
        <p:spPr bwMode="auto">
          <a:xfrm>
            <a:off x="7540625" y="2100263"/>
            <a:ext cx="254000" cy="244475"/>
          </a:xfrm>
          <a:prstGeom prst="rect">
            <a:avLst/>
          </a:prstGeom>
          <a:noFill/>
          <a:ln w="9525" algn="ctr">
            <a:noFill/>
            <a:miter lim="800000"/>
            <a:headEnd/>
            <a:tailEnd/>
          </a:ln>
          <a:effectLst/>
        </p:spPr>
        <p:txBody>
          <a:bodyPr wrap="none">
            <a:spAutoFit/>
          </a:bodyPr>
          <a:lstStyle/>
          <a:p>
            <a:r>
              <a:rPr lang="ru-RU" sz="1000"/>
              <a:t>8</a:t>
            </a:r>
          </a:p>
        </p:txBody>
      </p:sp>
      <p:sp>
        <p:nvSpPr>
          <p:cNvPr id="308341" name="Text Box 117"/>
          <p:cNvSpPr txBox="1">
            <a:spLocks noChangeArrowheads="1"/>
          </p:cNvSpPr>
          <p:nvPr/>
        </p:nvSpPr>
        <p:spPr bwMode="auto">
          <a:xfrm>
            <a:off x="6145213" y="3152775"/>
            <a:ext cx="276225" cy="244475"/>
          </a:xfrm>
          <a:prstGeom prst="rect">
            <a:avLst/>
          </a:prstGeom>
          <a:noFill/>
          <a:ln w="9525" algn="ctr">
            <a:noFill/>
            <a:miter lim="800000"/>
            <a:headEnd/>
            <a:tailEnd/>
          </a:ln>
          <a:effectLst/>
        </p:spPr>
        <p:txBody>
          <a:bodyPr wrap="none">
            <a:spAutoFit/>
          </a:bodyPr>
          <a:lstStyle/>
          <a:p>
            <a:r>
              <a:rPr lang="en-US" sz="1000" b="1" i="1"/>
              <a:t>A</a:t>
            </a:r>
            <a:endParaRPr lang="ru-RU" sz="1000" b="1" i="1"/>
          </a:p>
        </p:txBody>
      </p:sp>
      <p:sp>
        <p:nvSpPr>
          <p:cNvPr id="308342" name="AutoShape 118"/>
          <p:cNvSpPr>
            <a:spLocks noChangeArrowheads="1"/>
          </p:cNvSpPr>
          <p:nvPr/>
        </p:nvSpPr>
        <p:spPr bwMode="auto">
          <a:xfrm>
            <a:off x="6418263" y="3132138"/>
            <a:ext cx="123825" cy="352425"/>
          </a:xfrm>
          <a:prstGeom prst="upArrow">
            <a:avLst>
              <a:gd name="adj1" fmla="val 50000"/>
              <a:gd name="adj2" fmla="val 71154"/>
            </a:avLst>
          </a:prstGeom>
          <a:solidFill>
            <a:srgbClr val="0000FF"/>
          </a:solidFill>
          <a:ln w="9525" algn="ctr">
            <a:solidFill>
              <a:schemeClr val="tx1"/>
            </a:solidFill>
            <a:miter lim="800000"/>
            <a:headEnd/>
            <a:tailEnd/>
          </a:ln>
          <a:effectLst/>
        </p:spPr>
        <p:txBody>
          <a:bodyPr wrap="none" anchor="ctr"/>
          <a:lstStyle/>
          <a:p>
            <a:endParaRPr lang="ru-RU"/>
          </a:p>
        </p:txBody>
      </p:sp>
      <p:sp>
        <p:nvSpPr>
          <p:cNvPr id="308343" name="AutoShape 119"/>
          <p:cNvSpPr>
            <a:spLocks noChangeArrowheads="1"/>
          </p:cNvSpPr>
          <p:nvPr/>
        </p:nvSpPr>
        <p:spPr bwMode="auto">
          <a:xfrm>
            <a:off x="6435725" y="2720975"/>
            <a:ext cx="76200" cy="352425"/>
          </a:xfrm>
          <a:prstGeom prst="upArrow">
            <a:avLst>
              <a:gd name="adj1" fmla="val 50000"/>
              <a:gd name="adj2" fmla="val 115625"/>
            </a:avLst>
          </a:prstGeom>
          <a:solidFill>
            <a:srgbClr val="0000FF"/>
          </a:solidFill>
          <a:ln w="9525" algn="ctr">
            <a:solidFill>
              <a:schemeClr val="tx1"/>
            </a:solidFill>
            <a:miter lim="800000"/>
            <a:headEnd/>
            <a:tailEnd/>
          </a:ln>
          <a:effectLst/>
        </p:spPr>
        <p:txBody>
          <a:bodyPr wrap="none" anchor="ctr"/>
          <a:lstStyle/>
          <a:p>
            <a:endParaRPr lang="ru-RU"/>
          </a:p>
        </p:txBody>
      </p:sp>
      <p:sp>
        <p:nvSpPr>
          <p:cNvPr id="308344" name="AutoShape 120"/>
          <p:cNvSpPr>
            <a:spLocks noChangeArrowheads="1"/>
          </p:cNvSpPr>
          <p:nvPr/>
        </p:nvSpPr>
        <p:spPr bwMode="auto">
          <a:xfrm rot="5400000">
            <a:off x="6643688" y="2919412"/>
            <a:ext cx="76200" cy="352425"/>
          </a:xfrm>
          <a:prstGeom prst="upArrow">
            <a:avLst>
              <a:gd name="adj1" fmla="val 50000"/>
              <a:gd name="adj2" fmla="val 115625"/>
            </a:avLst>
          </a:prstGeom>
          <a:solidFill>
            <a:srgbClr val="0000FF"/>
          </a:solidFill>
          <a:ln w="9525" algn="ctr">
            <a:solidFill>
              <a:schemeClr val="tx1"/>
            </a:solidFill>
            <a:miter lim="800000"/>
            <a:headEnd/>
            <a:tailEnd/>
          </a:ln>
          <a:effectLst/>
        </p:spPr>
        <p:txBody>
          <a:bodyPr wrap="none" anchor="ctr"/>
          <a:lstStyle/>
          <a:p>
            <a:endParaRPr lang="ru-RU"/>
          </a:p>
        </p:txBody>
      </p:sp>
      <p:graphicFrame>
        <p:nvGraphicFramePr>
          <p:cNvPr id="308345" name="Object 121"/>
          <p:cNvGraphicFramePr>
            <a:graphicFrameLocks noChangeAspect="1"/>
          </p:cNvGraphicFramePr>
          <p:nvPr/>
        </p:nvGraphicFramePr>
        <p:xfrm>
          <a:off x="6537325" y="3225800"/>
          <a:ext cx="215900" cy="228600"/>
        </p:xfrm>
        <a:graphic>
          <a:graphicData uri="http://schemas.openxmlformats.org/presentationml/2006/ole">
            <p:oleObj spid="_x0000_s308345" name="Формула" r:id="rId9" imgW="215640" imgH="228600" progId="Equation.3">
              <p:embed/>
            </p:oleObj>
          </a:graphicData>
        </a:graphic>
      </p:graphicFrame>
      <p:graphicFrame>
        <p:nvGraphicFramePr>
          <p:cNvPr id="308346" name="Object 122"/>
          <p:cNvGraphicFramePr>
            <a:graphicFrameLocks noChangeAspect="1"/>
          </p:cNvGraphicFramePr>
          <p:nvPr/>
        </p:nvGraphicFramePr>
        <p:xfrm>
          <a:off x="6910388" y="2989263"/>
          <a:ext cx="266700" cy="241300"/>
        </p:xfrm>
        <a:graphic>
          <a:graphicData uri="http://schemas.openxmlformats.org/presentationml/2006/ole">
            <p:oleObj spid="_x0000_s308346" name="Формула" r:id="rId10" imgW="266400" imgH="241200" progId="Equation.3">
              <p:embed/>
            </p:oleObj>
          </a:graphicData>
        </a:graphic>
      </p:graphicFrame>
      <p:graphicFrame>
        <p:nvGraphicFramePr>
          <p:cNvPr id="308347" name="Object 123"/>
          <p:cNvGraphicFramePr>
            <a:graphicFrameLocks noChangeAspect="1"/>
          </p:cNvGraphicFramePr>
          <p:nvPr/>
        </p:nvGraphicFramePr>
        <p:xfrm>
          <a:off x="6569075" y="2727325"/>
          <a:ext cx="241300" cy="228600"/>
        </p:xfrm>
        <a:graphic>
          <a:graphicData uri="http://schemas.openxmlformats.org/presentationml/2006/ole">
            <p:oleObj spid="_x0000_s308347" name="Формула" r:id="rId11" imgW="241200" imgH="228600" progId="Equation.3">
              <p:embed/>
            </p:oleObj>
          </a:graphicData>
        </a:graphic>
      </p:graphicFrame>
      <p:sp>
        <p:nvSpPr>
          <p:cNvPr id="308348" name="Text Box 124"/>
          <p:cNvSpPr txBox="1">
            <a:spLocks noChangeArrowheads="1"/>
          </p:cNvSpPr>
          <p:nvPr/>
        </p:nvSpPr>
        <p:spPr bwMode="auto">
          <a:xfrm>
            <a:off x="379413" y="5597525"/>
            <a:ext cx="4979987" cy="244475"/>
          </a:xfrm>
          <a:prstGeom prst="rect">
            <a:avLst/>
          </a:prstGeom>
          <a:noFill/>
          <a:ln w="9525" algn="ctr">
            <a:noFill/>
            <a:miter lim="800000"/>
            <a:headEnd/>
            <a:tailEnd/>
          </a:ln>
          <a:effectLst/>
        </p:spPr>
        <p:txBody>
          <a:bodyPr wrap="none">
            <a:spAutoFit/>
          </a:bodyPr>
          <a:lstStyle/>
          <a:p>
            <a:r>
              <a:rPr lang="ru-RU" sz="1000"/>
              <a:t>4</a:t>
            </a:r>
            <a:r>
              <a:rPr lang="en-US" sz="1000"/>
              <a:t>. </a:t>
            </a:r>
            <a:r>
              <a:rPr lang="ru-RU" sz="1000"/>
              <a:t>Составляем уравнения равновесия для узла </a:t>
            </a:r>
            <a:r>
              <a:rPr lang="en-US" sz="1000"/>
              <a:t>A </a:t>
            </a:r>
            <a:r>
              <a:rPr lang="ru-RU" sz="1000"/>
              <a:t> и вычисляем усилия </a:t>
            </a:r>
            <a:r>
              <a:rPr lang="en-US" sz="1000" b="1" i="1"/>
              <a:t>S</a:t>
            </a:r>
            <a:r>
              <a:rPr lang="en-US" sz="1000" i="1" baseline="-25000"/>
              <a:t>A</a:t>
            </a:r>
            <a:r>
              <a:rPr lang="en-US" sz="1000" baseline="-25000"/>
              <a:t>1</a:t>
            </a:r>
            <a:r>
              <a:rPr lang="en-US" sz="1000"/>
              <a:t> </a:t>
            </a:r>
            <a:r>
              <a:rPr lang="ru-RU" sz="1000"/>
              <a:t>и </a:t>
            </a:r>
            <a:r>
              <a:rPr lang="en-US" sz="1000" b="1" i="1"/>
              <a:t>S</a:t>
            </a:r>
            <a:r>
              <a:rPr lang="en-US" sz="1000" i="1" baseline="-25000"/>
              <a:t>A</a:t>
            </a:r>
            <a:r>
              <a:rPr lang="en-US" sz="1000" baseline="-25000"/>
              <a:t>6</a:t>
            </a:r>
            <a:r>
              <a:rPr lang="en-US" sz="1000"/>
              <a:t>.</a:t>
            </a:r>
            <a:endParaRPr lang="ru-RU" sz="1000" b="1"/>
          </a:p>
        </p:txBody>
      </p:sp>
      <p:graphicFrame>
        <p:nvGraphicFramePr>
          <p:cNvPr id="308349" name="Object 125"/>
          <p:cNvGraphicFramePr>
            <a:graphicFrameLocks noChangeAspect="1"/>
          </p:cNvGraphicFramePr>
          <p:nvPr/>
        </p:nvGraphicFramePr>
        <p:xfrm>
          <a:off x="7235825" y="2847975"/>
          <a:ext cx="1625600" cy="457200"/>
        </p:xfrm>
        <a:graphic>
          <a:graphicData uri="http://schemas.openxmlformats.org/presentationml/2006/ole">
            <p:oleObj spid="_x0000_s308349" name="Формула" r:id="rId12" imgW="1625400" imgH="457200" progId="Equation.3">
              <p:embed/>
            </p:oleObj>
          </a:graphicData>
        </a:graphic>
      </p:graphicFrame>
      <p:graphicFrame>
        <p:nvGraphicFramePr>
          <p:cNvPr id="308350" name="Object 126"/>
          <p:cNvGraphicFramePr>
            <a:graphicFrameLocks noChangeAspect="1"/>
          </p:cNvGraphicFramePr>
          <p:nvPr/>
        </p:nvGraphicFramePr>
        <p:xfrm>
          <a:off x="7246938" y="3360738"/>
          <a:ext cx="685800" cy="457200"/>
        </p:xfrm>
        <a:graphic>
          <a:graphicData uri="http://schemas.openxmlformats.org/presentationml/2006/ole">
            <p:oleObj spid="_x0000_s308350" name="Формула" r:id="rId13" imgW="685800" imgH="457200" progId="Equation.3">
              <p:embed/>
            </p:oleObj>
          </a:graphicData>
        </a:graphic>
      </p:graphicFrame>
      <p:sp>
        <p:nvSpPr>
          <p:cNvPr id="308351" name="Text Box 127"/>
          <p:cNvSpPr txBox="1">
            <a:spLocks noChangeArrowheads="1"/>
          </p:cNvSpPr>
          <p:nvPr/>
        </p:nvSpPr>
        <p:spPr bwMode="auto">
          <a:xfrm>
            <a:off x="379413" y="5797550"/>
            <a:ext cx="6078537" cy="396875"/>
          </a:xfrm>
          <a:prstGeom prst="rect">
            <a:avLst/>
          </a:prstGeom>
          <a:noFill/>
          <a:ln w="9525" algn="ctr">
            <a:noFill/>
            <a:miter lim="800000"/>
            <a:headEnd/>
            <a:tailEnd/>
          </a:ln>
          <a:effectLst/>
        </p:spPr>
        <p:txBody>
          <a:bodyPr wrap="none">
            <a:spAutoFit/>
          </a:bodyPr>
          <a:lstStyle/>
          <a:p>
            <a:r>
              <a:rPr lang="ru-RU" sz="1000"/>
              <a:t>5</a:t>
            </a:r>
            <a:r>
              <a:rPr lang="en-US" sz="1000"/>
              <a:t>. </a:t>
            </a:r>
            <a:r>
              <a:rPr lang="ru-RU" sz="1000"/>
              <a:t>Вырезаем узел 1</a:t>
            </a:r>
            <a:r>
              <a:rPr lang="en-US" sz="1000"/>
              <a:t> (</a:t>
            </a:r>
            <a:r>
              <a:rPr lang="ru-RU" sz="1000"/>
              <a:t>в этом узле всего два неизвестных усилия) и заменяем действие разрезанных</a:t>
            </a:r>
          </a:p>
          <a:p>
            <a:r>
              <a:rPr lang="ru-RU" sz="1000"/>
              <a:t>(отброшенных) узлов усилиями (реакциями) </a:t>
            </a:r>
            <a:r>
              <a:rPr lang="en-US" sz="1000" b="1" i="1"/>
              <a:t>S</a:t>
            </a:r>
            <a:r>
              <a:rPr lang="en-US" sz="1000" baseline="-25000"/>
              <a:t>1</a:t>
            </a:r>
            <a:r>
              <a:rPr lang="en-US" sz="1000" i="1" baseline="-25000"/>
              <a:t>A</a:t>
            </a:r>
            <a:r>
              <a:rPr lang="en-US" sz="1000"/>
              <a:t>,</a:t>
            </a:r>
            <a:r>
              <a:rPr lang="ru-RU" sz="1000"/>
              <a:t> </a:t>
            </a:r>
            <a:r>
              <a:rPr lang="en-US" sz="1000" b="1" i="1"/>
              <a:t>S</a:t>
            </a:r>
            <a:r>
              <a:rPr lang="en-US" sz="1000" baseline="-25000"/>
              <a:t>12 </a:t>
            </a:r>
            <a:r>
              <a:rPr lang="ru-RU" sz="1000"/>
              <a:t>и </a:t>
            </a:r>
            <a:r>
              <a:rPr lang="en-US" sz="1000" b="1" i="1"/>
              <a:t>S</a:t>
            </a:r>
            <a:r>
              <a:rPr lang="en-US" sz="1000" baseline="-25000"/>
              <a:t>1</a:t>
            </a:r>
            <a:r>
              <a:rPr lang="ru-RU" sz="1000" baseline="-25000"/>
              <a:t>6</a:t>
            </a:r>
            <a:r>
              <a:rPr lang="en-US" sz="1000"/>
              <a:t>.</a:t>
            </a:r>
            <a:endParaRPr lang="ru-RU" sz="1000"/>
          </a:p>
        </p:txBody>
      </p:sp>
      <p:sp>
        <p:nvSpPr>
          <p:cNvPr id="308353" name="Text Box 129"/>
          <p:cNvSpPr txBox="1">
            <a:spLocks noChangeArrowheads="1"/>
          </p:cNvSpPr>
          <p:nvPr/>
        </p:nvSpPr>
        <p:spPr bwMode="auto">
          <a:xfrm>
            <a:off x="6323013" y="3854450"/>
            <a:ext cx="254000" cy="244475"/>
          </a:xfrm>
          <a:prstGeom prst="rect">
            <a:avLst/>
          </a:prstGeom>
          <a:noFill/>
          <a:ln w="9525" algn="ctr">
            <a:noFill/>
            <a:miter lim="800000"/>
            <a:headEnd/>
            <a:tailEnd/>
          </a:ln>
          <a:effectLst/>
        </p:spPr>
        <p:txBody>
          <a:bodyPr wrap="none">
            <a:spAutoFit/>
          </a:bodyPr>
          <a:lstStyle/>
          <a:p>
            <a:r>
              <a:rPr lang="ru-RU" sz="1000"/>
              <a:t>1</a:t>
            </a:r>
          </a:p>
        </p:txBody>
      </p:sp>
      <p:sp>
        <p:nvSpPr>
          <p:cNvPr id="308354" name="AutoShape 130"/>
          <p:cNvSpPr>
            <a:spLocks noChangeArrowheads="1"/>
          </p:cNvSpPr>
          <p:nvPr/>
        </p:nvSpPr>
        <p:spPr bwMode="auto">
          <a:xfrm rot="5400000">
            <a:off x="6565901" y="3927475"/>
            <a:ext cx="76200" cy="352425"/>
          </a:xfrm>
          <a:prstGeom prst="upArrow">
            <a:avLst>
              <a:gd name="adj1" fmla="val 50000"/>
              <a:gd name="adj2" fmla="val 115625"/>
            </a:avLst>
          </a:prstGeom>
          <a:solidFill>
            <a:srgbClr val="0000FF"/>
          </a:solidFill>
          <a:ln w="9525" algn="ctr">
            <a:solidFill>
              <a:schemeClr val="tx1"/>
            </a:solidFill>
            <a:miter lim="800000"/>
            <a:headEnd/>
            <a:tailEnd/>
          </a:ln>
          <a:effectLst/>
        </p:spPr>
        <p:txBody>
          <a:bodyPr wrap="none" anchor="ctr"/>
          <a:lstStyle/>
          <a:p>
            <a:endParaRPr lang="ru-RU"/>
          </a:p>
        </p:txBody>
      </p:sp>
      <p:graphicFrame>
        <p:nvGraphicFramePr>
          <p:cNvPr id="308355" name="Object 131"/>
          <p:cNvGraphicFramePr>
            <a:graphicFrameLocks noChangeAspect="1"/>
          </p:cNvGraphicFramePr>
          <p:nvPr/>
        </p:nvGraphicFramePr>
        <p:xfrm>
          <a:off x="6556375" y="3775075"/>
          <a:ext cx="228600" cy="228600"/>
        </p:xfrm>
        <a:graphic>
          <a:graphicData uri="http://schemas.openxmlformats.org/presentationml/2006/ole">
            <p:oleObj spid="_x0000_s308355" name="Формула" r:id="rId14" imgW="228600" imgH="228600" progId="Equation.3">
              <p:embed/>
            </p:oleObj>
          </a:graphicData>
        </a:graphic>
      </p:graphicFrame>
      <p:sp>
        <p:nvSpPr>
          <p:cNvPr id="308356" name="AutoShape 132"/>
          <p:cNvSpPr>
            <a:spLocks noChangeArrowheads="1"/>
          </p:cNvSpPr>
          <p:nvPr/>
        </p:nvSpPr>
        <p:spPr bwMode="auto">
          <a:xfrm flipV="1">
            <a:off x="6348413" y="4138613"/>
            <a:ext cx="76200" cy="352425"/>
          </a:xfrm>
          <a:prstGeom prst="upArrow">
            <a:avLst>
              <a:gd name="adj1" fmla="val 50000"/>
              <a:gd name="adj2" fmla="val 115625"/>
            </a:avLst>
          </a:prstGeom>
          <a:solidFill>
            <a:srgbClr val="0000FF"/>
          </a:solidFill>
          <a:ln w="9525" algn="ctr">
            <a:solidFill>
              <a:schemeClr val="tx1"/>
            </a:solidFill>
            <a:miter lim="800000"/>
            <a:headEnd/>
            <a:tailEnd/>
          </a:ln>
          <a:effectLst/>
        </p:spPr>
        <p:txBody>
          <a:bodyPr wrap="none" anchor="ctr"/>
          <a:lstStyle/>
          <a:p>
            <a:endParaRPr lang="ru-RU"/>
          </a:p>
        </p:txBody>
      </p:sp>
      <p:graphicFrame>
        <p:nvGraphicFramePr>
          <p:cNvPr id="308357" name="Object 133"/>
          <p:cNvGraphicFramePr>
            <a:graphicFrameLocks noChangeAspect="1"/>
          </p:cNvGraphicFramePr>
          <p:nvPr/>
        </p:nvGraphicFramePr>
        <p:xfrm>
          <a:off x="6091238" y="4316413"/>
          <a:ext cx="241300" cy="228600"/>
        </p:xfrm>
        <a:graphic>
          <a:graphicData uri="http://schemas.openxmlformats.org/presentationml/2006/ole">
            <p:oleObj spid="_x0000_s308357" name="Формула" r:id="rId15" imgW="241200" imgH="228600" progId="Equation.3">
              <p:embed/>
            </p:oleObj>
          </a:graphicData>
        </a:graphic>
      </p:graphicFrame>
      <p:sp>
        <p:nvSpPr>
          <p:cNvPr id="308359" name="AutoShape 135"/>
          <p:cNvSpPr>
            <a:spLocks noChangeArrowheads="1"/>
          </p:cNvSpPr>
          <p:nvPr/>
        </p:nvSpPr>
        <p:spPr bwMode="auto">
          <a:xfrm rot="2488185">
            <a:off x="6370638" y="4211638"/>
            <a:ext cx="357187" cy="77787"/>
          </a:xfrm>
          <a:prstGeom prst="rightArrow">
            <a:avLst>
              <a:gd name="adj1" fmla="val 50000"/>
              <a:gd name="adj2" fmla="val 114796"/>
            </a:avLst>
          </a:prstGeom>
          <a:solidFill>
            <a:srgbClr val="0000FF"/>
          </a:solidFill>
          <a:ln w="9525" algn="ctr">
            <a:solidFill>
              <a:schemeClr val="tx1"/>
            </a:solidFill>
            <a:miter lim="800000"/>
            <a:headEnd/>
            <a:tailEnd/>
          </a:ln>
          <a:effectLst/>
        </p:spPr>
        <p:txBody>
          <a:bodyPr wrap="none" anchor="ctr"/>
          <a:lstStyle/>
          <a:p>
            <a:endParaRPr lang="ru-RU"/>
          </a:p>
        </p:txBody>
      </p:sp>
      <p:graphicFrame>
        <p:nvGraphicFramePr>
          <p:cNvPr id="308360" name="Object 136"/>
          <p:cNvGraphicFramePr>
            <a:graphicFrameLocks noChangeAspect="1"/>
          </p:cNvGraphicFramePr>
          <p:nvPr/>
        </p:nvGraphicFramePr>
        <p:xfrm>
          <a:off x="6726238" y="4271963"/>
          <a:ext cx="228600" cy="241300"/>
        </p:xfrm>
        <a:graphic>
          <a:graphicData uri="http://schemas.openxmlformats.org/presentationml/2006/ole">
            <p:oleObj spid="_x0000_s308360" name="Формула" r:id="rId16" imgW="228600" imgH="241200" progId="Equation.3">
              <p:embed/>
            </p:oleObj>
          </a:graphicData>
        </a:graphic>
      </p:graphicFrame>
      <p:sp>
        <p:nvSpPr>
          <p:cNvPr id="308361" name="Text Box 137"/>
          <p:cNvSpPr txBox="1">
            <a:spLocks noChangeArrowheads="1"/>
          </p:cNvSpPr>
          <p:nvPr/>
        </p:nvSpPr>
        <p:spPr bwMode="auto">
          <a:xfrm>
            <a:off x="368300" y="6157913"/>
            <a:ext cx="6097588" cy="549275"/>
          </a:xfrm>
          <a:prstGeom prst="rect">
            <a:avLst/>
          </a:prstGeom>
          <a:noFill/>
          <a:ln w="9525" algn="ctr">
            <a:noFill/>
            <a:miter lim="800000"/>
            <a:headEnd/>
            <a:tailEnd/>
          </a:ln>
          <a:effectLst/>
        </p:spPr>
        <p:txBody>
          <a:bodyPr wrap="none">
            <a:spAutoFit/>
          </a:bodyPr>
          <a:lstStyle/>
          <a:p>
            <a:r>
              <a:rPr lang="ru-RU" sz="1000"/>
              <a:t>6</a:t>
            </a:r>
            <a:r>
              <a:rPr lang="en-US" sz="1000"/>
              <a:t>. </a:t>
            </a:r>
            <a:r>
              <a:rPr lang="ru-RU" sz="1000"/>
              <a:t>Составляем уравнения равновесия для узла 1</a:t>
            </a:r>
            <a:r>
              <a:rPr lang="en-US" sz="1000"/>
              <a:t> </a:t>
            </a:r>
            <a:r>
              <a:rPr lang="ru-RU" sz="1000"/>
              <a:t> и вычисляем усилия </a:t>
            </a:r>
            <a:r>
              <a:rPr lang="en-US" sz="1000" b="1" i="1"/>
              <a:t>S</a:t>
            </a:r>
            <a:r>
              <a:rPr lang="en-US" sz="1000" baseline="-25000"/>
              <a:t>1</a:t>
            </a:r>
            <a:r>
              <a:rPr lang="ru-RU" sz="1000" baseline="-25000"/>
              <a:t>2</a:t>
            </a:r>
            <a:r>
              <a:rPr lang="en-US" sz="1000"/>
              <a:t> </a:t>
            </a:r>
            <a:r>
              <a:rPr lang="ru-RU" sz="1000"/>
              <a:t>и </a:t>
            </a:r>
            <a:r>
              <a:rPr lang="en-US" sz="1000" b="1" i="1"/>
              <a:t>S</a:t>
            </a:r>
            <a:r>
              <a:rPr lang="ru-RU" sz="1000" baseline="-25000"/>
              <a:t>1</a:t>
            </a:r>
            <a:r>
              <a:rPr lang="en-US" sz="1000" baseline="-25000"/>
              <a:t>6</a:t>
            </a:r>
            <a:r>
              <a:rPr lang="ru-RU" sz="1000" baseline="-25000"/>
              <a:t> </a:t>
            </a:r>
            <a:r>
              <a:rPr lang="ru-RU" sz="1000"/>
              <a:t>(</a:t>
            </a:r>
            <a:r>
              <a:rPr lang="en-US" sz="1000" b="1" i="1"/>
              <a:t>S</a:t>
            </a:r>
            <a:r>
              <a:rPr lang="en-US" sz="1000" baseline="-25000"/>
              <a:t>1</a:t>
            </a:r>
            <a:r>
              <a:rPr lang="en-US" sz="1000" i="1" baseline="-25000"/>
              <a:t>A</a:t>
            </a:r>
            <a:r>
              <a:rPr lang="en-US" sz="1000"/>
              <a:t> </a:t>
            </a:r>
            <a:r>
              <a:rPr lang="ru-RU" sz="1000"/>
              <a:t>и </a:t>
            </a:r>
            <a:r>
              <a:rPr lang="en-US" sz="1000" b="1" i="1"/>
              <a:t>S</a:t>
            </a:r>
            <a:r>
              <a:rPr lang="en-US" sz="1000" i="1" baseline="-25000"/>
              <a:t>A</a:t>
            </a:r>
            <a:r>
              <a:rPr lang="en-US" sz="1000" baseline="-25000"/>
              <a:t>1</a:t>
            </a:r>
            <a:r>
              <a:rPr lang="en-US" sz="1000"/>
              <a:t> </a:t>
            </a:r>
            <a:r>
              <a:rPr lang="ru-RU" sz="1000"/>
              <a:t>равны</a:t>
            </a:r>
          </a:p>
          <a:p>
            <a:r>
              <a:rPr lang="ru-RU" sz="1000"/>
              <a:t>алгебраически, поскольку при направлении неизвестных усилий от узла аксиома действия и проти-</a:t>
            </a:r>
          </a:p>
          <a:p>
            <a:r>
              <a:rPr lang="ru-RU" sz="1000"/>
              <a:t>водействия выполняется автоматически)</a:t>
            </a:r>
            <a:r>
              <a:rPr lang="en-US" sz="1000"/>
              <a:t>.</a:t>
            </a:r>
            <a:endParaRPr lang="ru-RU" sz="1000" b="1"/>
          </a:p>
        </p:txBody>
      </p:sp>
      <p:graphicFrame>
        <p:nvGraphicFramePr>
          <p:cNvPr id="308362" name="Object 138"/>
          <p:cNvGraphicFramePr>
            <a:graphicFrameLocks noChangeAspect="1"/>
          </p:cNvGraphicFramePr>
          <p:nvPr/>
        </p:nvGraphicFramePr>
        <p:xfrm>
          <a:off x="7069138" y="3979863"/>
          <a:ext cx="2032000" cy="457200"/>
        </p:xfrm>
        <a:graphic>
          <a:graphicData uri="http://schemas.openxmlformats.org/presentationml/2006/ole">
            <p:oleObj spid="_x0000_s308362" name="Формула" r:id="rId17" imgW="2031840" imgH="457200" progId="Equation.3">
              <p:embed/>
            </p:oleObj>
          </a:graphicData>
        </a:graphic>
      </p:graphicFrame>
      <p:graphicFrame>
        <p:nvGraphicFramePr>
          <p:cNvPr id="308363" name="Object 139"/>
          <p:cNvGraphicFramePr>
            <a:graphicFrameLocks noChangeAspect="1"/>
          </p:cNvGraphicFramePr>
          <p:nvPr/>
        </p:nvGraphicFramePr>
        <p:xfrm>
          <a:off x="7080250" y="4486275"/>
          <a:ext cx="2006600" cy="812800"/>
        </p:xfrm>
        <a:graphic>
          <a:graphicData uri="http://schemas.openxmlformats.org/presentationml/2006/ole">
            <p:oleObj spid="_x0000_s308363" name="Формула" r:id="rId18" imgW="2006280" imgH="812520" progId="Equation.3">
              <p:embed/>
            </p:oleObj>
          </a:graphicData>
        </a:graphic>
      </p:graphicFrame>
      <p:sp>
        <p:nvSpPr>
          <p:cNvPr id="308364" name="Freeform 140"/>
          <p:cNvSpPr>
            <a:spLocks/>
          </p:cNvSpPr>
          <p:nvPr/>
        </p:nvSpPr>
        <p:spPr bwMode="auto">
          <a:xfrm>
            <a:off x="6543675" y="4124325"/>
            <a:ext cx="57150" cy="114300"/>
          </a:xfrm>
          <a:custGeom>
            <a:avLst/>
            <a:gdLst/>
            <a:ahLst/>
            <a:cxnLst>
              <a:cxn ang="0">
                <a:pos x="0" y="72"/>
              </a:cxn>
              <a:cxn ang="0">
                <a:pos x="24" y="36"/>
              </a:cxn>
              <a:cxn ang="0">
                <a:pos x="36" y="0"/>
              </a:cxn>
            </a:cxnLst>
            <a:rect l="0" t="0" r="r" b="b"/>
            <a:pathLst>
              <a:path w="36" h="72">
                <a:moveTo>
                  <a:pt x="0" y="72"/>
                </a:moveTo>
                <a:cubicBezTo>
                  <a:pt x="8" y="60"/>
                  <a:pt x="19" y="50"/>
                  <a:pt x="24" y="36"/>
                </a:cubicBezTo>
                <a:cubicBezTo>
                  <a:pt x="28" y="24"/>
                  <a:pt x="36" y="0"/>
                  <a:pt x="36" y="0"/>
                </a:cubicBezTo>
              </a:path>
            </a:pathLst>
          </a:custGeom>
          <a:noFill/>
          <a:ln w="9525" cap="flat" cmpd="sng">
            <a:solidFill>
              <a:schemeClr val="tx1"/>
            </a:solidFill>
            <a:prstDash val="solid"/>
            <a:round/>
            <a:headEnd type="none" w="med" len="med"/>
            <a:tailEnd type="none" w="med" len="med"/>
          </a:ln>
          <a:effectLst/>
        </p:spPr>
        <p:txBody>
          <a:bodyPr anchor="ctr"/>
          <a:lstStyle/>
          <a:p>
            <a:endParaRPr lang="ru-RU"/>
          </a:p>
        </p:txBody>
      </p:sp>
      <p:graphicFrame>
        <p:nvGraphicFramePr>
          <p:cNvPr id="308365" name="Object 141"/>
          <p:cNvGraphicFramePr>
            <a:graphicFrameLocks noChangeAspect="1"/>
          </p:cNvGraphicFramePr>
          <p:nvPr/>
        </p:nvGraphicFramePr>
        <p:xfrm>
          <a:off x="6591300" y="4149725"/>
          <a:ext cx="152400" cy="139700"/>
        </p:xfrm>
        <a:graphic>
          <a:graphicData uri="http://schemas.openxmlformats.org/presentationml/2006/ole">
            <p:oleObj spid="_x0000_s308365" name="Формула" r:id="rId19" imgW="152280" imgH="139680" progId="Equation.3">
              <p:embed/>
            </p:oleObj>
          </a:graphicData>
        </a:graphic>
      </p:graphicFrame>
      <p:sp>
        <p:nvSpPr>
          <p:cNvPr id="308366" name="Rectangle 142"/>
          <p:cNvSpPr>
            <a:spLocks noChangeArrowheads="1"/>
          </p:cNvSpPr>
          <p:nvPr/>
        </p:nvSpPr>
        <p:spPr bwMode="auto">
          <a:xfrm>
            <a:off x="409575" y="4297363"/>
            <a:ext cx="6086475" cy="396875"/>
          </a:xfrm>
          <a:prstGeom prst="rect">
            <a:avLst/>
          </a:prstGeom>
          <a:noFill/>
          <a:ln w="9525" algn="ctr">
            <a:noFill/>
            <a:miter lim="800000"/>
            <a:headEnd/>
            <a:tailEnd/>
          </a:ln>
          <a:effectLst/>
        </p:spPr>
        <p:txBody>
          <a:bodyPr>
            <a:spAutoFit/>
          </a:bodyPr>
          <a:lstStyle/>
          <a:p>
            <a:r>
              <a:rPr lang="ru-RU" sz="1000" b="1"/>
              <a:t>Порядок расчета</a:t>
            </a:r>
            <a:r>
              <a:rPr lang="en-US" sz="1000" b="1"/>
              <a:t>:</a:t>
            </a:r>
          </a:p>
          <a:p>
            <a:r>
              <a:rPr lang="en-US" sz="1000"/>
              <a:t>1. </a:t>
            </a:r>
            <a:r>
              <a:rPr lang="ru-RU" sz="1000"/>
              <a:t>Выбираем в качестве объекта равновесия ферму в целом и определяем опорные реакции</a:t>
            </a:r>
            <a:r>
              <a:rPr lang="en-US" sz="1000"/>
              <a:t>:</a:t>
            </a:r>
            <a:endParaRPr lang="ru-RU" sz="1000"/>
          </a:p>
        </p:txBody>
      </p:sp>
      <p:sp>
        <p:nvSpPr>
          <p:cNvPr id="308367" name="Text Box 143"/>
          <p:cNvSpPr txBox="1">
            <a:spLocks noChangeArrowheads="1"/>
          </p:cNvSpPr>
          <p:nvPr/>
        </p:nvSpPr>
        <p:spPr bwMode="auto">
          <a:xfrm>
            <a:off x="6556375" y="5459413"/>
            <a:ext cx="2520950" cy="711200"/>
          </a:xfrm>
          <a:prstGeom prst="rect">
            <a:avLst/>
          </a:prstGeom>
          <a:noFill/>
          <a:ln w="9525" algn="ctr">
            <a:solidFill>
              <a:schemeClr val="tx1"/>
            </a:solidFill>
            <a:miter lim="800000"/>
            <a:headEnd/>
            <a:tailEnd/>
          </a:ln>
          <a:effectLst/>
        </p:spPr>
        <p:txBody>
          <a:bodyPr wrap="none">
            <a:spAutoFit/>
          </a:bodyPr>
          <a:lstStyle/>
          <a:p>
            <a:r>
              <a:rPr lang="ru-RU" sz="1000" b="1">
                <a:solidFill>
                  <a:schemeClr val="bg2"/>
                </a:solidFill>
              </a:rPr>
              <a:t>Далее процесс вырезания узлов и</a:t>
            </a:r>
          </a:p>
          <a:p>
            <a:r>
              <a:rPr lang="ru-RU" sz="1000" b="1">
                <a:solidFill>
                  <a:schemeClr val="bg2"/>
                </a:solidFill>
              </a:rPr>
              <a:t>определения усилий повторяется</a:t>
            </a:r>
            <a:endParaRPr lang="en-US" sz="1000" b="1">
              <a:solidFill>
                <a:schemeClr val="bg2"/>
              </a:solidFill>
            </a:endParaRPr>
          </a:p>
          <a:p>
            <a:r>
              <a:rPr lang="ru-RU" sz="1000" b="1">
                <a:solidFill>
                  <a:schemeClr val="bg2"/>
                </a:solidFill>
              </a:rPr>
              <a:t>в определенном порядке, например</a:t>
            </a:r>
            <a:r>
              <a:rPr lang="en-US" sz="1000" b="1">
                <a:solidFill>
                  <a:schemeClr val="bg2"/>
                </a:solidFill>
              </a:rPr>
              <a:t>:</a:t>
            </a:r>
          </a:p>
          <a:p>
            <a:r>
              <a:rPr lang="en-US" sz="1000" b="1">
                <a:solidFill>
                  <a:schemeClr val="bg2"/>
                </a:solidFill>
              </a:rPr>
              <a:t>2, 6, 7, 3</a:t>
            </a:r>
            <a:r>
              <a:rPr lang="ru-RU" sz="1000" b="1">
                <a:solidFill>
                  <a:schemeClr val="bg2"/>
                </a:solidFill>
              </a:rPr>
              <a:t>, 4, 8, 5.</a:t>
            </a:r>
          </a:p>
        </p:txBody>
      </p:sp>
      <p:sp>
        <p:nvSpPr>
          <p:cNvPr id="308368" name="Rectangle 144"/>
          <p:cNvSpPr>
            <a:spLocks noChangeArrowheads="1"/>
          </p:cNvSpPr>
          <p:nvPr/>
        </p:nvSpPr>
        <p:spPr bwMode="auto">
          <a:xfrm>
            <a:off x="6553200" y="6211888"/>
            <a:ext cx="2486025" cy="549275"/>
          </a:xfrm>
          <a:prstGeom prst="rect">
            <a:avLst/>
          </a:prstGeom>
          <a:noFill/>
          <a:ln w="9525" algn="ctr">
            <a:noFill/>
            <a:miter lim="800000"/>
            <a:headEnd/>
            <a:tailEnd/>
          </a:ln>
          <a:effectLst/>
        </p:spPr>
        <p:txBody>
          <a:bodyPr>
            <a:spAutoFit/>
          </a:bodyPr>
          <a:lstStyle/>
          <a:p>
            <a:r>
              <a:rPr lang="ru-RU" sz="1000" b="1">
                <a:solidFill>
                  <a:srgbClr val="FF0000"/>
                </a:solidFill>
              </a:rPr>
              <a:t>Вырезание последнего узла </a:t>
            </a:r>
            <a:r>
              <a:rPr lang="en-US" sz="1000" b="1" i="1">
                <a:solidFill>
                  <a:srgbClr val="FF0000"/>
                </a:solidFill>
              </a:rPr>
              <a:t>B </a:t>
            </a:r>
            <a:r>
              <a:rPr lang="ru-RU" sz="1000" b="1">
                <a:solidFill>
                  <a:srgbClr val="FF0000"/>
                </a:solidFill>
              </a:rPr>
              <a:t>может служить для контроля</a:t>
            </a:r>
            <a:r>
              <a:rPr lang="en-US" sz="1000" b="1">
                <a:solidFill>
                  <a:srgbClr val="FF0000"/>
                </a:solidFill>
              </a:rPr>
              <a:t> </a:t>
            </a:r>
            <a:r>
              <a:rPr lang="ru-RU" sz="1000" b="1">
                <a:solidFill>
                  <a:srgbClr val="FF0000"/>
                </a:solidFill>
              </a:rPr>
              <a:t>правильности расчета.</a:t>
            </a:r>
            <a:endParaRPr lang="ru-RU" b="1">
              <a:solidFill>
                <a:srgbClr val="FF0000"/>
              </a:solidFill>
            </a:endParaRPr>
          </a:p>
        </p:txBody>
      </p:sp>
      <p:sp>
        <p:nvSpPr>
          <p:cNvPr id="308377" name="AutoShape 153">
            <a:hlinkClick r:id="rId20" action="ppaction://hlinksldjump" highlightClick="1"/>
          </p:cNvPr>
          <p:cNvSpPr>
            <a:spLocks noChangeArrowheads="1"/>
          </p:cNvSpPr>
          <p:nvPr/>
        </p:nvSpPr>
        <p:spPr bwMode="auto">
          <a:xfrm>
            <a:off x="338138" y="552450"/>
            <a:ext cx="242887" cy="204788"/>
          </a:xfrm>
          <a:prstGeom prst="actionButtonBeginning">
            <a:avLst/>
          </a:prstGeom>
          <a:solidFill>
            <a:srgbClr val="00CCFF"/>
          </a:solidFill>
          <a:ln w="9525">
            <a:noFill/>
            <a:miter lim="800000"/>
            <a:headEnd/>
            <a:tailEnd/>
          </a:ln>
          <a:effectLst/>
        </p:spPr>
        <p:txBody>
          <a:bodyPr wrap="none" anchor="ctr"/>
          <a:lstStyle/>
          <a:p>
            <a:endParaRPr lang="ru-RU"/>
          </a:p>
        </p:txBody>
      </p:sp>
      <p:sp>
        <p:nvSpPr>
          <p:cNvPr id="308378" name="AutoShape 154">
            <a:hlinkClick r:id="" action="ppaction://hlinkshowjump?jump=previousslide" highlightClick="1"/>
          </p:cNvPr>
          <p:cNvSpPr>
            <a:spLocks noChangeArrowheads="1"/>
          </p:cNvSpPr>
          <p:nvPr/>
        </p:nvSpPr>
        <p:spPr bwMode="auto">
          <a:xfrm>
            <a:off x="609600" y="552450"/>
            <a:ext cx="257175" cy="209550"/>
          </a:xfrm>
          <a:prstGeom prst="actionButtonBackPrevious">
            <a:avLst/>
          </a:prstGeom>
          <a:solidFill>
            <a:srgbClr val="00CCFF"/>
          </a:solidFill>
          <a:ln w="9525">
            <a:noFill/>
            <a:miter lim="800000"/>
            <a:headEnd/>
            <a:tailEnd/>
          </a:ln>
          <a:effectLst/>
        </p:spPr>
        <p:txBody>
          <a:bodyPr wrap="none" anchor="ctr"/>
          <a:lstStyle/>
          <a:p>
            <a:endParaRPr lang="ru-RU"/>
          </a:p>
        </p:txBody>
      </p:sp>
      <p:sp>
        <p:nvSpPr>
          <p:cNvPr id="308379" name="AutoShape 155">
            <a:hlinkClick r:id="" action="ppaction://hlinkshowjump?jump=nextslide" highlightClick="1"/>
          </p:cNvPr>
          <p:cNvSpPr>
            <a:spLocks noChangeArrowheads="1"/>
          </p:cNvSpPr>
          <p:nvPr/>
        </p:nvSpPr>
        <p:spPr bwMode="auto">
          <a:xfrm>
            <a:off x="2200275" y="552450"/>
            <a:ext cx="285750" cy="219075"/>
          </a:xfrm>
          <a:prstGeom prst="actionButtonForwardNext">
            <a:avLst/>
          </a:prstGeom>
          <a:solidFill>
            <a:srgbClr val="00CCFF"/>
          </a:solidFill>
          <a:ln w="9525">
            <a:noFill/>
            <a:miter lim="800000"/>
            <a:headEnd/>
            <a:tailEnd/>
          </a:ln>
          <a:effectLst/>
        </p:spPr>
        <p:txBody>
          <a:bodyPr wrap="none" anchor="ctr"/>
          <a:lstStyle/>
          <a:p>
            <a:endParaRPr lang="ru-RU"/>
          </a:p>
        </p:txBody>
      </p:sp>
      <p:sp>
        <p:nvSpPr>
          <p:cNvPr id="308380" name="Oval 156"/>
          <p:cNvSpPr>
            <a:spLocks noChangeArrowheads="1"/>
          </p:cNvSpPr>
          <p:nvPr/>
        </p:nvSpPr>
        <p:spPr bwMode="auto">
          <a:xfrm>
            <a:off x="8696325" y="6391275"/>
            <a:ext cx="333375" cy="333375"/>
          </a:xfrm>
          <a:prstGeom prst="ellipse">
            <a:avLst/>
          </a:prstGeom>
          <a:solidFill>
            <a:srgbClr val="CCFFFF"/>
          </a:solidFill>
          <a:ln w="9525" algn="ctr">
            <a:solidFill>
              <a:srgbClr val="0000FF"/>
            </a:solidFill>
            <a:round/>
            <a:headEnd/>
            <a:tailEnd/>
          </a:ln>
          <a:effectLst/>
        </p:spPr>
        <p:txBody>
          <a:bodyPr wrap="none" anchor="ctr"/>
          <a:lstStyle/>
          <a:p>
            <a:pPr algn="ctr"/>
            <a:r>
              <a:rPr lang="en-US" sz="1000" b="1">
                <a:solidFill>
                  <a:schemeClr val="bg2"/>
                </a:solidFill>
              </a:rPr>
              <a:t>10</a:t>
            </a:r>
            <a:endParaRPr lang="ru-RU" sz="1000" b="1">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8323"/>
                                        </p:tgtEl>
                                        <p:attrNameLst>
                                          <p:attrName>style.visibility</p:attrName>
                                        </p:attrNameLst>
                                      </p:cBhvr>
                                      <p:to>
                                        <p:strVal val="visible"/>
                                      </p:to>
                                    </p:set>
                                    <p:anim calcmode="lin" valueType="num">
                                      <p:cBhvr additive="base">
                                        <p:cTn id="7" dur="500" fill="hold"/>
                                        <p:tgtEl>
                                          <p:spTgt spid="308323"/>
                                        </p:tgtEl>
                                        <p:attrNameLst>
                                          <p:attrName>ppt_x</p:attrName>
                                        </p:attrNameLst>
                                      </p:cBhvr>
                                      <p:tavLst>
                                        <p:tav tm="0">
                                          <p:val>
                                            <p:strVal val="#ppt_x"/>
                                          </p:val>
                                        </p:tav>
                                        <p:tav tm="100000">
                                          <p:val>
                                            <p:strVal val="#ppt_x"/>
                                          </p:val>
                                        </p:tav>
                                      </p:tavLst>
                                    </p:anim>
                                    <p:anim calcmode="lin" valueType="num">
                                      <p:cBhvr additive="base">
                                        <p:cTn id="8" dur="500" fill="hold"/>
                                        <p:tgtEl>
                                          <p:spTgt spid="3083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8324"/>
                                        </p:tgtEl>
                                        <p:attrNameLst>
                                          <p:attrName>style.visibility</p:attrName>
                                        </p:attrNameLst>
                                      </p:cBhvr>
                                      <p:to>
                                        <p:strVal val="visible"/>
                                      </p:to>
                                    </p:set>
                                    <p:anim calcmode="lin" valueType="num">
                                      <p:cBhvr additive="base">
                                        <p:cTn id="13" dur="500" fill="hold"/>
                                        <p:tgtEl>
                                          <p:spTgt spid="308324"/>
                                        </p:tgtEl>
                                        <p:attrNameLst>
                                          <p:attrName>ppt_x</p:attrName>
                                        </p:attrNameLst>
                                      </p:cBhvr>
                                      <p:tavLst>
                                        <p:tav tm="0">
                                          <p:val>
                                            <p:strVal val="#ppt_x"/>
                                          </p:val>
                                        </p:tav>
                                        <p:tav tm="100000">
                                          <p:val>
                                            <p:strVal val="#ppt_x"/>
                                          </p:val>
                                        </p:tav>
                                      </p:tavLst>
                                    </p:anim>
                                    <p:anim calcmode="lin" valueType="num">
                                      <p:cBhvr additive="base">
                                        <p:cTn id="14" dur="500" fill="hold"/>
                                        <p:tgtEl>
                                          <p:spTgt spid="3083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8366"/>
                                        </p:tgtEl>
                                        <p:attrNameLst>
                                          <p:attrName>style.visibility</p:attrName>
                                        </p:attrNameLst>
                                      </p:cBhvr>
                                      <p:to>
                                        <p:strVal val="visible"/>
                                      </p:to>
                                    </p:set>
                                    <p:anim calcmode="lin" valueType="num">
                                      <p:cBhvr additive="base">
                                        <p:cTn id="19" dur="500" fill="hold"/>
                                        <p:tgtEl>
                                          <p:spTgt spid="308366"/>
                                        </p:tgtEl>
                                        <p:attrNameLst>
                                          <p:attrName>ppt_x</p:attrName>
                                        </p:attrNameLst>
                                      </p:cBhvr>
                                      <p:tavLst>
                                        <p:tav tm="0">
                                          <p:val>
                                            <p:strVal val="#ppt_x"/>
                                          </p:val>
                                        </p:tav>
                                        <p:tav tm="100000">
                                          <p:val>
                                            <p:strVal val="#ppt_x"/>
                                          </p:val>
                                        </p:tav>
                                      </p:tavLst>
                                    </p:anim>
                                    <p:anim calcmode="lin" valueType="num">
                                      <p:cBhvr additive="base">
                                        <p:cTn id="20" dur="500" fill="hold"/>
                                        <p:tgtEl>
                                          <p:spTgt spid="30836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308290"/>
                                        </p:tgtEl>
                                      </p:cBhvr>
                                    </p:animEffect>
                                    <p:set>
                                      <p:cBhvr>
                                        <p:cTn id="25" dur="1" fill="hold">
                                          <p:stCondLst>
                                            <p:cond delay="499"/>
                                          </p:stCondLst>
                                        </p:cTn>
                                        <p:tgtEl>
                                          <p:spTgt spid="308290"/>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30832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0832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0832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08328"/>
                                        </p:tgtEl>
                                        <p:attrNameLst>
                                          <p:attrName>style.visibility</p:attrName>
                                        </p:attrNameLst>
                                      </p:cBhvr>
                                      <p:to>
                                        <p:strVal val="visible"/>
                                      </p:to>
                                    </p:set>
                                  </p:childTnLst>
                                </p:cTn>
                              </p:par>
                              <p:par>
                                <p:cTn id="34" presetID="9" presetClass="exit" presetSubtype="0" fill="hold" nodeType="withEffect">
                                  <p:stCondLst>
                                    <p:cond delay="0"/>
                                  </p:stCondLst>
                                  <p:childTnLst>
                                    <p:animEffect transition="out" filter="dissolve">
                                      <p:cBhvr>
                                        <p:cTn id="35" dur="500"/>
                                        <p:tgtEl>
                                          <p:spTgt spid="308295"/>
                                        </p:tgtEl>
                                      </p:cBhvr>
                                    </p:animEffect>
                                    <p:set>
                                      <p:cBhvr>
                                        <p:cTn id="36" dur="1" fill="hold">
                                          <p:stCondLst>
                                            <p:cond delay="499"/>
                                          </p:stCondLst>
                                        </p:cTn>
                                        <p:tgtEl>
                                          <p:spTgt spid="30829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08329"/>
                                        </p:tgtEl>
                                        <p:attrNameLst>
                                          <p:attrName>style.visibility</p:attrName>
                                        </p:attrNameLst>
                                      </p:cBhvr>
                                      <p:to>
                                        <p:strVal val="visible"/>
                                      </p:to>
                                    </p:set>
                                    <p:anim calcmode="lin" valueType="num">
                                      <p:cBhvr additive="base">
                                        <p:cTn id="41" dur="500" fill="hold"/>
                                        <p:tgtEl>
                                          <p:spTgt spid="308329"/>
                                        </p:tgtEl>
                                        <p:attrNameLst>
                                          <p:attrName>ppt_x</p:attrName>
                                        </p:attrNameLst>
                                      </p:cBhvr>
                                      <p:tavLst>
                                        <p:tav tm="0">
                                          <p:val>
                                            <p:strVal val="#ppt_x"/>
                                          </p:val>
                                        </p:tav>
                                        <p:tav tm="100000">
                                          <p:val>
                                            <p:strVal val="#ppt_x"/>
                                          </p:val>
                                        </p:tav>
                                      </p:tavLst>
                                    </p:anim>
                                    <p:anim calcmode="lin" valueType="num">
                                      <p:cBhvr additive="base">
                                        <p:cTn id="42" dur="500" fill="hold"/>
                                        <p:tgtEl>
                                          <p:spTgt spid="308329"/>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1" presetClass="entr" presetSubtype="0" fill="hold" grpId="0" nodeType="afterEffect">
                                  <p:stCondLst>
                                    <p:cond delay="0"/>
                                  </p:stCondLst>
                                  <p:childTnLst>
                                    <p:set>
                                      <p:cBhvr>
                                        <p:cTn id="45" dur="1" fill="hold">
                                          <p:stCondLst>
                                            <p:cond delay="0"/>
                                          </p:stCondLst>
                                        </p:cTn>
                                        <p:tgtEl>
                                          <p:spTgt spid="30833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0833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08334"/>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08335"/>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308336"/>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08337"/>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08338"/>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30833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308330"/>
                                        </p:tgtEl>
                                        <p:attrNameLst>
                                          <p:attrName>style.visibility</p:attrName>
                                        </p:attrNameLst>
                                      </p:cBhvr>
                                      <p:to>
                                        <p:strVal val="visible"/>
                                      </p:to>
                                    </p:set>
                                    <p:anim calcmode="lin" valueType="num">
                                      <p:cBhvr additive="base">
                                        <p:cTn id="64" dur="500" fill="hold"/>
                                        <p:tgtEl>
                                          <p:spTgt spid="308330"/>
                                        </p:tgtEl>
                                        <p:attrNameLst>
                                          <p:attrName>ppt_x</p:attrName>
                                        </p:attrNameLst>
                                      </p:cBhvr>
                                      <p:tavLst>
                                        <p:tav tm="0">
                                          <p:val>
                                            <p:strVal val="#ppt_x"/>
                                          </p:val>
                                        </p:tav>
                                        <p:tav tm="100000">
                                          <p:val>
                                            <p:strVal val="#ppt_x"/>
                                          </p:val>
                                        </p:tav>
                                      </p:tavLst>
                                    </p:anim>
                                    <p:anim calcmode="lin" valueType="num">
                                      <p:cBhvr additive="base">
                                        <p:cTn id="65" dur="500" fill="hold"/>
                                        <p:tgtEl>
                                          <p:spTgt spid="308330"/>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08340"/>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08342"/>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08343"/>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308344"/>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308285"/>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308341"/>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308345"/>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308346"/>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308347"/>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308348"/>
                                        </p:tgtEl>
                                        <p:attrNameLst>
                                          <p:attrName>style.visibility</p:attrName>
                                        </p:attrNameLst>
                                      </p:cBhvr>
                                      <p:to>
                                        <p:strVal val="visible"/>
                                      </p:to>
                                    </p:set>
                                    <p:anim calcmode="lin" valueType="num">
                                      <p:cBhvr additive="base">
                                        <p:cTn id="90" dur="500" fill="hold"/>
                                        <p:tgtEl>
                                          <p:spTgt spid="308348"/>
                                        </p:tgtEl>
                                        <p:attrNameLst>
                                          <p:attrName>ppt_x</p:attrName>
                                        </p:attrNameLst>
                                      </p:cBhvr>
                                      <p:tavLst>
                                        <p:tav tm="0">
                                          <p:val>
                                            <p:strVal val="#ppt_x"/>
                                          </p:val>
                                        </p:tav>
                                        <p:tav tm="100000">
                                          <p:val>
                                            <p:strVal val="#ppt_x"/>
                                          </p:val>
                                        </p:tav>
                                      </p:tavLst>
                                    </p:anim>
                                    <p:anim calcmode="lin" valueType="num">
                                      <p:cBhvr additive="base">
                                        <p:cTn id="91" dur="500" fill="hold"/>
                                        <p:tgtEl>
                                          <p:spTgt spid="308348"/>
                                        </p:tgtEl>
                                        <p:attrNameLst>
                                          <p:attrName>ppt_y</p:attrName>
                                        </p:attrNameLst>
                                      </p:cBhvr>
                                      <p:tavLst>
                                        <p:tav tm="0">
                                          <p:val>
                                            <p:strVal val="1+#ppt_h/2"/>
                                          </p:val>
                                        </p:tav>
                                        <p:tav tm="100000">
                                          <p:val>
                                            <p:strVal val="#ppt_y"/>
                                          </p:val>
                                        </p:tav>
                                      </p:tavLst>
                                    </p:anim>
                                  </p:childTnLst>
                                </p:cTn>
                              </p:par>
                            </p:childTnLst>
                          </p:cTn>
                        </p:par>
                        <p:par>
                          <p:cTn id="92" fill="hold">
                            <p:stCondLst>
                              <p:cond delay="500"/>
                            </p:stCondLst>
                            <p:childTnLst>
                              <p:par>
                                <p:cTn id="93" presetID="1" presetClass="entr" presetSubtype="0" fill="hold" nodeType="afterEffect">
                                  <p:stCondLst>
                                    <p:cond delay="0"/>
                                  </p:stCondLst>
                                  <p:childTnLst>
                                    <p:set>
                                      <p:cBhvr>
                                        <p:cTn id="94" dur="1" fill="hold">
                                          <p:stCondLst>
                                            <p:cond delay="0"/>
                                          </p:stCondLst>
                                        </p:cTn>
                                        <p:tgtEl>
                                          <p:spTgt spid="308349"/>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308350"/>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308351"/>
                                        </p:tgtEl>
                                        <p:attrNameLst>
                                          <p:attrName>style.visibility</p:attrName>
                                        </p:attrNameLst>
                                      </p:cBhvr>
                                      <p:to>
                                        <p:strVal val="visible"/>
                                      </p:to>
                                    </p:set>
                                    <p:anim calcmode="lin" valueType="num">
                                      <p:cBhvr additive="base">
                                        <p:cTn id="101" dur="500" fill="hold"/>
                                        <p:tgtEl>
                                          <p:spTgt spid="308351"/>
                                        </p:tgtEl>
                                        <p:attrNameLst>
                                          <p:attrName>ppt_x</p:attrName>
                                        </p:attrNameLst>
                                      </p:cBhvr>
                                      <p:tavLst>
                                        <p:tav tm="0">
                                          <p:val>
                                            <p:strVal val="#ppt_x"/>
                                          </p:val>
                                        </p:tav>
                                        <p:tav tm="100000">
                                          <p:val>
                                            <p:strVal val="#ppt_x"/>
                                          </p:val>
                                        </p:tav>
                                      </p:tavLst>
                                    </p:anim>
                                    <p:anim calcmode="lin" valueType="num">
                                      <p:cBhvr additive="base">
                                        <p:cTn id="102" dur="500" fill="hold"/>
                                        <p:tgtEl>
                                          <p:spTgt spid="308351"/>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0835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08286"/>
                                        </p:tgtEl>
                                        <p:attrNameLst>
                                          <p:attrName>style.visibility</p:attrName>
                                        </p:attrNameLst>
                                      </p:cBhvr>
                                      <p:to>
                                        <p:strVal val="visible"/>
                                      </p:to>
                                    </p:set>
                                  </p:childTnLst>
                                </p:cTn>
                              </p:par>
                            </p:childTnLst>
                          </p:cTn>
                        </p:par>
                        <p:par>
                          <p:cTn id="109" fill="hold">
                            <p:stCondLst>
                              <p:cond delay="0"/>
                            </p:stCondLst>
                            <p:childTnLst>
                              <p:par>
                                <p:cTn id="110" presetID="1" presetClass="entr" presetSubtype="0" fill="hold" grpId="0" nodeType="afterEffect">
                                  <p:stCondLst>
                                    <p:cond delay="0"/>
                                  </p:stCondLst>
                                  <p:childTnLst>
                                    <p:set>
                                      <p:cBhvr>
                                        <p:cTn id="111" dur="1" fill="hold">
                                          <p:stCondLst>
                                            <p:cond delay="0"/>
                                          </p:stCondLst>
                                        </p:cTn>
                                        <p:tgtEl>
                                          <p:spTgt spid="308353"/>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308354"/>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308355"/>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308356"/>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308357"/>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308360"/>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308359"/>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grpId="0" nodeType="clickEffect">
                                  <p:stCondLst>
                                    <p:cond delay="0"/>
                                  </p:stCondLst>
                                  <p:childTnLst>
                                    <p:set>
                                      <p:cBhvr>
                                        <p:cTn id="127" dur="1" fill="hold">
                                          <p:stCondLst>
                                            <p:cond delay="0"/>
                                          </p:stCondLst>
                                        </p:cTn>
                                        <p:tgtEl>
                                          <p:spTgt spid="308361"/>
                                        </p:tgtEl>
                                        <p:attrNameLst>
                                          <p:attrName>style.visibility</p:attrName>
                                        </p:attrNameLst>
                                      </p:cBhvr>
                                      <p:to>
                                        <p:strVal val="visible"/>
                                      </p:to>
                                    </p:set>
                                    <p:anim calcmode="lin" valueType="num">
                                      <p:cBhvr additive="base">
                                        <p:cTn id="128" dur="500" fill="hold"/>
                                        <p:tgtEl>
                                          <p:spTgt spid="308361"/>
                                        </p:tgtEl>
                                        <p:attrNameLst>
                                          <p:attrName>ppt_x</p:attrName>
                                        </p:attrNameLst>
                                      </p:cBhvr>
                                      <p:tavLst>
                                        <p:tav tm="0">
                                          <p:val>
                                            <p:strVal val="#ppt_x"/>
                                          </p:val>
                                        </p:tav>
                                        <p:tav tm="100000">
                                          <p:val>
                                            <p:strVal val="#ppt_x"/>
                                          </p:val>
                                        </p:tav>
                                      </p:tavLst>
                                    </p:anim>
                                    <p:anim calcmode="lin" valueType="num">
                                      <p:cBhvr additive="base">
                                        <p:cTn id="129" dur="500" fill="hold"/>
                                        <p:tgtEl>
                                          <p:spTgt spid="308361"/>
                                        </p:tgtEl>
                                        <p:attrNameLst>
                                          <p:attrName>ppt_y</p:attrName>
                                        </p:attrNameLst>
                                      </p:cBhvr>
                                      <p:tavLst>
                                        <p:tav tm="0">
                                          <p:val>
                                            <p:strVal val="1+#ppt_h/2"/>
                                          </p:val>
                                        </p:tav>
                                        <p:tav tm="100000">
                                          <p:val>
                                            <p:strVal val="#ppt_y"/>
                                          </p:val>
                                        </p:tav>
                                      </p:tavLst>
                                    </p:anim>
                                  </p:childTnLst>
                                </p:cTn>
                              </p:par>
                            </p:childTnLst>
                          </p:cTn>
                        </p:par>
                        <p:par>
                          <p:cTn id="130" fill="hold">
                            <p:stCondLst>
                              <p:cond delay="500"/>
                            </p:stCondLst>
                            <p:childTnLst>
                              <p:par>
                                <p:cTn id="131" presetID="1" presetClass="entr" presetSubtype="0" fill="hold" nodeType="afterEffect">
                                  <p:stCondLst>
                                    <p:cond delay="0"/>
                                  </p:stCondLst>
                                  <p:childTnLst>
                                    <p:set>
                                      <p:cBhvr>
                                        <p:cTn id="132" dur="1" fill="hold">
                                          <p:stCondLst>
                                            <p:cond delay="0"/>
                                          </p:stCondLst>
                                        </p:cTn>
                                        <p:tgtEl>
                                          <p:spTgt spid="308362"/>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308363"/>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308365"/>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308364"/>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2" presetClass="entr" presetSubtype="2" fill="hold" grpId="0" nodeType="clickEffect">
                                  <p:stCondLst>
                                    <p:cond delay="0"/>
                                  </p:stCondLst>
                                  <p:childTnLst>
                                    <p:set>
                                      <p:cBhvr>
                                        <p:cTn id="142" dur="1" fill="hold">
                                          <p:stCondLst>
                                            <p:cond delay="0"/>
                                          </p:stCondLst>
                                        </p:cTn>
                                        <p:tgtEl>
                                          <p:spTgt spid="308367"/>
                                        </p:tgtEl>
                                        <p:attrNameLst>
                                          <p:attrName>style.visibility</p:attrName>
                                        </p:attrNameLst>
                                      </p:cBhvr>
                                      <p:to>
                                        <p:strVal val="visible"/>
                                      </p:to>
                                    </p:set>
                                    <p:anim calcmode="lin" valueType="num">
                                      <p:cBhvr additive="base">
                                        <p:cTn id="143" dur="500" fill="hold"/>
                                        <p:tgtEl>
                                          <p:spTgt spid="308367"/>
                                        </p:tgtEl>
                                        <p:attrNameLst>
                                          <p:attrName>ppt_x</p:attrName>
                                        </p:attrNameLst>
                                      </p:cBhvr>
                                      <p:tavLst>
                                        <p:tav tm="0">
                                          <p:val>
                                            <p:strVal val="1+#ppt_w/2"/>
                                          </p:val>
                                        </p:tav>
                                        <p:tav tm="100000">
                                          <p:val>
                                            <p:strVal val="#ppt_x"/>
                                          </p:val>
                                        </p:tav>
                                      </p:tavLst>
                                    </p:anim>
                                    <p:anim calcmode="lin" valueType="num">
                                      <p:cBhvr additive="base">
                                        <p:cTn id="144" dur="500" fill="hold"/>
                                        <p:tgtEl>
                                          <p:spTgt spid="308367"/>
                                        </p:tgtEl>
                                        <p:attrNameLst>
                                          <p:attrName>ppt_y</p:attrName>
                                        </p:attrNameLst>
                                      </p:cBhvr>
                                      <p:tavLst>
                                        <p:tav tm="0">
                                          <p:val>
                                            <p:strVal val="#ppt_y"/>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grpId="0" nodeType="clickEffect">
                                  <p:stCondLst>
                                    <p:cond delay="0"/>
                                  </p:stCondLst>
                                  <p:childTnLst>
                                    <p:set>
                                      <p:cBhvr>
                                        <p:cTn id="148" dur="1" fill="hold">
                                          <p:stCondLst>
                                            <p:cond delay="0"/>
                                          </p:stCondLst>
                                        </p:cTn>
                                        <p:tgtEl>
                                          <p:spTgt spid="308369"/>
                                        </p:tgtEl>
                                        <p:attrNameLst>
                                          <p:attrName>style.visibility</p:attrName>
                                        </p:attrNameLst>
                                      </p:cBhvr>
                                      <p:to>
                                        <p:strVal val="visible"/>
                                      </p:to>
                                    </p:set>
                                    <p:animEffect transition="in" filter="wipe(down)">
                                      <p:cBhvr>
                                        <p:cTn id="149" dur="500"/>
                                        <p:tgtEl>
                                          <p:spTgt spid="308369"/>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grpId="0" nodeType="clickEffect">
                                  <p:stCondLst>
                                    <p:cond delay="0"/>
                                  </p:stCondLst>
                                  <p:childTnLst>
                                    <p:set>
                                      <p:cBhvr>
                                        <p:cTn id="153" dur="1" fill="hold">
                                          <p:stCondLst>
                                            <p:cond delay="0"/>
                                          </p:stCondLst>
                                        </p:cTn>
                                        <p:tgtEl>
                                          <p:spTgt spid="308370"/>
                                        </p:tgtEl>
                                        <p:attrNameLst>
                                          <p:attrName>style.visibility</p:attrName>
                                        </p:attrNameLst>
                                      </p:cBhvr>
                                      <p:to>
                                        <p:strVal val="visible"/>
                                      </p:to>
                                    </p:set>
                                    <p:animEffect transition="in" filter="wipe(down)">
                                      <p:cBhvr>
                                        <p:cTn id="154" dur="500"/>
                                        <p:tgtEl>
                                          <p:spTgt spid="308370"/>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4" fill="hold" grpId="0" nodeType="clickEffect">
                                  <p:stCondLst>
                                    <p:cond delay="0"/>
                                  </p:stCondLst>
                                  <p:childTnLst>
                                    <p:set>
                                      <p:cBhvr>
                                        <p:cTn id="158" dur="1" fill="hold">
                                          <p:stCondLst>
                                            <p:cond delay="0"/>
                                          </p:stCondLst>
                                        </p:cTn>
                                        <p:tgtEl>
                                          <p:spTgt spid="308371"/>
                                        </p:tgtEl>
                                        <p:attrNameLst>
                                          <p:attrName>style.visibility</p:attrName>
                                        </p:attrNameLst>
                                      </p:cBhvr>
                                      <p:to>
                                        <p:strVal val="visible"/>
                                      </p:to>
                                    </p:set>
                                    <p:animEffect transition="in" filter="wipe(down)">
                                      <p:cBhvr>
                                        <p:cTn id="159" dur="500"/>
                                        <p:tgtEl>
                                          <p:spTgt spid="308371"/>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4" fill="hold" grpId="0" nodeType="clickEffect">
                                  <p:stCondLst>
                                    <p:cond delay="0"/>
                                  </p:stCondLst>
                                  <p:childTnLst>
                                    <p:set>
                                      <p:cBhvr>
                                        <p:cTn id="163" dur="1" fill="hold">
                                          <p:stCondLst>
                                            <p:cond delay="0"/>
                                          </p:stCondLst>
                                        </p:cTn>
                                        <p:tgtEl>
                                          <p:spTgt spid="308372"/>
                                        </p:tgtEl>
                                        <p:attrNameLst>
                                          <p:attrName>style.visibility</p:attrName>
                                        </p:attrNameLst>
                                      </p:cBhvr>
                                      <p:to>
                                        <p:strVal val="visible"/>
                                      </p:to>
                                    </p:set>
                                    <p:animEffect transition="in" filter="wipe(down)">
                                      <p:cBhvr>
                                        <p:cTn id="164" dur="500"/>
                                        <p:tgtEl>
                                          <p:spTgt spid="308372"/>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4" fill="hold" grpId="0" nodeType="clickEffect">
                                  <p:stCondLst>
                                    <p:cond delay="0"/>
                                  </p:stCondLst>
                                  <p:childTnLst>
                                    <p:set>
                                      <p:cBhvr>
                                        <p:cTn id="168" dur="1" fill="hold">
                                          <p:stCondLst>
                                            <p:cond delay="0"/>
                                          </p:stCondLst>
                                        </p:cTn>
                                        <p:tgtEl>
                                          <p:spTgt spid="308374"/>
                                        </p:tgtEl>
                                        <p:attrNameLst>
                                          <p:attrName>style.visibility</p:attrName>
                                        </p:attrNameLst>
                                      </p:cBhvr>
                                      <p:to>
                                        <p:strVal val="visible"/>
                                      </p:to>
                                    </p:set>
                                    <p:animEffect transition="in" filter="wipe(down)">
                                      <p:cBhvr>
                                        <p:cTn id="169" dur="500"/>
                                        <p:tgtEl>
                                          <p:spTgt spid="308374"/>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4" fill="hold" grpId="0" nodeType="clickEffect">
                                  <p:stCondLst>
                                    <p:cond delay="0"/>
                                  </p:stCondLst>
                                  <p:childTnLst>
                                    <p:set>
                                      <p:cBhvr>
                                        <p:cTn id="173" dur="1" fill="hold">
                                          <p:stCondLst>
                                            <p:cond delay="0"/>
                                          </p:stCondLst>
                                        </p:cTn>
                                        <p:tgtEl>
                                          <p:spTgt spid="308373"/>
                                        </p:tgtEl>
                                        <p:attrNameLst>
                                          <p:attrName>style.visibility</p:attrName>
                                        </p:attrNameLst>
                                      </p:cBhvr>
                                      <p:to>
                                        <p:strVal val="visible"/>
                                      </p:to>
                                    </p:set>
                                    <p:animEffect transition="in" filter="wipe(down)">
                                      <p:cBhvr>
                                        <p:cTn id="174" dur="500"/>
                                        <p:tgtEl>
                                          <p:spTgt spid="308373"/>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4" fill="hold" grpId="0" nodeType="clickEffect">
                                  <p:stCondLst>
                                    <p:cond delay="0"/>
                                  </p:stCondLst>
                                  <p:childTnLst>
                                    <p:set>
                                      <p:cBhvr>
                                        <p:cTn id="178" dur="1" fill="hold">
                                          <p:stCondLst>
                                            <p:cond delay="0"/>
                                          </p:stCondLst>
                                        </p:cTn>
                                        <p:tgtEl>
                                          <p:spTgt spid="308375"/>
                                        </p:tgtEl>
                                        <p:attrNameLst>
                                          <p:attrName>style.visibility</p:attrName>
                                        </p:attrNameLst>
                                      </p:cBhvr>
                                      <p:to>
                                        <p:strVal val="visible"/>
                                      </p:to>
                                    </p:set>
                                    <p:animEffect transition="in" filter="wipe(down)">
                                      <p:cBhvr>
                                        <p:cTn id="179" dur="500"/>
                                        <p:tgtEl>
                                          <p:spTgt spid="308375"/>
                                        </p:tgtEl>
                                      </p:cBhvr>
                                    </p:animEffect>
                                  </p:childTnLst>
                                </p:cTn>
                              </p:par>
                            </p:childTnLst>
                          </p:cTn>
                        </p:par>
                      </p:childTnLst>
                    </p:cTn>
                  </p:par>
                  <p:par>
                    <p:cTn id="180" fill="hold">
                      <p:stCondLst>
                        <p:cond delay="indefinite"/>
                      </p:stCondLst>
                      <p:childTnLst>
                        <p:par>
                          <p:cTn id="181" fill="hold">
                            <p:stCondLst>
                              <p:cond delay="0"/>
                            </p:stCondLst>
                            <p:childTnLst>
                              <p:par>
                                <p:cTn id="182" presetID="1" presetClass="entr" presetSubtype="0" fill="hold" grpId="0" nodeType="clickEffect">
                                  <p:stCondLst>
                                    <p:cond delay="0"/>
                                  </p:stCondLst>
                                  <p:childTnLst>
                                    <p:set>
                                      <p:cBhvr>
                                        <p:cTn id="183" dur="1" fill="hold">
                                          <p:stCondLst>
                                            <p:cond delay="0"/>
                                          </p:stCondLst>
                                        </p:cTn>
                                        <p:tgtEl>
                                          <p:spTgt spid="308368"/>
                                        </p:tgtEl>
                                        <p:attrNameLst>
                                          <p:attrName>style.visibility</p:attrName>
                                        </p:attrNameLst>
                                      </p:cBhvr>
                                      <p:to>
                                        <p:strVal val="visible"/>
                                      </p:to>
                                    </p:set>
                                  </p:childTnLst>
                                </p:cTn>
                              </p:par>
                            </p:childTnLst>
                          </p:cTn>
                        </p:par>
                      </p:childTnLst>
                    </p:cTn>
                  </p:par>
                  <p:par>
                    <p:cTn id="184" fill="hold">
                      <p:stCondLst>
                        <p:cond delay="indefinite"/>
                      </p:stCondLst>
                      <p:childTnLst>
                        <p:par>
                          <p:cTn id="185" fill="hold">
                            <p:stCondLst>
                              <p:cond delay="0"/>
                            </p:stCondLst>
                            <p:childTnLst>
                              <p:par>
                                <p:cTn id="186" presetID="22" presetClass="entr" presetSubtype="4" fill="hold" grpId="0" nodeType="clickEffect">
                                  <p:stCondLst>
                                    <p:cond delay="0"/>
                                  </p:stCondLst>
                                  <p:childTnLst>
                                    <p:set>
                                      <p:cBhvr>
                                        <p:cTn id="187" dur="1" fill="hold">
                                          <p:stCondLst>
                                            <p:cond delay="0"/>
                                          </p:stCondLst>
                                        </p:cTn>
                                        <p:tgtEl>
                                          <p:spTgt spid="308376"/>
                                        </p:tgtEl>
                                        <p:attrNameLst>
                                          <p:attrName>style.visibility</p:attrName>
                                        </p:attrNameLst>
                                      </p:cBhvr>
                                      <p:to>
                                        <p:strVal val="visible"/>
                                      </p:to>
                                    </p:set>
                                    <p:animEffect transition="in" filter="wipe(down)">
                                      <p:cBhvr>
                                        <p:cTn id="188" dur="500"/>
                                        <p:tgtEl>
                                          <p:spTgt spid="308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76" grpId="0" animBg="1"/>
      <p:bldP spid="308375" grpId="0" animBg="1"/>
      <p:bldP spid="308374" grpId="0" animBg="1"/>
      <p:bldP spid="308373" grpId="0" animBg="1"/>
      <p:bldP spid="308372" grpId="0" animBg="1"/>
      <p:bldP spid="308371" grpId="0" animBg="1"/>
      <p:bldP spid="308370" grpId="0" animBg="1"/>
      <p:bldP spid="308369" grpId="0" animBg="1"/>
      <p:bldP spid="308352" grpId="0" animBg="1"/>
      <p:bldP spid="308340" grpId="0" animBg="1"/>
      <p:bldP spid="308285" grpId="0" animBg="1"/>
      <p:bldP spid="308286" grpId="0" animBg="1"/>
      <p:bldP spid="308323" grpId="0"/>
      <p:bldP spid="308324" grpId="0"/>
      <p:bldP spid="308325" grpId="0" animBg="1"/>
      <p:bldP spid="308327" grpId="0" animBg="1"/>
      <p:bldP spid="308330" grpId="0"/>
      <p:bldP spid="308331" grpId="0"/>
      <p:bldP spid="308333" grpId="0"/>
      <p:bldP spid="308334" grpId="0"/>
      <p:bldP spid="308335" grpId="0"/>
      <p:bldP spid="308336" grpId="0"/>
      <p:bldP spid="308337" grpId="0"/>
      <p:bldP spid="308338" grpId="0"/>
      <p:bldP spid="308339" grpId="0"/>
      <p:bldP spid="308341" grpId="0"/>
      <p:bldP spid="308342" grpId="0" animBg="1"/>
      <p:bldP spid="308343" grpId="0" animBg="1"/>
      <p:bldP spid="308344" grpId="0" animBg="1"/>
      <p:bldP spid="308348" grpId="0"/>
      <p:bldP spid="308351" grpId="0"/>
      <p:bldP spid="308353" grpId="0"/>
      <p:bldP spid="308354" grpId="0" animBg="1"/>
      <p:bldP spid="308356" grpId="0" animBg="1"/>
      <p:bldP spid="308359" grpId="0" animBg="1"/>
      <p:bldP spid="308361" grpId="0"/>
      <p:bldP spid="308364" grpId="0" animBg="1"/>
      <p:bldP spid="308366" grpId="0"/>
      <p:bldP spid="308367" grpId="0" animBg="1"/>
      <p:bldP spid="3083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372" name="Freeform 124"/>
          <p:cNvSpPr>
            <a:spLocks/>
          </p:cNvSpPr>
          <p:nvPr/>
        </p:nvSpPr>
        <p:spPr bwMode="auto">
          <a:xfrm>
            <a:off x="6734175" y="2047875"/>
            <a:ext cx="1866900" cy="1603375"/>
          </a:xfrm>
          <a:custGeom>
            <a:avLst/>
            <a:gdLst/>
            <a:ahLst/>
            <a:cxnLst>
              <a:cxn ang="0">
                <a:pos x="192" y="36"/>
              </a:cxn>
              <a:cxn ang="0">
                <a:pos x="138" y="78"/>
              </a:cxn>
              <a:cxn ang="0">
                <a:pos x="102" y="114"/>
              </a:cxn>
              <a:cxn ang="0">
                <a:pos x="66" y="138"/>
              </a:cxn>
              <a:cxn ang="0">
                <a:pos x="24" y="186"/>
              </a:cxn>
              <a:cxn ang="0">
                <a:pos x="12" y="240"/>
              </a:cxn>
              <a:cxn ang="0">
                <a:pos x="0" y="312"/>
              </a:cxn>
              <a:cxn ang="0">
                <a:pos x="6" y="816"/>
              </a:cxn>
              <a:cxn ang="0">
                <a:pos x="36" y="870"/>
              </a:cxn>
              <a:cxn ang="0">
                <a:pos x="258" y="942"/>
              </a:cxn>
              <a:cxn ang="0">
                <a:pos x="750" y="930"/>
              </a:cxn>
              <a:cxn ang="0">
                <a:pos x="954" y="744"/>
              </a:cxn>
              <a:cxn ang="0">
                <a:pos x="1020" y="726"/>
              </a:cxn>
              <a:cxn ang="0">
                <a:pos x="1074" y="708"/>
              </a:cxn>
              <a:cxn ang="0">
                <a:pos x="1092" y="690"/>
              </a:cxn>
              <a:cxn ang="0">
                <a:pos x="1110" y="684"/>
              </a:cxn>
              <a:cxn ang="0">
                <a:pos x="1140" y="660"/>
              </a:cxn>
              <a:cxn ang="0">
                <a:pos x="1176" y="588"/>
              </a:cxn>
              <a:cxn ang="0">
                <a:pos x="1170" y="144"/>
              </a:cxn>
              <a:cxn ang="0">
                <a:pos x="1128" y="78"/>
              </a:cxn>
              <a:cxn ang="0">
                <a:pos x="1020" y="24"/>
              </a:cxn>
              <a:cxn ang="0">
                <a:pos x="540" y="18"/>
              </a:cxn>
              <a:cxn ang="0">
                <a:pos x="438" y="0"/>
              </a:cxn>
              <a:cxn ang="0">
                <a:pos x="240" y="6"/>
              </a:cxn>
              <a:cxn ang="0">
                <a:pos x="192" y="36"/>
              </a:cxn>
            </a:cxnLst>
            <a:rect l="0" t="0" r="r" b="b"/>
            <a:pathLst>
              <a:path w="1176" h="1010">
                <a:moveTo>
                  <a:pt x="192" y="36"/>
                </a:moveTo>
                <a:cubicBezTo>
                  <a:pt x="173" y="49"/>
                  <a:pt x="157" y="65"/>
                  <a:pt x="138" y="78"/>
                </a:cubicBezTo>
                <a:cubicBezTo>
                  <a:pt x="122" y="102"/>
                  <a:pt x="130" y="94"/>
                  <a:pt x="102" y="114"/>
                </a:cubicBezTo>
                <a:cubicBezTo>
                  <a:pt x="90" y="122"/>
                  <a:pt x="66" y="138"/>
                  <a:pt x="66" y="138"/>
                </a:cubicBezTo>
                <a:cubicBezTo>
                  <a:pt x="38" y="180"/>
                  <a:pt x="54" y="166"/>
                  <a:pt x="24" y="186"/>
                </a:cubicBezTo>
                <a:cubicBezTo>
                  <a:pt x="18" y="210"/>
                  <a:pt x="17" y="214"/>
                  <a:pt x="12" y="240"/>
                </a:cubicBezTo>
                <a:cubicBezTo>
                  <a:pt x="8" y="264"/>
                  <a:pt x="0" y="312"/>
                  <a:pt x="0" y="312"/>
                </a:cubicBezTo>
                <a:cubicBezTo>
                  <a:pt x="2" y="480"/>
                  <a:pt x="2" y="648"/>
                  <a:pt x="6" y="816"/>
                </a:cubicBezTo>
                <a:cubicBezTo>
                  <a:pt x="6" y="832"/>
                  <a:pt x="32" y="864"/>
                  <a:pt x="36" y="870"/>
                </a:cubicBezTo>
                <a:cubicBezTo>
                  <a:pt x="84" y="942"/>
                  <a:pt x="178" y="937"/>
                  <a:pt x="258" y="942"/>
                </a:cubicBezTo>
                <a:cubicBezTo>
                  <a:pt x="422" y="940"/>
                  <a:pt x="607" y="1010"/>
                  <a:pt x="750" y="930"/>
                </a:cubicBezTo>
                <a:cubicBezTo>
                  <a:pt x="829" y="886"/>
                  <a:pt x="873" y="790"/>
                  <a:pt x="954" y="744"/>
                </a:cubicBezTo>
                <a:cubicBezTo>
                  <a:pt x="971" y="735"/>
                  <a:pt x="1002" y="732"/>
                  <a:pt x="1020" y="726"/>
                </a:cubicBezTo>
                <a:cubicBezTo>
                  <a:pt x="1038" y="721"/>
                  <a:pt x="1074" y="708"/>
                  <a:pt x="1074" y="708"/>
                </a:cubicBezTo>
                <a:cubicBezTo>
                  <a:pt x="1080" y="702"/>
                  <a:pt x="1085" y="695"/>
                  <a:pt x="1092" y="690"/>
                </a:cubicBezTo>
                <a:cubicBezTo>
                  <a:pt x="1097" y="686"/>
                  <a:pt x="1105" y="688"/>
                  <a:pt x="1110" y="684"/>
                </a:cubicBezTo>
                <a:cubicBezTo>
                  <a:pt x="1149" y="653"/>
                  <a:pt x="1095" y="675"/>
                  <a:pt x="1140" y="660"/>
                </a:cubicBezTo>
                <a:cubicBezTo>
                  <a:pt x="1154" y="638"/>
                  <a:pt x="1168" y="613"/>
                  <a:pt x="1176" y="588"/>
                </a:cubicBezTo>
                <a:cubicBezTo>
                  <a:pt x="1174" y="440"/>
                  <a:pt x="1176" y="292"/>
                  <a:pt x="1170" y="144"/>
                </a:cubicBezTo>
                <a:cubicBezTo>
                  <a:pt x="1169" y="115"/>
                  <a:pt x="1150" y="93"/>
                  <a:pt x="1128" y="78"/>
                </a:cubicBezTo>
                <a:cubicBezTo>
                  <a:pt x="1108" y="48"/>
                  <a:pt x="1057" y="25"/>
                  <a:pt x="1020" y="24"/>
                </a:cubicBezTo>
                <a:cubicBezTo>
                  <a:pt x="860" y="20"/>
                  <a:pt x="700" y="20"/>
                  <a:pt x="540" y="18"/>
                </a:cubicBezTo>
                <a:cubicBezTo>
                  <a:pt x="506" y="13"/>
                  <a:pt x="472" y="8"/>
                  <a:pt x="438" y="0"/>
                </a:cubicBezTo>
                <a:cubicBezTo>
                  <a:pt x="372" y="2"/>
                  <a:pt x="306" y="1"/>
                  <a:pt x="240" y="6"/>
                </a:cubicBezTo>
                <a:cubicBezTo>
                  <a:pt x="225" y="7"/>
                  <a:pt x="199" y="23"/>
                  <a:pt x="192" y="36"/>
                </a:cubicBezTo>
                <a:close/>
              </a:path>
            </a:pathLst>
          </a:custGeom>
          <a:solidFill>
            <a:srgbClr val="CCFFFF"/>
          </a:solidFill>
          <a:ln w="9525" cap="flat" cmpd="sng">
            <a:solidFill>
              <a:schemeClr val="tx1"/>
            </a:solidFill>
            <a:prstDash val="solid"/>
            <a:round/>
            <a:headEnd type="none" w="med" len="med"/>
            <a:tailEnd type="none" w="med" len="med"/>
          </a:ln>
          <a:effectLst/>
        </p:spPr>
        <p:txBody>
          <a:bodyPr anchor="ctr"/>
          <a:lstStyle/>
          <a:p>
            <a:endParaRPr lang="ru-RU"/>
          </a:p>
        </p:txBody>
      </p:sp>
      <p:sp>
        <p:nvSpPr>
          <p:cNvPr id="309252" name="Rectangle 4"/>
          <p:cNvSpPr>
            <a:spLocks noChangeArrowheads="1"/>
          </p:cNvSpPr>
          <p:nvPr/>
        </p:nvSpPr>
        <p:spPr bwMode="auto">
          <a:xfrm>
            <a:off x="952500" y="552450"/>
            <a:ext cx="4229100" cy="200025"/>
          </a:xfrm>
          <a:prstGeom prst="rect">
            <a:avLst/>
          </a:prstGeom>
          <a:noFill/>
          <a:ln w="9525">
            <a:noFill/>
            <a:miter lim="800000"/>
            <a:headEnd/>
            <a:tailEnd/>
          </a:ln>
          <a:effectLst/>
        </p:spPr>
        <p:txBody>
          <a:bodyPr anchor="ctr"/>
          <a:lstStyle/>
          <a:p>
            <a:r>
              <a:rPr lang="ru-RU"/>
              <a:t>Лекция </a:t>
            </a:r>
            <a:r>
              <a:rPr lang="en-US"/>
              <a:t>4</a:t>
            </a:r>
            <a:r>
              <a:rPr lang="ru-RU"/>
              <a:t> (</a:t>
            </a:r>
            <a:r>
              <a:rPr lang="ru-RU" sz="1600"/>
              <a:t>продолжение – 4.2</a:t>
            </a:r>
            <a:r>
              <a:rPr lang="ru-RU"/>
              <a:t>)</a:t>
            </a:r>
          </a:p>
        </p:txBody>
      </p:sp>
      <p:pic>
        <p:nvPicPr>
          <p:cNvPr id="309253" name="Picture 5" descr="НТЦТТ2"/>
          <p:cNvPicPr>
            <a:picLocks noChangeAspect="1" noChangeArrowheads="1"/>
          </p:cNvPicPr>
          <p:nvPr/>
        </p:nvPicPr>
        <p:blipFill>
          <a:blip r:embed="rId4" cstate="print"/>
          <a:srcRect/>
          <a:stretch>
            <a:fillRect/>
          </a:stretch>
        </p:blipFill>
        <p:spPr bwMode="auto">
          <a:xfrm>
            <a:off x="8172450" y="115888"/>
            <a:ext cx="792163" cy="512762"/>
          </a:xfrm>
          <a:prstGeom prst="rect">
            <a:avLst/>
          </a:prstGeom>
          <a:noFill/>
          <a:ln w="9525">
            <a:noFill/>
            <a:miter lim="800000"/>
            <a:headEnd/>
            <a:tailEnd/>
          </a:ln>
        </p:spPr>
      </p:pic>
      <p:sp>
        <p:nvSpPr>
          <p:cNvPr id="309254" name="Text Box 6"/>
          <p:cNvSpPr txBox="1">
            <a:spLocks noChangeArrowheads="1"/>
          </p:cNvSpPr>
          <p:nvPr/>
        </p:nvSpPr>
        <p:spPr bwMode="auto">
          <a:xfrm>
            <a:off x="155575" y="792163"/>
            <a:ext cx="8993188" cy="701675"/>
          </a:xfrm>
          <a:prstGeom prst="rect">
            <a:avLst/>
          </a:prstGeom>
          <a:noFill/>
          <a:ln w="9525" algn="ctr">
            <a:noFill/>
            <a:miter lim="800000"/>
            <a:headEnd/>
            <a:tailEnd/>
          </a:ln>
          <a:effectLst/>
        </p:spPr>
        <p:txBody>
          <a:bodyPr wrap="none">
            <a:spAutoFit/>
          </a:bodyPr>
          <a:lstStyle/>
          <a:p>
            <a:r>
              <a:rPr lang="ru-RU" sz="1000" b="1">
                <a:solidFill>
                  <a:srgbClr val="FF0000"/>
                </a:solidFill>
              </a:rPr>
              <a:t>Метод вырезания узлов </a:t>
            </a:r>
            <a:r>
              <a:rPr lang="ru-RU" sz="1000"/>
              <a:t>для вычисления усилия только в указанном стержне </a:t>
            </a:r>
            <a:r>
              <a:rPr lang="ru-RU" sz="1000" b="1"/>
              <a:t>требует рассмотрения всех узлов и решения для них уравнений</a:t>
            </a:r>
          </a:p>
          <a:p>
            <a:r>
              <a:rPr lang="ru-RU" sz="1000" b="1"/>
              <a:t>равновесия</a:t>
            </a:r>
            <a:r>
              <a:rPr lang="ru-RU" sz="1000"/>
              <a:t> (по крайней мере узлов, находящихся между одним из опорных узлов и узлом, к которому подходит указанный стержень). Кроме того,</a:t>
            </a:r>
          </a:p>
          <a:p>
            <a:r>
              <a:rPr lang="ru-RU" sz="1000"/>
              <a:t>последовательное вычисление усилий и подстановка результатов в дальнейший расчет при большом числе узлов чревато накоплением ошибок,</a:t>
            </a:r>
          </a:p>
          <a:p>
            <a:r>
              <a:rPr lang="ru-RU" sz="1000"/>
              <a:t>не говоря уже о том, допущенная грубая ошибка в одном из узлов делает дальнейшие вычисления неверными.</a:t>
            </a:r>
          </a:p>
        </p:txBody>
      </p:sp>
      <p:sp>
        <p:nvSpPr>
          <p:cNvPr id="309255" name="Text Box 7"/>
          <p:cNvSpPr txBox="1">
            <a:spLocks noChangeArrowheads="1"/>
          </p:cNvSpPr>
          <p:nvPr/>
        </p:nvSpPr>
        <p:spPr bwMode="auto">
          <a:xfrm>
            <a:off x="157163" y="1457325"/>
            <a:ext cx="8974137" cy="701675"/>
          </a:xfrm>
          <a:prstGeom prst="rect">
            <a:avLst/>
          </a:prstGeom>
          <a:noFill/>
          <a:ln w="9525" algn="ctr">
            <a:noFill/>
            <a:miter lim="800000"/>
            <a:headEnd/>
            <a:tailEnd/>
          </a:ln>
          <a:effectLst/>
        </p:spPr>
        <p:txBody>
          <a:bodyPr wrap="none">
            <a:spAutoFit/>
          </a:bodyPr>
          <a:lstStyle/>
          <a:p>
            <a:r>
              <a:rPr lang="ru-RU" sz="1000" b="1">
                <a:solidFill>
                  <a:srgbClr val="FF0000"/>
                </a:solidFill>
                <a:cs typeface="Arial" charset="0"/>
              </a:rPr>
              <a:t>■</a:t>
            </a:r>
            <a:r>
              <a:rPr lang="en-US" sz="1000" b="1">
                <a:solidFill>
                  <a:srgbClr val="FF0000"/>
                </a:solidFill>
                <a:cs typeface="Arial" charset="0"/>
              </a:rPr>
              <a:t> </a:t>
            </a:r>
            <a:r>
              <a:rPr lang="ru-RU" sz="1000" b="1">
                <a:solidFill>
                  <a:srgbClr val="FF0000"/>
                </a:solidFill>
              </a:rPr>
              <a:t>Метод сквозных сечений (метод Риттера) </a:t>
            </a:r>
            <a:r>
              <a:rPr lang="ru-RU" sz="1000"/>
              <a:t>в большинстве случаев не</a:t>
            </a:r>
            <a:r>
              <a:rPr lang="ru-RU" sz="1000" b="1"/>
              <a:t> </a:t>
            </a:r>
            <a:r>
              <a:rPr lang="ru-RU" sz="1000"/>
              <a:t>требует для вычисления усилия только в указанном стержне составления</a:t>
            </a:r>
          </a:p>
          <a:p>
            <a:r>
              <a:rPr lang="ru-RU" sz="1000"/>
              <a:t>каких-либо других вспомогательных уравнений равновесия кроме того уравнения, в котором непосредственно участвует искомое усилие.</a:t>
            </a:r>
          </a:p>
          <a:p>
            <a:r>
              <a:rPr lang="ru-RU" sz="1000">
                <a:solidFill>
                  <a:schemeClr val="bg2"/>
                </a:solidFill>
              </a:rPr>
              <a:t>Метод основывается на составлении </a:t>
            </a:r>
            <a:r>
              <a:rPr lang="ru-RU" sz="1000" b="1">
                <a:solidFill>
                  <a:schemeClr val="bg2"/>
                </a:solidFill>
              </a:rPr>
              <a:t>одного уравнения равновесия</a:t>
            </a:r>
            <a:r>
              <a:rPr lang="ru-RU" sz="1000">
                <a:solidFill>
                  <a:schemeClr val="bg2"/>
                </a:solidFill>
              </a:rPr>
              <a:t> с использованием </a:t>
            </a:r>
            <a:r>
              <a:rPr lang="en-US" sz="1000">
                <a:solidFill>
                  <a:schemeClr val="bg2"/>
                </a:solidFill>
              </a:rPr>
              <a:t>II </a:t>
            </a:r>
            <a:r>
              <a:rPr lang="ru-RU" sz="1000">
                <a:solidFill>
                  <a:schemeClr val="bg2"/>
                </a:solidFill>
              </a:rPr>
              <a:t>и </a:t>
            </a:r>
            <a:r>
              <a:rPr lang="en-US" sz="1000">
                <a:solidFill>
                  <a:schemeClr val="bg2"/>
                </a:solidFill>
              </a:rPr>
              <a:t>III </a:t>
            </a:r>
            <a:r>
              <a:rPr lang="ru-RU" sz="1000">
                <a:solidFill>
                  <a:schemeClr val="bg2"/>
                </a:solidFill>
              </a:rPr>
              <a:t>форм уравнений равновесия произвольной плоской</a:t>
            </a:r>
          </a:p>
          <a:p>
            <a:r>
              <a:rPr lang="ru-RU" sz="1000">
                <a:solidFill>
                  <a:schemeClr val="bg2"/>
                </a:solidFill>
              </a:rPr>
              <a:t>системы сил. </a:t>
            </a:r>
          </a:p>
        </p:txBody>
      </p:sp>
      <p:sp>
        <p:nvSpPr>
          <p:cNvPr id="309256" name="Rectangle 8"/>
          <p:cNvSpPr>
            <a:spLocks noChangeArrowheads="1"/>
          </p:cNvSpPr>
          <p:nvPr/>
        </p:nvSpPr>
        <p:spPr bwMode="auto">
          <a:xfrm>
            <a:off x="152400" y="2125663"/>
            <a:ext cx="4229100" cy="549275"/>
          </a:xfrm>
          <a:prstGeom prst="rect">
            <a:avLst/>
          </a:prstGeom>
          <a:noFill/>
          <a:ln w="9525" algn="ctr">
            <a:noFill/>
            <a:miter lim="800000"/>
            <a:headEnd/>
            <a:tailEnd/>
          </a:ln>
          <a:effectLst/>
        </p:spPr>
        <p:txBody>
          <a:bodyPr>
            <a:spAutoFit/>
          </a:bodyPr>
          <a:lstStyle/>
          <a:p>
            <a:r>
              <a:rPr lang="ru-RU" sz="1000" b="1"/>
              <a:t>Порядок расчета</a:t>
            </a:r>
            <a:r>
              <a:rPr lang="en-US" sz="1000" b="1"/>
              <a:t>:</a:t>
            </a:r>
          </a:p>
          <a:p>
            <a:r>
              <a:rPr lang="en-US" sz="1000"/>
              <a:t>1. </a:t>
            </a:r>
            <a:r>
              <a:rPr lang="ru-RU" sz="1000"/>
              <a:t>Выбираем в качестве объекта равновесия ферму в целом и </a:t>
            </a:r>
            <a:r>
              <a:rPr lang="ru-RU" sz="1000" b="1"/>
              <a:t>определяем опорные реакции</a:t>
            </a:r>
            <a:r>
              <a:rPr lang="en-US" sz="1000"/>
              <a:t>:</a:t>
            </a:r>
            <a:endParaRPr lang="ru-RU" sz="1000"/>
          </a:p>
        </p:txBody>
      </p:sp>
      <p:grpSp>
        <p:nvGrpSpPr>
          <p:cNvPr id="309267" name="Group 19"/>
          <p:cNvGrpSpPr>
            <a:grpSpLocks/>
          </p:cNvGrpSpPr>
          <p:nvPr/>
        </p:nvGrpSpPr>
        <p:grpSpPr bwMode="auto">
          <a:xfrm>
            <a:off x="5724525" y="3108325"/>
            <a:ext cx="715963" cy="44450"/>
            <a:chOff x="3246" y="1142"/>
            <a:chExt cx="451" cy="28"/>
          </a:xfrm>
        </p:grpSpPr>
        <p:sp>
          <p:nvSpPr>
            <p:cNvPr id="309268" name="Line 20"/>
            <p:cNvSpPr>
              <a:spLocks noChangeShapeType="1"/>
            </p:cNvSpPr>
            <p:nvPr/>
          </p:nvSpPr>
          <p:spPr bwMode="auto">
            <a:xfrm>
              <a:off x="3276" y="1158"/>
              <a:ext cx="396" cy="0"/>
            </a:xfrm>
            <a:prstGeom prst="line">
              <a:avLst/>
            </a:prstGeom>
            <a:noFill/>
            <a:ln w="9525">
              <a:solidFill>
                <a:schemeClr val="tx1"/>
              </a:solidFill>
              <a:round/>
              <a:headEnd/>
              <a:tailEnd/>
            </a:ln>
            <a:effectLst/>
          </p:spPr>
          <p:txBody>
            <a:bodyPr anchor="ctr"/>
            <a:lstStyle/>
            <a:p>
              <a:endParaRPr lang="ru-RU"/>
            </a:p>
          </p:txBody>
        </p:sp>
        <p:sp>
          <p:nvSpPr>
            <p:cNvPr id="309269" name="Oval 21"/>
            <p:cNvSpPr>
              <a:spLocks noChangeArrowheads="1"/>
            </p:cNvSpPr>
            <p:nvPr/>
          </p:nvSpPr>
          <p:spPr bwMode="auto">
            <a:xfrm>
              <a:off x="3246" y="1143"/>
              <a:ext cx="29" cy="27"/>
            </a:xfrm>
            <a:prstGeom prst="ellipse">
              <a:avLst/>
            </a:prstGeom>
            <a:noFill/>
            <a:ln w="9525" algn="ctr">
              <a:solidFill>
                <a:schemeClr val="tx1"/>
              </a:solidFill>
              <a:round/>
              <a:headEnd/>
              <a:tailEnd/>
            </a:ln>
            <a:effectLst/>
          </p:spPr>
          <p:txBody>
            <a:bodyPr wrap="none" anchor="ctr"/>
            <a:lstStyle/>
            <a:p>
              <a:endParaRPr lang="ru-RU"/>
            </a:p>
          </p:txBody>
        </p:sp>
        <p:sp>
          <p:nvSpPr>
            <p:cNvPr id="309270" name="Oval 22"/>
            <p:cNvSpPr>
              <a:spLocks noChangeArrowheads="1"/>
            </p:cNvSpPr>
            <p:nvPr/>
          </p:nvSpPr>
          <p:spPr bwMode="auto">
            <a:xfrm>
              <a:off x="3668" y="1142"/>
              <a:ext cx="29" cy="27"/>
            </a:xfrm>
            <a:prstGeom prst="ellipse">
              <a:avLst/>
            </a:prstGeom>
            <a:noFill/>
            <a:ln w="9525" algn="ctr">
              <a:solidFill>
                <a:schemeClr val="tx1"/>
              </a:solidFill>
              <a:round/>
              <a:headEnd/>
              <a:tailEnd/>
            </a:ln>
            <a:effectLst/>
          </p:spPr>
          <p:txBody>
            <a:bodyPr wrap="none" anchor="ctr"/>
            <a:lstStyle/>
            <a:p>
              <a:endParaRPr lang="ru-RU"/>
            </a:p>
          </p:txBody>
        </p:sp>
      </p:grpSp>
      <p:grpSp>
        <p:nvGrpSpPr>
          <p:cNvPr id="309271" name="Group 23"/>
          <p:cNvGrpSpPr>
            <a:grpSpLocks/>
          </p:cNvGrpSpPr>
          <p:nvPr/>
        </p:nvGrpSpPr>
        <p:grpSpPr bwMode="auto">
          <a:xfrm>
            <a:off x="6394450" y="3106738"/>
            <a:ext cx="715963" cy="44450"/>
            <a:chOff x="3246" y="1142"/>
            <a:chExt cx="451" cy="28"/>
          </a:xfrm>
        </p:grpSpPr>
        <p:sp>
          <p:nvSpPr>
            <p:cNvPr id="309272" name="Line 24"/>
            <p:cNvSpPr>
              <a:spLocks noChangeShapeType="1"/>
            </p:cNvSpPr>
            <p:nvPr/>
          </p:nvSpPr>
          <p:spPr bwMode="auto">
            <a:xfrm>
              <a:off x="3276" y="1158"/>
              <a:ext cx="396" cy="0"/>
            </a:xfrm>
            <a:prstGeom prst="line">
              <a:avLst/>
            </a:prstGeom>
            <a:noFill/>
            <a:ln w="9525">
              <a:solidFill>
                <a:schemeClr val="tx1"/>
              </a:solidFill>
              <a:round/>
              <a:headEnd/>
              <a:tailEnd/>
            </a:ln>
            <a:effectLst/>
          </p:spPr>
          <p:txBody>
            <a:bodyPr anchor="ctr"/>
            <a:lstStyle/>
            <a:p>
              <a:endParaRPr lang="ru-RU"/>
            </a:p>
          </p:txBody>
        </p:sp>
        <p:sp>
          <p:nvSpPr>
            <p:cNvPr id="309273" name="Oval 25"/>
            <p:cNvSpPr>
              <a:spLocks noChangeArrowheads="1"/>
            </p:cNvSpPr>
            <p:nvPr/>
          </p:nvSpPr>
          <p:spPr bwMode="auto">
            <a:xfrm>
              <a:off x="3246" y="1143"/>
              <a:ext cx="29" cy="27"/>
            </a:xfrm>
            <a:prstGeom prst="ellipse">
              <a:avLst/>
            </a:prstGeom>
            <a:noFill/>
            <a:ln w="9525" algn="ctr">
              <a:solidFill>
                <a:schemeClr val="tx1"/>
              </a:solidFill>
              <a:round/>
              <a:headEnd/>
              <a:tailEnd/>
            </a:ln>
            <a:effectLst/>
          </p:spPr>
          <p:txBody>
            <a:bodyPr wrap="none" anchor="ctr"/>
            <a:lstStyle/>
            <a:p>
              <a:endParaRPr lang="ru-RU"/>
            </a:p>
          </p:txBody>
        </p:sp>
        <p:sp>
          <p:nvSpPr>
            <p:cNvPr id="309274" name="Oval 26"/>
            <p:cNvSpPr>
              <a:spLocks noChangeArrowheads="1"/>
            </p:cNvSpPr>
            <p:nvPr/>
          </p:nvSpPr>
          <p:spPr bwMode="auto">
            <a:xfrm>
              <a:off x="3668" y="1142"/>
              <a:ext cx="29" cy="27"/>
            </a:xfrm>
            <a:prstGeom prst="ellipse">
              <a:avLst/>
            </a:prstGeom>
            <a:noFill/>
            <a:ln w="9525" algn="ctr">
              <a:solidFill>
                <a:schemeClr val="tx1"/>
              </a:solidFill>
              <a:round/>
              <a:headEnd/>
              <a:tailEnd/>
            </a:ln>
            <a:effectLst/>
          </p:spPr>
          <p:txBody>
            <a:bodyPr wrap="none" anchor="ctr"/>
            <a:lstStyle/>
            <a:p>
              <a:endParaRPr lang="ru-RU"/>
            </a:p>
          </p:txBody>
        </p:sp>
      </p:grpSp>
      <p:grpSp>
        <p:nvGrpSpPr>
          <p:cNvPr id="309275" name="Group 27"/>
          <p:cNvGrpSpPr>
            <a:grpSpLocks/>
          </p:cNvGrpSpPr>
          <p:nvPr/>
        </p:nvGrpSpPr>
        <p:grpSpPr bwMode="auto">
          <a:xfrm>
            <a:off x="7064375" y="3105150"/>
            <a:ext cx="715963" cy="44450"/>
            <a:chOff x="3246" y="1142"/>
            <a:chExt cx="451" cy="28"/>
          </a:xfrm>
        </p:grpSpPr>
        <p:sp>
          <p:nvSpPr>
            <p:cNvPr id="309276" name="Line 28"/>
            <p:cNvSpPr>
              <a:spLocks noChangeShapeType="1"/>
            </p:cNvSpPr>
            <p:nvPr/>
          </p:nvSpPr>
          <p:spPr bwMode="auto">
            <a:xfrm>
              <a:off x="3276" y="1158"/>
              <a:ext cx="396" cy="0"/>
            </a:xfrm>
            <a:prstGeom prst="line">
              <a:avLst/>
            </a:prstGeom>
            <a:noFill/>
            <a:ln w="9525">
              <a:solidFill>
                <a:schemeClr val="tx1"/>
              </a:solidFill>
              <a:round/>
              <a:headEnd/>
              <a:tailEnd/>
            </a:ln>
            <a:effectLst/>
          </p:spPr>
          <p:txBody>
            <a:bodyPr anchor="ctr"/>
            <a:lstStyle/>
            <a:p>
              <a:endParaRPr lang="ru-RU"/>
            </a:p>
          </p:txBody>
        </p:sp>
        <p:sp>
          <p:nvSpPr>
            <p:cNvPr id="309277" name="Oval 29"/>
            <p:cNvSpPr>
              <a:spLocks noChangeArrowheads="1"/>
            </p:cNvSpPr>
            <p:nvPr/>
          </p:nvSpPr>
          <p:spPr bwMode="auto">
            <a:xfrm>
              <a:off x="3246" y="1143"/>
              <a:ext cx="29" cy="27"/>
            </a:xfrm>
            <a:prstGeom prst="ellipse">
              <a:avLst/>
            </a:prstGeom>
            <a:noFill/>
            <a:ln w="9525" algn="ctr">
              <a:solidFill>
                <a:schemeClr val="tx1"/>
              </a:solidFill>
              <a:round/>
              <a:headEnd/>
              <a:tailEnd/>
            </a:ln>
            <a:effectLst/>
          </p:spPr>
          <p:txBody>
            <a:bodyPr wrap="none" anchor="ctr"/>
            <a:lstStyle/>
            <a:p>
              <a:endParaRPr lang="ru-RU"/>
            </a:p>
          </p:txBody>
        </p:sp>
        <p:sp>
          <p:nvSpPr>
            <p:cNvPr id="309278" name="Oval 30"/>
            <p:cNvSpPr>
              <a:spLocks noChangeArrowheads="1"/>
            </p:cNvSpPr>
            <p:nvPr/>
          </p:nvSpPr>
          <p:spPr bwMode="auto">
            <a:xfrm>
              <a:off x="3668" y="1142"/>
              <a:ext cx="29" cy="27"/>
            </a:xfrm>
            <a:prstGeom prst="ellipse">
              <a:avLst/>
            </a:prstGeom>
            <a:noFill/>
            <a:ln w="9525" algn="ctr">
              <a:solidFill>
                <a:schemeClr val="tx1"/>
              </a:solidFill>
              <a:round/>
              <a:headEnd/>
              <a:tailEnd/>
            </a:ln>
            <a:effectLst/>
          </p:spPr>
          <p:txBody>
            <a:bodyPr wrap="none" anchor="ctr"/>
            <a:lstStyle/>
            <a:p>
              <a:endParaRPr lang="ru-RU"/>
            </a:p>
          </p:txBody>
        </p:sp>
      </p:grpSp>
      <p:grpSp>
        <p:nvGrpSpPr>
          <p:cNvPr id="309279" name="Group 31"/>
          <p:cNvGrpSpPr>
            <a:grpSpLocks/>
          </p:cNvGrpSpPr>
          <p:nvPr/>
        </p:nvGrpSpPr>
        <p:grpSpPr bwMode="auto">
          <a:xfrm>
            <a:off x="7734300" y="3103563"/>
            <a:ext cx="715963" cy="44450"/>
            <a:chOff x="3246" y="1142"/>
            <a:chExt cx="451" cy="28"/>
          </a:xfrm>
        </p:grpSpPr>
        <p:sp>
          <p:nvSpPr>
            <p:cNvPr id="309280" name="Line 32"/>
            <p:cNvSpPr>
              <a:spLocks noChangeShapeType="1"/>
            </p:cNvSpPr>
            <p:nvPr/>
          </p:nvSpPr>
          <p:spPr bwMode="auto">
            <a:xfrm>
              <a:off x="3276" y="1158"/>
              <a:ext cx="396" cy="0"/>
            </a:xfrm>
            <a:prstGeom prst="line">
              <a:avLst/>
            </a:prstGeom>
            <a:noFill/>
            <a:ln w="9525">
              <a:solidFill>
                <a:schemeClr val="tx1"/>
              </a:solidFill>
              <a:round/>
              <a:headEnd/>
              <a:tailEnd/>
            </a:ln>
            <a:effectLst/>
          </p:spPr>
          <p:txBody>
            <a:bodyPr anchor="ctr"/>
            <a:lstStyle/>
            <a:p>
              <a:endParaRPr lang="ru-RU"/>
            </a:p>
          </p:txBody>
        </p:sp>
        <p:sp>
          <p:nvSpPr>
            <p:cNvPr id="309281" name="Oval 33"/>
            <p:cNvSpPr>
              <a:spLocks noChangeArrowheads="1"/>
            </p:cNvSpPr>
            <p:nvPr/>
          </p:nvSpPr>
          <p:spPr bwMode="auto">
            <a:xfrm>
              <a:off x="3246" y="1143"/>
              <a:ext cx="29" cy="27"/>
            </a:xfrm>
            <a:prstGeom prst="ellipse">
              <a:avLst/>
            </a:prstGeom>
            <a:noFill/>
            <a:ln w="9525" algn="ctr">
              <a:solidFill>
                <a:schemeClr val="tx1"/>
              </a:solidFill>
              <a:round/>
              <a:headEnd/>
              <a:tailEnd/>
            </a:ln>
            <a:effectLst/>
          </p:spPr>
          <p:txBody>
            <a:bodyPr wrap="none" anchor="ctr"/>
            <a:lstStyle/>
            <a:p>
              <a:endParaRPr lang="ru-RU"/>
            </a:p>
          </p:txBody>
        </p:sp>
        <p:sp>
          <p:nvSpPr>
            <p:cNvPr id="309282" name="Oval 34"/>
            <p:cNvSpPr>
              <a:spLocks noChangeArrowheads="1"/>
            </p:cNvSpPr>
            <p:nvPr/>
          </p:nvSpPr>
          <p:spPr bwMode="auto">
            <a:xfrm>
              <a:off x="3668" y="1142"/>
              <a:ext cx="29" cy="27"/>
            </a:xfrm>
            <a:prstGeom prst="ellipse">
              <a:avLst/>
            </a:prstGeom>
            <a:noFill/>
            <a:ln w="9525" algn="ctr">
              <a:solidFill>
                <a:schemeClr val="tx1"/>
              </a:solidFill>
              <a:round/>
              <a:headEnd/>
              <a:tailEnd/>
            </a:ln>
            <a:effectLst/>
          </p:spPr>
          <p:txBody>
            <a:bodyPr wrap="none" anchor="ctr"/>
            <a:lstStyle/>
            <a:p>
              <a:endParaRPr lang="ru-RU"/>
            </a:p>
          </p:txBody>
        </p:sp>
      </p:grpSp>
      <p:grpSp>
        <p:nvGrpSpPr>
          <p:cNvPr id="309283" name="Group 35"/>
          <p:cNvGrpSpPr>
            <a:grpSpLocks/>
          </p:cNvGrpSpPr>
          <p:nvPr/>
        </p:nvGrpSpPr>
        <p:grpSpPr bwMode="auto">
          <a:xfrm>
            <a:off x="5722938" y="2435225"/>
            <a:ext cx="715962" cy="44450"/>
            <a:chOff x="3246" y="1142"/>
            <a:chExt cx="451" cy="28"/>
          </a:xfrm>
        </p:grpSpPr>
        <p:sp>
          <p:nvSpPr>
            <p:cNvPr id="309284" name="Line 36"/>
            <p:cNvSpPr>
              <a:spLocks noChangeShapeType="1"/>
            </p:cNvSpPr>
            <p:nvPr/>
          </p:nvSpPr>
          <p:spPr bwMode="auto">
            <a:xfrm>
              <a:off x="3276" y="1158"/>
              <a:ext cx="396" cy="0"/>
            </a:xfrm>
            <a:prstGeom prst="line">
              <a:avLst/>
            </a:prstGeom>
            <a:noFill/>
            <a:ln w="9525">
              <a:solidFill>
                <a:schemeClr val="tx1"/>
              </a:solidFill>
              <a:round/>
              <a:headEnd/>
              <a:tailEnd/>
            </a:ln>
            <a:effectLst/>
          </p:spPr>
          <p:txBody>
            <a:bodyPr anchor="ctr"/>
            <a:lstStyle/>
            <a:p>
              <a:endParaRPr lang="ru-RU"/>
            </a:p>
          </p:txBody>
        </p:sp>
        <p:sp>
          <p:nvSpPr>
            <p:cNvPr id="309285" name="Oval 37"/>
            <p:cNvSpPr>
              <a:spLocks noChangeArrowheads="1"/>
            </p:cNvSpPr>
            <p:nvPr/>
          </p:nvSpPr>
          <p:spPr bwMode="auto">
            <a:xfrm>
              <a:off x="3246" y="1143"/>
              <a:ext cx="29" cy="27"/>
            </a:xfrm>
            <a:prstGeom prst="ellipse">
              <a:avLst/>
            </a:prstGeom>
            <a:noFill/>
            <a:ln w="9525" algn="ctr">
              <a:solidFill>
                <a:schemeClr val="tx1"/>
              </a:solidFill>
              <a:round/>
              <a:headEnd/>
              <a:tailEnd/>
            </a:ln>
            <a:effectLst/>
          </p:spPr>
          <p:txBody>
            <a:bodyPr wrap="none" anchor="ctr"/>
            <a:lstStyle/>
            <a:p>
              <a:endParaRPr lang="ru-RU"/>
            </a:p>
          </p:txBody>
        </p:sp>
        <p:sp>
          <p:nvSpPr>
            <p:cNvPr id="309286" name="Oval 38"/>
            <p:cNvSpPr>
              <a:spLocks noChangeArrowheads="1"/>
            </p:cNvSpPr>
            <p:nvPr/>
          </p:nvSpPr>
          <p:spPr bwMode="auto">
            <a:xfrm>
              <a:off x="3668" y="1142"/>
              <a:ext cx="29" cy="27"/>
            </a:xfrm>
            <a:prstGeom prst="ellipse">
              <a:avLst/>
            </a:prstGeom>
            <a:noFill/>
            <a:ln w="9525" algn="ctr">
              <a:solidFill>
                <a:schemeClr val="tx1"/>
              </a:solidFill>
              <a:round/>
              <a:headEnd/>
              <a:tailEnd/>
            </a:ln>
            <a:effectLst/>
          </p:spPr>
          <p:txBody>
            <a:bodyPr wrap="none" anchor="ctr"/>
            <a:lstStyle/>
            <a:p>
              <a:endParaRPr lang="ru-RU"/>
            </a:p>
          </p:txBody>
        </p:sp>
      </p:grpSp>
      <p:grpSp>
        <p:nvGrpSpPr>
          <p:cNvPr id="309287" name="Group 39"/>
          <p:cNvGrpSpPr>
            <a:grpSpLocks/>
          </p:cNvGrpSpPr>
          <p:nvPr/>
        </p:nvGrpSpPr>
        <p:grpSpPr bwMode="auto">
          <a:xfrm>
            <a:off x="6392863" y="2433638"/>
            <a:ext cx="715962" cy="44450"/>
            <a:chOff x="3246" y="1142"/>
            <a:chExt cx="451" cy="28"/>
          </a:xfrm>
        </p:grpSpPr>
        <p:sp>
          <p:nvSpPr>
            <p:cNvPr id="309288" name="Line 40"/>
            <p:cNvSpPr>
              <a:spLocks noChangeShapeType="1"/>
            </p:cNvSpPr>
            <p:nvPr/>
          </p:nvSpPr>
          <p:spPr bwMode="auto">
            <a:xfrm>
              <a:off x="3276" y="1158"/>
              <a:ext cx="396" cy="0"/>
            </a:xfrm>
            <a:prstGeom prst="line">
              <a:avLst/>
            </a:prstGeom>
            <a:noFill/>
            <a:ln w="9525">
              <a:solidFill>
                <a:schemeClr val="tx1"/>
              </a:solidFill>
              <a:round/>
              <a:headEnd/>
              <a:tailEnd/>
            </a:ln>
            <a:effectLst/>
          </p:spPr>
          <p:txBody>
            <a:bodyPr anchor="ctr"/>
            <a:lstStyle/>
            <a:p>
              <a:endParaRPr lang="ru-RU"/>
            </a:p>
          </p:txBody>
        </p:sp>
        <p:sp>
          <p:nvSpPr>
            <p:cNvPr id="309289" name="Oval 41"/>
            <p:cNvSpPr>
              <a:spLocks noChangeArrowheads="1"/>
            </p:cNvSpPr>
            <p:nvPr/>
          </p:nvSpPr>
          <p:spPr bwMode="auto">
            <a:xfrm>
              <a:off x="3246" y="1143"/>
              <a:ext cx="29" cy="27"/>
            </a:xfrm>
            <a:prstGeom prst="ellipse">
              <a:avLst/>
            </a:prstGeom>
            <a:noFill/>
            <a:ln w="9525" algn="ctr">
              <a:solidFill>
                <a:schemeClr val="tx1"/>
              </a:solidFill>
              <a:round/>
              <a:headEnd/>
              <a:tailEnd/>
            </a:ln>
            <a:effectLst/>
          </p:spPr>
          <p:txBody>
            <a:bodyPr wrap="none" anchor="ctr"/>
            <a:lstStyle/>
            <a:p>
              <a:endParaRPr lang="ru-RU"/>
            </a:p>
          </p:txBody>
        </p:sp>
        <p:sp>
          <p:nvSpPr>
            <p:cNvPr id="309290" name="Oval 42"/>
            <p:cNvSpPr>
              <a:spLocks noChangeArrowheads="1"/>
            </p:cNvSpPr>
            <p:nvPr/>
          </p:nvSpPr>
          <p:spPr bwMode="auto">
            <a:xfrm>
              <a:off x="3668" y="1142"/>
              <a:ext cx="29" cy="27"/>
            </a:xfrm>
            <a:prstGeom prst="ellipse">
              <a:avLst/>
            </a:prstGeom>
            <a:noFill/>
            <a:ln w="9525" algn="ctr">
              <a:solidFill>
                <a:schemeClr val="tx1"/>
              </a:solidFill>
              <a:round/>
              <a:headEnd/>
              <a:tailEnd/>
            </a:ln>
            <a:effectLst/>
          </p:spPr>
          <p:txBody>
            <a:bodyPr wrap="none" anchor="ctr"/>
            <a:lstStyle/>
            <a:p>
              <a:endParaRPr lang="ru-RU"/>
            </a:p>
          </p:txBody>
        </p:sp>
      </p:grpSp>
      <p:grpSp>
        <p:nvGrpSpPr>
          <p:cNvPr id="309291" name="Group 43"/>
          <p:cNvGrpSpPr>
            <a:grpSpLocks/>
          </p:cNvGrpSpPr>
          <p:nvPr/>
        </p:nvGrpSpPr>
        <p:grpSpPr bwMode="auto">
          <a:xfrm>
            <a:off x="7062788" y="2432050"/>
            <a:ext cx="715962" cy="44450"/>
            <a:chOff x="3246" y="1142"/>
            <a:chExt cx="451" cy="28"/>
          </a:xfrm>
        </p:grpSpPr>
        <p:sp>
          <p:nvSpPr>
            <p:cNvPr id="309292" name="Line 44"/>
            <p:cNvSpPr>
              <a:spLocks noChangeShapeType="1"/>
            </p:cNvSpPr>
            <p:nvPr/>
          </p:nvSpPr>
          <p:spPr bwMode="auto">
            <a:xfrm>
              <a:off x="3276" y="1158"/>
              <a:ext cx="396" cy="0"/>
            </a:xfrm>
            <a:prstGeom prst="line">
              <a:avLst/>
            </a:prstGeom>
            <a:noFill/>
            <a:ln w="9525">
              <a:solidFill>
                <a:schemeClr val="tx1"/>
              </a:solidFill>
              <a:round/>
              <a:headEnd/>
              <a:tailEnd/>
            </a:ln>
            <a:effectLst/>
          </p:spPr>
          <p:txBody>
            <a:bodyPr anchor="ctr"/>
            <a:lstStyle/>
            <a:p>
              <a:endParaRPr lang="ru-RU"/>
            </a:p>
          </p:txBody>
        </p:sp>
        <p:sp>
          <p:nvSpPr>
            <p:cNvPr id="309293" name="Oval 45"/>
            <p:cNvSpPr>
              <a:spLocks noChangeArrowheads="1"/>
            </p:cNvSpPr>
            <p:nvPr/>
          </p:nvSpPr>
          <p:spPr bwMode="auto">
            <a:xfrm>
              <a:off x="3246" y="1143"/>
              <a:ext cx="29" cy="27"/>
            </a:xfrm>
            <a:prstGeom prst="ellipse">
              <a:avLst/>
            </a:prstGeom>
            <a:noFill/>
            <a:ln w="9525" algn="ctr">
              <a:solidFill>
                <a:schemeClr val="tx1"/>
              </a:solidFill>
              <a:round/>
              <a:headEnd/>
              <a:tailEnd/>
            </a:ln>
            <a:effectLst/>
          </p:spPr>
          <p:txBody>
            <a:bodyPr wrap="none" anchor="ctr"/>
            <a:lstStyle/>
            <a:p>
              <a:endParaRPr lang="ru-RU"/>
            </a:p>
          </p:txBody>
        </p:sp>
        <p:sp>
          <p:nvSpPr>
            <p:cNvPr id="309294" name="Oval 46"/>
            <p:cNvSpPr>
              <a:spLocks noChangeArrowheads="1"/>
            </p:cNvSpPr>
            <p:nvPr/>
          </p:nvSpPr>
          <p:spPr bwMode="auto">
            <a:xfrm>
              <a:off x="3668" y="1142"/>
              <a:ext cx="29" cy="27"/>
            </a:xfrm>
            <a:prstGeom prst="ellipse">
              <a:avLst/>
            </a:prstGeom>
            <a:noFill/>
            <a:ln w="9525" algn="ctr">
              <a:solidFill>
                <a:schemeClr val="tx1"/>
              </a:solidFill>
              <a:round/>
              <a:headEnd/>
              <a:tailEnd/>
            </a:ln>
            <a:effectLst/>
          </p:spPr>
          <p:txBody>
            <a:bodyPr wrap="none" anchor="ctr"/>
            <a:lstStyle/>
            <a:p>
              <a:endParaRPr lang="ru-RU"/>
            </a:p>
          </p:txBody>
        </p:sp>
      </p:grpSp>
      <p:grpSp>
        <p:nvGrpSpPr>
          <p:cNvPr id="309295" name="Group 47"/>
          <p:cNvGrpSpPr>
            <a:grpSpLocks/>
          </p:cNvGrpSpPr>
          <p:nvPr/>
        </p:nvGrpSpPr>
        <p:grpSpPr bwMode="auto">
          <a:xfrm>
            <a:off x="7732713" y="2430463"/>
            <a:ext cx="715962" cy="44450"/>
            <a:chOff x="3246" y="1142"/>
            <a:chExt cx="451" cy="28"/>
          </a:xfrm>
        </p:grpSpPr>
        <p:sp>
          <p:nvSpPr>
            <p:cNvPr id="309296" name="Line 48"/>
            <p:cNvSpPr>
              <a:spLocks noChangeShapeType="1"/>
            </p:cNvSpPr>
            <p:nvPr/>
          </p:nvSpPr>
          <p:spPr bwMode="auto">
            <a:xfrm>
              <a:off x="3276" y="1158"/>
              <a:ext cx="396" cy="0"/>
            </a:xfrm>
            <a:prstGeom prst="line">
              <a:avLst/>
            </a:prstGeom>
            <a:noFill/>
            <a:ln w="9525">
              <a:solidFill>
                <a:schemeClr val="tx1"/>
              </a:solidFill>
              <a:round/>
              <a:headEnd/>
              <a:tailEnd/>
            </a:ln>
            <a:effectLst/>
          </p:spPr>
          <p:txBody>
            <a:bodyPr anchor="ctr"/>
            <a:lstStyle/>
            <a:p>
              <a:endParaRPr lang="ru-RU"/>
            </a:p>
          </p:txBody>
        </p:sp>
        <p:sp>
          <p:nvSpPr>
            <p:cNvPr id="309297" name="Oval 49"/>
            <p:cNvSpPr>
              <a:spLocks noChangeArrowheads="1"/>
            </p:cNvSpPr>
            <p:nvPr/>
          </p:nvSpPr>
          <p:spPr bwMode="auto">
            <a:xfrm>
              <a:off x="3246" y="1143"/>
              <a:ext cx="29" cy="27"/>
            </a:xfrm>
            <a:prstGeom prst="ellipse">
              <a:avLst/>
            </a:prstGeom>
            <a:noFill/>
            <a:ln w="9525" algn="ctr">
              <a:solidFill>
                <a:schemeClr val="tx1"/>
              </a:solidFill>
              <a:round/>
              <a:headEnd/>
              <a:tailEnd/>
            </a:ln>
            <a:effectLst/>
          </p:spPr>
          <p:txBody>
            <a:bodyPr wrap="none" anchor="ctr"/>
            <a:lstStyle/>
            <a:p>
              <a:endParaRPr lang="ru-RU"/>
            </a:p>
          </p:txBody>
        </p:sp>
        <p:sp>
          <p:nvSpPr>
            <p:cNvPr id="309298" name="Oval 50"/>
            <p:cNvSpPr>
              <a:spLocks noChangeArrowheads="1"/>
            </p:cNvSpPr>
            <p:nvPr/>
          </p:nvSpPr>
          <p:spPr bwMode="auto">
            <a:xfrm>
              <a:off x="3668" y="1142"/>
              <a:ext cx="29" cy="27"/>
            </a:xfrm>
            <a:prstGeom prst="ellipse">
              <a:avLst/>
            </a:prstGeom>
            <a:noFill/>
            <a:ln w="9525" algn="ctr">
              <a:solidFill>
                <a:schemeClr val="tx1"/>
              </a:solidFill>
              <a:round/>
              <a:headEnd/>
              <a:tailEnd/>
            </a:ln>
            <a:effectLst/>
          </p:spPr>
          <p:txBody>
            <a:bodyPr wrap="none" anchor="ctr"/>
            <a:lstStyle/>
            <a:p>
              <a:endParaRPr lang="ru-RU"/>
            </a:p>
          </p:txBody>
        </p:sp>
      </p:grpSp>
      <p:grpSp>
        <p:nvGrpSpPr>
          <p:cNvPr id="309299" name="Group 51"/>
          <p:cNvGrpSpPr>
            <a:grpSpLocks/>
          </p:cNvGrpSpPr>
          <p:nvPr/>
        </p:nvGrpSpPr>
        <p:grpSpPr bwMode="auto">
          <a:xfrm rot="-5400000">
            <a:off x="5390357" y="2772569"/>
            <a:ext cx="715962" cy="44450"/>
            <a:chOff x="3246" y="1142"/>
            <a:chExt cx="451" cy="28"/>
          </a:xfrm>
        </p:grpSpPr>
        <p:sp>
          <p:nvSpPr>
            <p:cNvPr id="309300" name="Line 52"/>
            <p:cNvSpPr>
              <a:spLocks noChangeShapeType="1"/>
            </p:cNvSpPr>
            <p:nvPr/>
          </p:nvSpPr>
          <p:spPr bwMode="auto">
            <a:xfrm>
              <a:off x="3276" y="1158"/>
              <a:ext cx="396" cy="0"/>
            </a:xfrm>
            <a:prstGeom prst="line">
              <a:avLst/>
            </a:prstGeom>
            <a:noFill/>
            <a:ln w="9525">
              <a:solidFill>
                <a:schemeClr val="tx1"/>
              </a:solidFill>
              <a:round/>
              <a:headEnd/>
              <a:tailEnd/>
            </a:ln>
            <a:effectLst/>
          </p:spPr>
          <p:txBody>
            <a:bodyPr anchor="ctr"/>
            <a:lstStyle/>
            <a:p>
              <a:endParaRPr lang="ru-RU"/>
            </a:p>
          </p:txBody>
        </p:sp>
        <p:sp>
          <p:nvSpPr>
            <p:cNvPr id="309301" name="Oval 53"/>
            <p:cNvSpPr>
              <a:spLocks noChangeArrowheads="1"/>
            </p:cNvSpPr>
            <p:nvPr/>
          </p:nvSpPr>
          <p:spPr bwMode="auto">
            <a:xfrm>
              <a:off x="3246" y="1143"/>
              <a:ext cx="29" cy="27"/>
            </a:xfrm>
            <a:prstGeom prst="ellipse">
              <a:avLst/>
            </a:prstGeom>
            <a:noFill/>
            <a:ln w="9525" algn="ctr">
              <a:solidFill>
                <a:schemeClr val="tx1"/>
              </a:solidFill>
              <a:round/>
              <a:headEnd/>
              <a:tailEnd/>
            </a:ln>
            <a:effectLst/>
          </p:spPr>
          <p:txBody>
            <a:bodyPr wrap="none" anchor="ctr"/>
            <a:lstStyle/>
            <a:p>
              <a:endParaRPr lang="ru-RU"/>
            </a:p>
          </p:txBody>
        </p:sp>
        <p:sp>
          <p:nvSpPr>
            <p:cNvPr id="309302" name="Oval 54"/>
            <p:cNvSpPr>
              <a:spLocks noChangeArrowheads="1"/>
            </p:cNvSpPr>
            <p:nvPr/>
          </p:nvSpPr>
          <p:spPr bwMode="auto">
            <a:xfrm>
              <a:off x="3668" y="1142"/>
              <a:ext cx="29" cy="27"/>
            </a:xfrm>
            <a:prstGeom prst="ellipse">
              <a:avLst/>
            </a:prstGeom>
            <a:noFill/>
            <a:ln w="9525" algn="ctr">
              <a:solidFill>
                <a:schemeClr val="tx1"/>
              </a:solidFill>
              <a:round/>
              <a:headEnd/>
              <a:tailEnd/>
            </a:ln>
            <a:effectLst/>
          </p:spPr>
          <p:txBody>
            <a:bodyPr wrap="none" anchor="ctr"/>
            <a:lstStyle/>
            <a:p>
              <a:endParaRPr lang="ru-RU"/>
            </a:p>
          </p:txBody>
        </p:sp>
      </p:grpSp>
      <p:grpSp>
        <p:nvGrpSpPr>
          <p:cNvPr id="309303" name="Group 55"/>
          <p:cNvGrpSpPr>
            <a:grpSpLocks/>
          </p:cNvGrpSpPr>
          <p:nvPr/>
        </p:nvGrpSpPr>
        <p:grpSpPr bwMode="auto">
          <a:xfrm rot="-5400000">
            <a:off x="6060281" y="2770982"/>
            <a:ext cx="715963" cy="44450"/>
            <a:chOff x="3246" y="1142"/>
            <a:chExt cx="451" cy="28"/>
          </a:xfrm>
        </p:grpSpPr>
        <p:sp>
          <p:nvSpPr>
            <p:cNvPr id="309304" name="Line 56"/>
            <p:cNvSpPr>
              <a:spLocks noChangeShapeType="1"/>
            </p:cNvSpPr>
            <p:nvPr/>
          </p:nvSpPr>
          <p:spPr bwMode="auto">
            <a:xfrm>
              <a:off x="3276" y="1158"/>
              <a:ext cx="396" cy="0"/>
            </a:xfrm>
            <a:prstGeom prst="line">
              <a:avLst/>
            </a:prstGeom>
            <a:noFill/>
            <a:ln w="9525">
              <a:solidFill>
                <a:schemeClr val="tx1"/>
              </a:solidFill>
              <a:round/>
              <a:headEnd/>
              <a:tailEnd/>
            </a:ln>
            <a:effectLst/>
          </p:spPr>
          <p:txBody>
            <a:bodyPr anchor="ctr"/>
            <a:lstStyle/>
            <a:p>
              <a:endParaRPr lang="ru-RU"/>
            </a:p>
          </p:txBody>
        </p:sp>
        <p:sp>
          <p:nvSpPr>
            <p:cNvPr id="309305" name="Oval 57"/>
            <p:cNvSpPr>
              <a:spLocks noChangeArrowheads="1"/>
            </p:cNvSpPr>
            <p:nvPr/>
          </p:nvSpPr>
          <p:spPr bwMode="auto">
            <a:xfrm>
              <a:off x="3246" y="1143"/>
              <a:ext cx="29" cy="27"/>
            </a:xfrm>
            <a:prstGeom prst="ellipse">
              <a:avLst/>
            </a:prstGeom>
            <a:noFill/>
            <a:ln w="9525" algn="ctr">
              <a:solidFill>
                <a:schemeClr val="tx1"/>
              </a:solidFill>
              <a:round/>
              <a:headEnd/>
              <a:tailEnd/>
            </a:ln>
            <a:effectLst/>
          </p:spPr>
          <p:txBody>
            <a:bodyPr wrap="none" anchor="ctr"/>
            <a:lstStyle/>
            <a:p>
              <a:endParaRPr lang="ru-RU"/>
            </a:p>
          </p:txBody>
        </p:sp>
        <p:sp>
          <p:nvSpPr>
            <p:cNvPr id="309306" name="Oval 58"/>
            <p:cNvSpPr>
              <a:spLocks noChangeArrowheads="1"/>
            </p:cNvSpPr>
            <p:nvPr/>
          </p:nvSpPr>
          <p:spPr bwMode="auto">
            <a:xfrm>
              <a:off x="3668" y="1142"/>
              <a:ext cx="29" cy="27"/>
            </a:xfrm>
            <a:prstGeom prst="ellipse">
              <a:avLst/>
            </a:prstGeom>
            <a:noFill/>
            <a:ln w="9525" algn="ctr">
              <a:solidFill>
                <a:schemeClr val="tx1"/>
              </a:solidFill>
              <a:round/>
              <a:headEnd/>
              <a:tailEnd/>
            </a:ln>
            <a:effectLst/>
          </p:spPr>
          <p:txBody>
            <a:bodyPr wrap="none" anchor="ctr"/>
            <a:lstStyle/>
            <a:p>
              <a:endParaRPr lang="ru-RU"/>
            </a:p>
          </p:txBody>
        </p:sp>
      </p:grpSp>
      <p:grpSp>
        <p:nvGrpSpPr>
          <p:cNvPr id="309307" name="Group 59"/>
          <p:cNvGrpSpPr>
            <a:grpSpLocks/>
          </p:cNvGrpSpPr>
          <p:nvPr/>
        </p:nvGrpSpPr>
        <p:grpSpPr bwMode="auto">
          <a:xfrm rot="-5400000">
            <a:off x="6725444" y="2769394"/>
            <a:ext cx="715962" cy="44450"/>
            <a:chOff x="3246" y="1142"/>
            <a:chExt cx="451" cy="28"/>
          </a:xfrm>
        </p:grpSpPr>
        <p:sp>
          <p:nvSpPr>
            <p:cNvPr id="309308" name="Line 60"/>
            <p:cNvSpPr>
              <a:spLocks noChangeShapeType="1"/>
            </p:cNvSpPr>
            <p:nvPr/>
          </p:nvSpPr>
          <p:spPr bwMode="auto">
            <a:xfrm>
              <a:off x="3276" y="1158"/>
              <a:ext cx="396" cy="0"/>
            </a:xfrm>
            <a:prstGeom prst="line">
              <a:avLst/>
            </a:prstGeom>
            <a:noFill/>
            <a:ln w="9525">
              <a:solidFill>
                <a:schemeClr val="tx1"/>
              </a:solidFill>
              <a:round/>
              <a:headEnd/>
              <a:tailEnd/>
            </a:ln>
            <a:effectLst/>
          </p:spPr>
          <p:txBody>
            <a:bodyPr anchor="ctr"/>
            <a:lstStyle/>
            <a:p>
              <a:endParaRPr lang="ru-RU"/>
            </a:p>
          </p:txBody>
        </p:sp>
        <p:sp>
          <p:nvSpPr>
            <p:cNvPr id="309309" name="Oval 61"/>
            <p:cNvSpPr>
              <a:spLocks noChangeArrowheads="1"/>
            </p:cNvSpPr>
            <p:nvPr/>
          </p:nvSpPr>
          <p:spPr bwMode="auto">
            <a:xfrm>
              <a:off x="3246" y="1143"/>
              <a:ext cx="29" cy="27"/>
            </a:xfrm>
            <a:prstGeom prst="ellipse">
              <a:avLst/>
            </a:prstGeom>
            <a:noFill/>
            <a:ln w="9525" algn="ctr">
              <a:solidFill>
                <a:schemeClr val="tx1"/>
              </a:solidFill>
              <a:round/>
              <a:headEnd/>
              <a:tailEnd/>
            </a:ln>
            <a:effectLst/>
          </p:spPr>
          <p:txBody>
            <a:bodyPr wrap="none" anchor="ctr"/>
            <a:lstStyle/>
            <a:p>
              <a:endParaRPr lang="ru-RU"/>
            </a:p>
          </p:txBody>
        </p:sp>
        <p:sp>
          <p:nvSpPr>
            <p:cNvPr id="309310" name="Oval 62"/>
            <p:cNvSpPr>
              <a:spLocks noChangeArrowheads="1"/>
            </p:cNvSpPr>
            <p:nvPr/>
          </p:nvSpPr>
          <p:spPr bwMode="auto">
            <a:xfrm>
              <a:off x="3668" y="1142"/>
              <a:ext cx="29" cy="27"/>
            </a:xfrm>
            <a:prstGeom prst="ellipse">
              <a:avLst/>
            </a:prstGeom>
            <a:noFill/>
            <a:ln w="9525" algn="ctr">
              <a:solidFill>
                <a:schemeClr val="tx1"/>
              </a:solidFill>
              <a:round/>
              <a:headEnd/>
              <a:tailEnd/>
            </a:ln>
            <a:effectLst/>
          </p:spPr>
          <p:txBody>
            <a:bodyPr wrap="none" anchor="ctr"/>
            <a:lstStyle/>
            <a:p>
              <a:endParaRPr lang="ru-RU"/>
            </a:p>
          </p:txBody>
        </p:sp>
      </p:grpSp>
      <p:grpSp>
        <p:nvGrpSpPr>
          <p:cNvPr id="309311" name="Group 63"/>
          <p:cNvGrpSpPr>
            <a:grpSpLocks/>
          </p:cNvGrpSpPr>
          <p:nvPr/>
        </p:nvGrpSpPr>
        <p:grpSpPr bwMode="auto">
          <a:xfrm rot="-5400000">
            <a:off x="7400131" y="2767807"/>
            <a:ext cx="715963" cy="44450"/>
            <a:chOff x="3246" y="1142"/>
            <a:chExt cx="451" cy="28"/>
          </a:xfrm>
        </p:grpSpPr>
        <p:sp>
          <p:nvSpPr>
            <p:cNvPr id="309312" name="Line 64"/>
            <p:cNvSpPr>
              <a:spLocks noChangeShapeType="1"/>
            </p:cNvSpPr>
            <p:nvPr/>
          </p:nvSpPr>
          <p:spPr bwMode="auto">
            <a:xfrm>
              <a:off x="3276" y="1158"/>
              <a:ext cx="396" cy="0"/>
            </a:xfrm>
            <a:prstGeom prst="line">
              <a:avLst/>
            </a:prstGeom>
            <a:noFill/>
            <a:ln w="9525">
              <a:solidFill>
                <a:schemeClr val="tx1"/>
              </a:solidFill>
              <a:round/>
              <a:headEnd/>
              <a:tailEnd/>
            </a:ln>
            <a:effectLst/>
          </p:spPr>
          <p:txBody>
            <a:bodyPr anchor="ctr"/>
            <a:lstStyle/>
            <a:p>
              <a:endParaRPr lang="ru-RU"/>
            </a:p>
          </p:txBody>
        </p:sp>
        <p:sp>
          <p:nvSpPr>
            <p:cNvPr id="309313" name="Oval 65"/>
            <p:cNvSpPr>
              <a:spLocks noChangeArrowheads="1"/>
            </p:cNvSpPr>
            <p:nvPr/>
          </p:nvSpPr>
          <p:spPr bwMode="auto">
            <a:xfrm>
              <a:off x="3246" y="1143"/>
              <a:ext cx="29" cy="27"/>
            </a:xfrm>
            <a:prstGeom prst="ellipse">
              <a:avLst/>
            </a:prstGeom>
            <a:noFill/>
            <a:ln w="9525" algn="ctr">
              <a:solidFill>
                <a:schemeClr val="tx1"/>
              </a:solidFill>
              <a:round/>
              <a:headEnd/>
              <a:tailEnd/>
            </a:ln>
            <a:effectLst/>
          </p:spPr>
          <p:txBody>
            <a:bodyPr wrap="none" anchor="ctr"/>
            <a:lstStyle/>
            <a:p>
              <a:endParaRPr lang="ru-RU"/>
            </a:p>
          </p:txBody>
        </p:sp>
        <p:sp>
          <p:nvSpPr>
            <p:cNvPr id="309314" name="Oval 66"/>
            <p:cNvSpPr>
              <a:spLocks noChangeArrowheads="1"/>
            </p:cNvSpPr>
            <p:nvPr/>
          </p:nvSpPr>
          <p:spPr bwMode="auto">
            <a:xfrm>
              <a:off x="3668" y="1142"/>
              <a:ext cx="29" cy="27"/>
            </a:xfrm>
            <a:prstGeom prst="ellipse">
              <a:avLst/>
            </a:prstGeom>
            <a:noFill/>
            <a:ln w="9525" algn="ctr">
              <a:solidFill>
                <a:schemeClr val="tx1"/>
              </a:solidFill>
              <a:round/>
              <a:headEnd/>
              <a:tailEnd/>
            </a:ln>
            <a:effectLst/>
          </p:spPr>
          <p:txBody>
            <a:bodyPr wrap="none" anchor="ctr"/>
            <a:lstStyle/>
            <a:p>
              <a:endParaRPr lang="ru-RU"/>
            </a:p>
          </p:txBody>
        </p:sp>
      </p:grpSp>
      <p:grpSp>
        <p:nvGrpSpPr>
          <p:cNvPr id="309315" name="Group 67"/>
          <p:cNvGrpSpPr>
            <a:grpSpLocks/>
          </p:cNvGrpSpPr>
          <p:nvPr/>
        </p:nvGrpSpPr>
        <p:grpSpPr bwMode="auto">
          <a:xfrm rot="-5400000">
            <a:off x="8070057" y="2766219"/>
            <a:ext cx="715962" cy="44450"/>
            <a:chOff x="3246" y="1142"/>
            <a:chExt cx="451" cy="28"/>
          </a:xfrm>
        </p:grpSpPr>
        <p:sp>
          <p:nvSpPr>
            <p:cNvPr id="309316" name="Line 68"/>
            <p:cNvSpPr>
              <a:spLocks noChangeShapeType="1"/>
            </p:cNvSpPr>
            <p:nvPr/>
          </p:nvSpPr>
          <p:spPr bwMode="auto">
            <a:xfrm>
              <a:off x="3276" y="1158"/>
              <a:ext cx="396" cy="0"/>
            </a:xfrm>
            <a:prstGeom prst="line">
              <a:avLst/>
            </a:prstGeom>
            <a:noFill/>
            <a:ln w="9525">
              <a:solidFill>
                <a:schemeClr val="tx1"/>
              </a:solidFill>
              <a:round/>
              <a:headEnd/>
              <a:tailEnd/>
            </a:ln>
            <a:effectLst/>
          </p:spPr>
          <p:txBody>
            <a:bodyPr anchor="ctr"/>
            <a:lstStyle/>
            <a:p>
              <a:endParaRPr lang="ru-RU"/>
            </a:p>
          </p:txBody>
        </p:sp>
        <p:sp>
          <p:nvSpPr>
            <p:cNvPr id="309317" name="Oval 69"/>
            <p:cNvSpPr>
              <a:spLocks noChangeArrowheads="1"/>
            </p:cNvSpPr>
            <p:nvPr/>
          </p:nvSpPr>
          <p:spPr bwMode="auto">
            <a:xfrm>
              <a:off x="3246" y="1143"/>
              <a:ext cx="29" cy="27"/>
            </a:xfrm>
            <a:prstGeom prst="ellipse">
              <a:avLst/>
            </a:prstGeom>
            <a:noFill/>
            <a:ln w="9525" algn="ctr">
              <a:solidFill>
                <a:schemeClr val="tx1"/>
              </a:solidFill>
              <a:round/>
              <a:headEnd/>
              <a:tailEnd/>
            </a:ln>
            <a:effectLst/>
          </p:spPr>
          <p:txBody>
            <a:bodyPr wrap="none" anchor="ctr"/>
            <a:lstStyle/>
            <a:p>
              <a:endParaRPr lang="ru-RU"/>
            </a:p>
          </p:txBody>
        </p:sp>
        <p:sp>
          <p:nvSpPr>
            <p:cNvPr id="309318" name="Oval 70"/>
            <p:cNvSpPr>
              <a:spLocks noChangeArrowheads="1"/>
            </p:cNvSpPr>
            <p:nvPr/>
          </p:nvSpPr>
          <p:spPr bwMode="auto">
            <a:xfrm>
              <a:off x="3668" y="1142"/>
              <a:ext cx="29" cy="27"/>
            </a:xfrm>
            <a:prstGeom prst="ellipse">
              <a:avLst/>
            </a:prstGeom>
            <a:noFill/>
            <a:ln w="9525" algn="ctr">
              <a:solidFill>
                <a:schemeClr val="tx1"/>
              </a:solidFill>
              <a:round/>
              <a:headEnd/>
              <a:tailEnd/>
            </a:ln>
            <a:effectLst/>
          </p:spPr>
          <p:txBody>
            <a:bodyPr wrap="none" anchor="ctr"/>
            <a:lstStyle/>
            <a:p>
              <a:endParaRPr lang="ru-RU"/>
            </a:p>
          </p:txBody>
        </p:sp>
      </p:grpSp>
      <p:sp>
        <p:nvSpPr>
          <p:cNvPr id="309319" name="Line 71"/>
          <p:cNvSpPr>
            <a:spLocks noChangeShapeType="1"/>
          </p:cNvSpPr>
          <p:nvPr/>
        </p:nvSpPr>
        <p:spPr bwMode="auto">
          <a:xfrm rot="19333459" flipV="1">
            <a:off x="7650163" y="2743200"/>
            <a:ext cx="892175" cy="109538"/>
          </a:xfrm>
          <a:prstGeom prst="line">
            <a:avLst/>
          </a:prstGeom>
          <a:noFill/>
          <a:ln w="9525">
            <a:solidFill>
              <a:schemeClr val="tx1"/>
            </a:solidFill>
            <a:round/>
            <a:headEnd/>
            <a:tailEnd/>
          </a:ln>
          <a:effectLst/>
        </p:spPr>
        <p:txBody>
          <a:bodyPr anchor="ctr"/>
          <a:lstStyle/>
          <a:p>
            <a:endParaRPr lang="ru-RU"/>
          </a:p>
        </p:txBody>
      </p:sp>
      <p:sp>
        <p:nvSpPr>
          <p:cNvPr id="309320" name="Line 72"/>
          <p:cNvSpPr>
            <a:spLocks noChangeShapeType="1"/>
          </p:cNvSpPr>
          <p:nvPr/>
        </p:nvSpPr>
        <p:spPr bwMode="auto">
          <a:xfrm rot="19333459" flipV="1">
            <a:off x="6310313" y="2736850"/>
            <a:ext cx="892175" cy="109538"/>
          </a:xfrm>
          <a:prstGeom prst="line">
            <a:avLst/>
          </a:prstGeom>
          <a:noFill/>
          <a:ln w="9525">
            <a:solidFill>
              <a:schemeClr val="tx1"/>
            </a:solidFill>
            <a:round/>
            <a:headEnd/>
            <a:tailEnd/>
          </a:ln>
          <a:effectLst/>
        </p:spPr>
        <p:txBody>
          <a:bodyPr anchor="ctr"/>
          <a:lstStyle/>
          <a:p>
            <a:endParaRPr lang="ru-RU"/>
          </a:p>
        </p:txBody>
      </p:sp>
      <p:sp>
        <p:nvSpPr>
          <p:cNvPr id="309321" name="Line 73"/>
          <p:cNvSpPr>
            <a:spLocks noChangeShapeType="1"/>
          </p:cNvSpPr>
          <p:nvPr/>
        </p:nvSpPr>
        <p:spPr bwMode="auto">
          <a:xfrm rot="13933459" flipV="1">
            <a:off x="6976269" y="2723357"/>
            <a:ext cx="892175" cy="109537"/>
          </a:xfrm>
          <a:prstGeom prst="line">
            <a:avLst/>
          </a:prstGeom>
          <a:noFill/>
          <a:ln w="9525">
            <a:solidFill>
              <a:schemeClr val="tx1"/>
            </a:solidFill>
            <a:round/>
            <a:headEnd/>
            <a:tailEnd/>
          </a:ln>
          <a:effectLst/>
        </p:spPr>
        <p:txBody>
          <a:bodyPr anchor="ctr"/>
          <a:lstStyle/>
          <a:p>
            <a:endParaRPr lang="ru-RU"/>
          </a:p>
        </p:txBody>
      </p:sp>
      <p:sp>
        <p:nvSpPr>
          <p:cNvPr id="309322" name="Line 74"/>
          <p:cNvSpPr>
            <a:spLocks noChangeShapeType="1"/>
          </p:cNvSpPr>
          <p:nvPr/>
        </p:nvSpPr>
        <p:spPr bwMode="auto">
          <a:xfrm rot="13933459" flipV="1">
            <a:off x="5645944" y="2745582"/>
            <a:ext cx="892175" cy="109537"/>
          </a:xfrm>
          <a:prstGeom prst="line">
            <a:avLst/>
          </a:prstGeom>
          <a:noFill/>
          <a:ln w="9525">
            <a:solidFill>
              <a:schemeClr val="tx1"/>
            </a:solidFill>
            <a:round/>
            <a:headEnd/>
            <a:tailEnd/>
          </a:ln>
          <a:effectLst/>
        </p:spPr>
        <p:txBody>
          <a:bodyPr anchor="ctr"/>
          <a:lstStyle/>
          <a:p>
            <a:endParaRPr lang="ru-RU"/>
          </a:p>
        </p:txBody>
      </p:sp>
      <p:grpSp>
        <p:nvGrpSpPr>
          <p:cNvPr id="309323" name="Group 75"/>
          <p:cNvGrpSpPr>
            <a:grpSpLocks/>
          </p:cNvGrpSpPr>
          <p:nvPr/>
        </p:nvGrpSpPr>
        <p:grpSpPr bwMode="auto">
          <a:xfrm>
            <a:off x="5573713" y="3143250"/>
            <a:ext cx="393700" cy="236538"/>
            <a:chOff x="158" y="2772"/>
            <a:chExt cx="386" cy="227"/>
          </a:xfrm>
        </p:grpSpPr>
        <p:sp>
          <p:nvSpPr>
            <p:cNvPr id="309324" name="AutoShape 76"/>
            <p:cNvSpPr>
              <a:spLocks noChangeArrowheads="1"/>
            </p:cNvSpPr>
            <p:nvPr/>
          </p:nvSpPr>
          <p:spPr bwMode="auto">
            <a:xfrm>
              <a:off x="227" y="2817"/>
              <a:ext cx="227" cy="113"/>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ru-RU"/>
            </a:p>
          </p:txBody>
        </p:sp>
        <p:sp>
          <p:nvSpPr>
            <p:cNvPr id="309325" name="Oval 77"/>
            <p:cNvSpPr>
              <a:spLocks noChangeArrowheads="1"/>
            </p:cNvSpPr>
            <p:nvPr/>
          </p:nvSpPr>
          <p:spPr bwMode="auto">
            <a:xfrm>
              <a:off x="295" y="2772"/>
              <a:ext cx="91" cy="91"/>
            </a:xfrm>
            <a:prstGeom prst="ellipse">
              <a:avLst/>
            </a:prstGeom>
            <a:solidFill>
              <a:srgbClr val="C0C0C0"/>
            </a:solidFill>
            <a:ln w="9525">
              <a:solidFill>
                <a:schemeClr val="tx1"/>
              </a:solidFill>
              <a:round/>
              <a:headEnd/>
              <a:tailEnd/>
            </a:ln>
            <a:effectLst/>
          </p:spPr>
          <p:txBody>
            <a:bodyPr wrap="none" anchor="ctr"/>
            <a:lstStyle/>
            <a:p>
              <a:endParaRPr lang="ru-RU"/>
            </a:p>
          </p:txBody>
        </p:sp>
        <p:sp>
          <p:nvSpPr>
            <p:cNvPr id="309326" name="Rectangle 78"/>
            <p:cNvSpPr>
              <a:spLocks noChangeArrowheads="1"/>
            </p:cNvSpPr>
            <p:nvPr/>
          </p:nvSpPr>
          <p:spPr bwMode="auto">
            <a:xfrm>
              <a:off x="158" y="2931"/>
              <a:ext cx="386" cy="68"/>
            </a:xfrm>
            <a:prstGeom prst="rect">
              <a:avLst/>
            </a:prstGeom>
            <a:solidFill>
              <a:srgbClr val="C0C0C0"/>
            </a:solidFill>
            <a:ln w="9525">
              <a:noFill/>
              <a:miter lim="800000"/>
              <a:headEnd/>
              <a:tailEnd/>
            </a:ln>
            <a:effectLst/>
          </p:spPr>
          <p:txBody>
            <a:bodyPr wrap="none" anchor="ctr"/>
            <a:lstStyle/>
            <a:p>
              <a:endParaRPr lang="ru-RU"/>
            </a:p>
          </p:txBody>
        </p:sp>
        <p:sp>
          <p:nvSpPr>
            <p:cNvPr id="309327" name="Line 79"/>
            <p:cNvSpPr>
              <a:spLocks noChangeShapeType="1"/>
            </p:cNvSpPr>
            <p:nvPr/>
          </p:nvSpPr>
          <p:spPr bwMode="auto">
            <a:xfrm>
              <a:off x="158" y="2931"/>
              <a:ext cx="386" cy="0"/>
            </a:xfrm>
            <a:prstGeom prst="line">
              <a:avLst/>
            </a:prstGeom>
            <a:noFill/>
            <a:ln w="9525">
              <a:solidFill>
                <a:schemeClr val="tx1"/>
              </a:solidFill>
              <a:round/>
              <a:headEnd/>
              <a:tailEnd/>
            </a:ln>
            <a:effectLst/>
          </p:spPr>
          <p:txBody>
            <a:bodyPr/>
            <a:lstStyle/>
            <a:p>
              <a:endParaRPr lang="ru-RU"/>
            </a:p>
          </p:txBody>
        </p:sp>
      </p:grpSp>
      <p:grpSp>
        <p:nvGrpSpPr>
          <p:cNvPr id="309328" name="Group 80"/>
          <p:cNvGrpSpPr>
            <a:grpSpLocks/>
          </p:cNvGrpSpPr>
          <p:nvPr/>
        </p:nvGrpSpPr>
        <p:grpSpPr bwMode="auto">
          <a:xfrm>
            <a:off x="8239125" y="3146425"/>
            <a:ext cx="412750" cy="279400"/>
            <a:chOff x="657" y="2976"/>
            <a:chExt cx="386" cy="296"/>
          </a:xfrm>
        </p:grpSpPr>
        <p:sp>
          <p:nvSpPr>
            <p:cNvPr id="309329" name="AutoShape 81"/>
            <p:cNvSpPr>
              <a:spLocks noChangeArrowheads="1"/>
            </p:cNvSpPr>
            <p:nvPr/>
          </p:nvSpPr>
          <p:spPr bwMode="auto">
            <a:xfrm>
              <a:off x="726" y="3021"/>
              <a:ext cx="227" cy="113"/>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ru-RU"/>
            </a:p>
          </p:txBody>
        </p:sp>
        <p:sp>
          <p:nvSpPr>
            <p:cNvPr id="309330" name="Oval 82"/>
            <p:cNvSpPr>
              <a:spLocks noChangeArrowheads="1"/>
            </p:cNvSpPr>
            <p:nvPr/>
          </p:nvSpPr>
          <p:spPr bwMode="auto">
            <a:xfrm>
              <a:off x="794" y="2976"/>
              <a:ext cx="91" cy="91"/>
            </a:xfrm>
            <a:prstGeom prst="ellipse">
              <a:avLst/>
            </a:prstGeom>
            <a:solidFill>
              <a:srgbClr val="C0C0C0"/>
            </a:solidFill>
            <a:ln w="9525">
              <a:solidFill>
                <a:schemeClr val="tx1"/>
              </a:solidFill>
              <a:round/>
              <a:headEnd/>
              <a:tailEnd/>
            </a:ln>
            <a:effectLst/>
          </p:spPr>
          <p:txBody>
            <a:bodyPr wrap="none" anchor="ctr"/>
            <a:lstStyle/>
            <a:p>
              <a:endParaRPr lang="ru-RU"/>
            </a:p>
          </p:txBody>
        </p:sp>
        <p:sp>
          <p:nvSpPr>
            <p:cNvPr id="309331" name="Rectangle 83"/>
            <p:cNvSpPr>
              <a:spLocks noChangeArrowheads="1"/>
            </p:cNvSpPr>
            <p:nvPr/>
          </p:nvSpPr>
          <p:spPr bwMode="auto">
            <a:xfrm>
              <a:off x="657" y="3204"/>
              <a:ext cx="386" cy="68"/>
            </a:xfrm>
            <a:prstGeom prst="rect">
              <a:avLst/>
            </a:prstGeom>
            <a:solidFill>
              <a:srgbClr val="C0C0C0"/>
            </a:solidFill>
            <a:ln w="9525">
              <a:noFill/>
              <a:miter lim="800000"/>
              <a:headEnd/>
              <a:tailEnd/>
            </a:ln>
            <a:effectLst/>
          </p:spPr>
          <p:txBody>
            <a:bodyPr wrap="none" anchor="ctr"/>
            <a:lstStyle/>
            <a:p>
              <a:endParaRPr lang="ru-RU"/>
            </a:p>
          </p:txBody>
        </p:sp>
        <p:sp>
          <p:nvSpPr>
            <p:cNvPr id="309332" name="Line 84"/>
            <p:cNvSpPr>
              <a:spLocks noChangeShapeType="1"/>
            </p:cNvSpPr>
            <p:nvPr/>
          </p:nvSpPr>
          <p:spPr bwMode="auto">
            <a:xfrm>
              <a:off x="657" y="3204"/>
              <a:ext cx="386" cy="0"/>
            </a:xfrm>
            <a:prstGeom prst="line">
              <a:avLst/>
            </a:prstGeom>
            <a:noFill/>
            <a:ln w="9525">
              <a:solidFill>
                <a:schemeClr val="tx1"/>
              </a:solidFill>
              <a:round/>
              <a:headEnd/>
              <a:tailEnd/>
            </a:ln>
            <a:effectLst/>
          </p:spPr>
          <p:txBody>
            <a:bodyPr/>
            <a:lstStyle/>
            <a:p>
              <a:endParaRPr lang="ru-RU"/>
            </a:p>
          </p:txBody>
        </p:sp>
        <p:sp>
          <p:nvSpPr>
            <p:cNvPr id="309333" name="Oval 85"/>
            <p:cNvSpPr>
              <a:spLocks noChangeArrowheads="1"/>
            </p:cNvSpPr>
            <p:nvPr/>
          </p:nvSpPr>
          <p:spPr bwMode="auto">
            <a:xfrm>
              <a:off x="748" y="3135"/>
              <a:ext cx="68" cy="68"/>
            </a:xfrm>
            <a:prstGeom prst="ellipse">
              <a:avLst/>
            </a:prstGeom>
            <a:solidFill>
              <a:srgbClr val="C0C0C0"/>
            </a:solidFill>
            <a:ln w="9525">
              <a:solidFill>
                <a:schemeClr val="tx1"/>
              </a:solidFill>
              <a:round/>
              <a:headEnd/>
              <a:tailEnd/>
            </a:ln>
            <a:effectLst/>
          </p:spPr>
          <p:txBody>
            <a:bodyPr wrap="none" anchor="ctr"/>
            <a:lstStyle/>
            <a:p>
              <a:endParaRPr lang="ru-RU"/>
            </a:p>
          </p:txBody>
        </p:sp>
        <p:sp>
          <p:nvSpPr>
            <p:cNvPr id="309334" name="Oval 86"/>
            <p:cNvSpPr>
              <a:spLocks noChangeArrowheads="1"/>
            </p:cNvSpPr>
            <p:nvPr/>
          </p:nvSpPr>
          <p:spPr bwMode="auto">
            <a:xfrm>
              <a:off x="861" y="3135"/>
              <a:ext cx="68" cy="68"/>
            </a:xfrm>
            <a:prstGeom prst="ellipse">
              <a:avLst/>
            </a:prstGeom>
            <a:solidFill>
              <a:srgbClr val="C0C0C0"/>
            </a:solidFill>
            <a:ln w="9525">
              <a:solidFill>
                <a:schemeClr val="tx1"/>
              </a:solidFill>
              <a:round/>
              <a:headEnd/>
              <a:tailEnd/>
            </a:ln>
            <a:effectLst/>
          </p:spPr>
          <p:txBody>
            <a:bodyPr wrap="none" anchor="ctr"/>
            <a:lstStyle/>
            <a:p>
              <a:endParaRPr lang="ru-RU"/>
            </a:p>
          </p:txBody>
        </p:sp>
      </p:grpSp>
      <p:sp>
        <p:nvSpPr>
          <p:cNvPr id="309335" name="AutoShape 87"/>
          <p:cNvSpPr>
            <a:spLocks noChangeArrowheads="1"/>
          </p:cNvSpPr>
          <p:nvPr/>
        </p:nvSpPr>
        <p:spPr bwMode="auto">
          <a:xfrm>
            <a:off x="6375400" y="3162300"/>
            <a:ext cx="88900" cy="314325"/>
          </a:xfrm>
          <a:prstGeom prst="downArrow">
            <a:avLst>
              <a:gd name="adj1" fmla="val 50000"/>
              <a:gd name="adj2" fmla="val 88393"/>
            </a:avLst>
          </a:prstGeom>
          <a:solidFill>
            <a:srgbClr val="FF0000"/>
          </a:solidFill>
          <a:ln w="9525" algn="ctr">
            <a:solidFill>
              <a:schemeClr val="tx1"/>
            </a:solidFill>
            <a:miter lim="800000"/>
            <a:headEnd/>
            <a:tailEnd/>
          </a:ln>
          <a:effectLst/>
        </p:spPr>
        <p:txBody>
          <a:bodyPr wrap="none" anchor="ctr"/>
          <a:lstStyle/>
          <a:p>
            <a:endParaRPr lang="ru-RU"/>
          </a:p>
        </p:txBody>
      </p:sp>
      <p:sp>
        <p:nvSpPr>
          <p:cNvPr id="309336" name="AutoShape 88"/>
          <p:cNvSpPr>
            <a:spLocks noChangeArrowheads="1"/>
          </p:cNvSpPr>
          <p:nvPr/>
        </p:nvSpPr>
        <p:spPr bwMode="auto">
          <a:xfrm>
            <a:off x="7046913" y="3151188"/>
            <a:ext cx="88900" cy="314325"/>
          </a:xfrm>
          <a:prstGeom prst="downArrow">
            <a:avLst>
              <a:gd name="adj1" fmla="val 50000"/>
              <a:gd name="adj2" fmla="val 88393"/>
            </a:avLst>
          </a:prstGeom>
          <a:solidFill>
            <a:srgbClr val="FF0000"/>
          </a:solidFill>
          <a:ln w="9525" algn="ctr">
            <a:solidFill>
              <a:schemeClr val="tx1"/>
            </a:solidFill>
            <a:miter lim="800000"/>
            <a:headEnd/>
            <a:tailEnd/>
          </a:ln>
          <a:effectLst/>
        </p:spPr>
        <p:txBody>
          <a:bodyPr wrap="none" anchor="ctr"/>
          <a:lstStyle/>
          <a:p>
            <a:endParaRPr lang="ru-RU"/>
          </a:p>
        </p:txBody>
      </p:sp>
      <p:sp>
        <p:nvSpPr>
          <p:cNvPr id="309337" name="AutoShape 89"/>
          <p:cNvSpPr>
            <a:spLocks noChangeArrowheads="1"/>
          </p:cNvSpPr>
          <p:nvPr/>
        </p:nvSpPr>
        <p:spPr bwMode="auto">
          <a:xfrm>
            <a:off x="7713663" y="3141663"/>
            <a:ext cx="88900" cy="314325"/>
          </a:xfrm>
          <a:prstGeom prst="downArrow">
            <a:avLst>
              <a:gd name="adj1" fmla="val 50000"/>
              <a:gd name="adj2" fmla="val 88393"/>
            </a:avLst>
          </a:prstGeom>
          <a:solidFill>
            <a:srgbClr val="FF0000"/>
          </a:solidFill>
          <a:ln w="9525" algn="ctr">
            <a:solidFill>
              <a:schemeClr val="tx1"/>
            </a:solidFill>
            <a:miter lim="800000"/>
            <a:headEnd/>
            <a:tailEnd/>
          </a:ln>
          <a:effectLst/>
        </p:spPr>
        <p:txBody>
          <a:bodyPr wrap="none" anchor="ctr"/>
          <a:lstStyle/>
          <a:p>
            <a:endParaRPr lang="ru-RU"/>
          </a:p>
        </p:txBody>
      </p:sp>
      <p:sp>
        <p:nvSpPr>
          <p:cNvPr id="309338" name="Line 90"/>
          <p:cNvSpPr>
            <a:spLocks noChangeShapeType="1"/>
          </p:cNvSpPr>
          <p:nvPr/>
        </p:nvSpPr>
        <p:spPr bwMode="auto">
          <a:xfrm>
            <a:off x="5753100" y="3189288"/>
            <a:ext cx="0" cy="533400"/>
          </a:xfrm>
          <a:prstGeom prst="line">
            <a:avLst/>
          </a:prstGeom>
          <a:noFill/>
          <a:ln w="9525">
            <a:solidFill>
              <a:schemeClr val="tx1"/>
            </a:solidFill>
            <a:round/>
            <a:headEnd/>
            <a:tailEnd/>
          </a:ln>
          <a:effectLst/>
        </p:spPr>
        <p:txBody>
          <a:bodyPr anchor="ctr"/>
          <a:lstStyle/>
          <a:p>
            <a:endParaRPr lang="ru-RU"/>
          </a:p>
        </p:txBody>
      </p:sp>
      <p:sp>
        <p:nvSpPr>
          <p:cNvPr id="309339" name="Line 91"/>
          <p:cNvSpPr>
            <a:spLocks noChangeShapeType="1"/>
          </p:cNvSpPr>
          <p:nvPr/>
        </p:nvSpPr>
        <p:spPr bwMode="auto">
          <a:xfrm>
            <a:off x="8437563" y="3140075"/>
            <a:ext cx="0" cy="533400"/>
          </a:xfrm>
          <a:prstGeom prst="line">
            <a:avLst/>
          </a:prstGeom>
          <a:noFill/>
          <a:ln w="9525">
            <a:solidFill>
              <a:schemeClr val="tx1"/>
            </a:solidFill>
            <a:round/>
            <a:headEnd/>
            <a:tailEnd/>
          </a:ln>
          <a:effectLst/>
        </p:spPr>
        <p:txBody>
          <a:bodyPr anchor="ctr"/>
          <a:lstStyle/>
          <a:p>
            <a:endParaRPr lang="ru-RU"/>
          </a:p>
        </p:txBody>
      </p:sp>
      <p:sp>
        <p:nvSpPr>
          <p:cNvPr id="309340" name="Line 92"/>
          <p:cNvSpPr>
            <a:spLocks noChangeShapeType="1"/>
          </p:cNvSpPr>
          <p:nvPr/>
        </p:nvSpPr>
        <p:spPr bwMode="auto">
          <a:xfrm>
            <a:off x="5753100" y="3571875"/>
            <a:ext cx="2686050" cy="0"/>
          </a:xfrm>
          <a:prstGeom prst="line">
            <a:avLst/>
          </a:prstGeom>
          <a:noFill/>
          <a:ln w="9525">
            <a:solidFill>
              <a:schemeClr val="tx1"/>
            </a:solidFill>
            <a:round/>
            <a:headEnd type="triangle" w="med" len="med"/>
            <a:tailEnd type="triangle" w="med" len="med"/>
          </a:ln>
          <a:effectLst/>
        </p:spPr>
        <p:txBody>
          <a:bodyPr anchor="ctr"/>
          <a:lstStyle/>
          <a:p>
            <a:endParaRPr lang="ru-RU"/>
          </a:p>
        </p:txBody>
      </p:sp>
      <p:sp>
        <p:nvSpPr>
          <p:cNvPr id="309341" name="Line 93"/>
          <p:cNvSpPr>
            <a:spLocks noChangeShapeType="1"/>
          </p:cNvSpPr>
          <p:nvPr/>
        </p:nvSpPr>
        <p:spPr bwMode="auto">
          <a:xfrm>
            <a:off x="8448675" y="3133725"/>
            <a:ext cx="323850" cy="0"/>
          </a:xfrm>
          <a:prstGeom prst="line">
            <a:avLst/>
          </a:prstGeom>
          <a:noFill/>
          <a:ln w="9525">
            <a:solidFill>
              <a:schemeClr val="tx1"/>
            </a:solidFill>
            <a:round/>
            <a:headEnd/>
            <a:tailEnd/>
          </a:ln>
          <a:effectLst/>
        </p:spPr>
        <p:txBody>
          <a:bodyPr anchor="ctr"/>
          <a:lstStyle/>
          <a:p>
            <a:endParaRPr lang="ru-RU"/>
          </a:p>
        </p:txBody>
      </p:sp>
      <p:sp>
        <p:nvSpPr>
          <p:cNvPr id="309342" name="Line 94"/>
          <p:cNvSpPr>
            <a:spLocks noChangeShapeType="1"/>
          </p:cNvSpPr>
          <p:nvPr/>
        </p:nvSpPr>
        <p:spPr bwMode="auto">
          <a:xfrm>
            <a:off x="8475663" y="2455863"/>
            <a:ext cx="323850" cy="0"/>
          </a:xfrm>
          <a:prstGeom prst="line">
            <a:avLst/>
          </a:prstGeom>
          <a:noFill/>
          <a:ln w="9525">
            <a:solidFill>
              <a:schemeClr val="tx1"/>
            </a:solidFill>
            <a:round/>
            <a:headEnd/>
            <a:tailEnd/>
          </a:ln>
          <a:effectLst/>
        </p:spPr>
        <p:txBody>
          <a:bodyPr anchor="ctr"/>
          <a:lstStyle/>
          <a:p>
            <a:endParaRPr lang="ru-RU"/>
          </a:p>
        </p:txBody>
      </p:sp>
      <p:sp>
        <p:nvSpPr>
          <p:cNvPr id="309343" name="Line 95"/>
          <p:cNvSpPr>
            <a:spLocks noChangeShapeType="1"/>
          </p:cNvSpPr>
          <p:nvPr/>
        </p:nvSpPr>
        <p:spPr bwMode="auto">
          <a:xfrm>
            <a:off x="8639175" y="2447925"/>
            <a:ext cx="0" cy="685800"/>
          </a:xfrm>
          <a:prstGeom prst="line">
            <a:avLst/>
          </a:prstGeom>
          <a:noFill/>
          <a:ln w="9525">
            <a:solidFill>
              <a:schemeClr val="tx1"/>
            </a:solidFill>
            <a:round/>
            <a:headEnd type="triangle" w="med" len="med"/>
            <a:tailEnd type="triangle" w="med" len="med"/>
          </a:ln>
          <a:effectLst/>
        </p:spPr>
        <p:txBody>
          <a:bodyPr anchor="ctr"/>
          <a:lstStyle/>
          <a:p>
            <a:endParaRPr lang="ru-RU"/>
          </a:p>
        </p:txBody>
      </p:sp>
      <p:sp>
        <p:nvSpPr>
          <p:cNvPr id="309344" name="Text Box 96"/>
          <p:cNvSpPr txBox="1">
            <a:spLocks noChangeArrowheads="1"/>
          </p:cNvSpPr>
          <p:nvPr/>
        </p:nvSpPr>
        <p:spPr bwMode="auto">
          <a:xfrm>
            <a:off x="5403850" y="2992438"/>
            <a:ext cx="276225" cy="244475"/>
          </a:xfrm>
          <a:prstGeom prst="rect">
            <a:avLst/>
          </a:prstGeom>
          <a:noFill/>
          <a:ln w="9525" algn="ctr">
            <a:noFill/>
            <a:miter lim="800000"/>
            <a:headEnd/>
            <a:tailEnd/>
          </a:ln>
          <a:effectLst/>
        </p:spPr>
        <p:txBody>
          <a:bodyPr wrap="none">
            <a:spAutoFit/>
          </a:bodyPr>
          <a:lstStyle/>
          <a:p>
            <a:r>
              <a:rPr lang="en-US" sz="1000" b="1" i="1"/>
              <a:t>A</a:t>
            </a:r>
            <a:endParaRPr lang="ru-RU" sz="1000" b="1" i="1"/>
          </a:p>
        </p:txBody>
      </p:sp>
      <p:sp>
        <p:nvSpPr>
          <p:cNvPr id="309345" name="Text Box 97"/>
          <p:cNvSpPr txBox="1">
            <a:spLocks noChangeArrowheads="1"/>
          </p:cNvSpPr>
          <p:nvPr/>
        </p:nvSpPr>
        <p:spPr bwMode="auto">
          <a:xfrm>
            <a:off x="8612188" y="3200400"/>
            <a:ext cx="276225" cy="244475"/>
          </a:xfrm>
          <a:prstGeom prst="rect">
            <a:avLst/>
          </a:prstGeom>
          <a:noFill/>
          <a:ln w="9525" algn="ctr">
            <a:noFill/>
            <a:miter lim="800000"/>
            <a:headEnd/>
            <a:tailEnd/>
          </a:ln>
          <a:effectLst/>
        </p:spPr>
        <p:txBody>
          <a:bodyPr wrap="none">
            <a:spAutoFit/>
          </a:bodyPr>
          <a:lstStyle/>
          <a:p>
            <a:r>
              <a:rPr lang="en-US" sz="1000" b="1" i="1"/>
              <a:t>B</a:t>
            </a:r>
            <a:endParaRPr lang="ru-RU" sz="1000" b="1" i="1"/>
          </a:p>
        </p:txBody>
      </p:sp>
      <p:sp>
        <p:nvSpPr>
          <p:cNvPr id="309346" name="Text Box 98"/>
          <p:cNvSpPr txBox="1">
            <a:spLocks noChangeArrowheads="1"/>
          </p:cNvSpPr>
          <p:nvPr/>
        </p:nvSpPr>
        <p:spPr bwMode="auto">
          <a:xfrm>
            <a:off x="8623300" y="2659063"/>
            <a:ext cx="254000" cy="244475"/>
          </a:xfrm>
          <a:prstGeom prst="rect">
            <a:avLst/>
          </a:prstGeom>
          <a:noFill/>
          <a:ln w="9525" algn="ctr">
            <a:noFill/>
            <a:miter lim="800000"/>
            <a:headEnd/>
            <a:tailEnd/>
          </a:ln>
          <a:effectLst/>
        </p:spPr>
        <p:txBody>
          <a:bodyPr wrap="none">
            <a:spAutoFit/>
          </a:bodyPr>
          <a:lstStyle/>
          <a:p>
            <a:r>
              <a:rPr lang="en-US" sz="1000" i="1"/>
              <a:t>h</a:t>
            </a:r>
            <a:endParaRPr lang="ru-RU" sz="1000" i="1"/>
          </a:p>
        </p:txBody>
      </p:sp>
      <p:sp>
        <p:nvSpPr>
          <p:cNvPr id="309347" name="Text Box 99"/>
          <p:cNvSpPr txBox="1">
            <a:spLocks noChangeArrowheads="1"/>
          </p:cNvSpPr>
          <p:nvPr/>
        </p:nvSpPr>
        <p:spPr bwMode="auto">
          <a:xfrm>
            <a:off x="6811963" y="3343275"/>
            <a:ext cx="241300" cy="274638"/>
          </a:xfrm>
          <a:prstGeom prst="rect">
            <a:avLst/>
          </a:prstGeom>
          <a:noFill/>
          <a:ln w="9525" algn="ctr">
            <a:noFill/>
            <a:miter lim="800000"/>
            <a:headEnd/>
            <a:tailEnd/>
          </a:ln>
          <a:effectLst/>
        </p:spPr>
        <p:txBody>
          <a:bodyPr>
            <a:spAutoFit/>
          </a:bodyPr>
          <a:lstStyle/>
          <a:p>
            <a:r>
              <a:rPr lang="en-US" sz="1200" i="1">
                <a:latin typeface="Times New Roman" pitchFamily="18" charset="0"/>
              </a:rPr>
              <a:t>l</a:t>
            </a:r>
            <a:endParaRPr lang="ru-RU" sz="1000" i="1"/>
          </a:p>
        </p:txBody>
      </p:sp>
      <p:graphicFrame>
        <p:nvGraphicFramePr>
          <p:cNvPr id="309348" name="Object 100"/>
          <p:cNvGraphicFramePr>
            <a:graphicFrameLocks noChangeAspect="1"/>
          </p:cNvGraphicFramePr>
          <p:nvPr/>
        </p:nvGraphicFramePr>
        <p:xfrm>
          <a:off x="6511925" y="3200400"/>
          <a:ext cx="177800" cy="228600"/>
        </p:xfrm>
        <a:graphic>
          <a:graphicData uri="http://schemas.openxmlformats.org/presentationml/2006/ole">
            <p:oleObj spid="_x0000_s309348" name="Формула" r:id="rId5" imgW="177480" imgH="228600" progId="Equation.3">
              <p:embed/>
            </p:oleObj>
          </a:graphicData>
        </a:graphic>
      </p:graphicFrame>
      <p:graphicFrame>
        <p:nvGraphicFramePr>
          <p:cNvPr id="309349" name="Object 101"/>
          <p:cNvGraphicFramePr>
            <a:graphicFrameLocks noChangeAspect="1"/>
          </p:cNvGraphicFramePr>
          <p:nvPr/>
        </p:nvGraphicFramePr>
        <p:xfrm>
          <a:off x="7180263" y="3198813"/>
          <a:ext cx="190500" cy="228600"/>
        </p:xfrm>
        <a:graphic>
          <a:graphicData uri="http://schemas.openxmlformats.org/presentationml/2006/ole">
            <p:oleObj spid="_x0000_s309349" name="Формула" r:id="rId6" imgW="190440" imgH="228600" progId="Equation.3">
              <p:embed/>
            </p:oleObj>
          </a:graphicData>
        </a:graphic>
      </p:graphicFrame>
      <p:graphicFrame>
        <p:nvGraphicFramePr>
          <p:cNvPr id="309350" name="Object 102"/>
          <p:cNvGraphicFramePr>
            <a:graphicFrameLocks noChangeAspect="1"/>
          </p:cNvGraphicFramePr>
          <p:nvPr/>
        </p:nvGraphicFramePr>
        <p:xfrm>
          <a:off x="7854950" y="3209925"/>
          <a:ext cx="190500" cy="241300"/>
        </p:xfrm>
        <a:graphic>
          <a:graphicData uri="http://schemas.openxmlformats.org/presentationml/2006/ole">
            <p:oleObj spid="_x0000_s309350" name="Формула" r:id="rId7" imgW="190440" imgH="241200" progId="Equation.3">
              <p:embed/>
            </p:oleObj>
          </a:graphicData>
        </a:graphic>
      </p:graphicFrame>
      <p:sp>
        <p:nvSpPr>
          <p:cNvPr id="309351" name="Line 103"/>
          <p:cNvSpPr>
            <a:spLocks noChangeShapeType="1"/>
          </p:cNvSpPr>
          <p:nvPr/>
        </p:nvSpPr>
        <p:spPr bwMode="auto">
          <a:xfrm>
            <a:off x="8426450" y="2166938"/>
            <a:ext cx="0" cy="276225"/>
          </a:xfrm>
          <a:prstGeom prst="line">
            <a:avLst/>
          </a:prstGeom>
          <a:noFill/>
          <a:ln w="9525">
            <a:solidFill>
              <a:schemeClr val="tx1"/>
            </a:solidFill>
            <a:round/>
            <a:headEnd/>
            <a:tailEnd/>
          </a:ln>
          <a:effectLst/>
        </p:spPr>
        <p:txBody>
          <a:bodyPr anchor="ctr"/>
          <a:lstStyle/>
          <a:p>
            <a:endParaRPr lang="ru-RU"/>
          </a:p>
        </p:txBody>
      </p:sp>
      <p:sp>
        <p:nvSpPr>
          <p:cNvPr id="309352" name="Line 104"/>
          <p:cNvSpPr>
            <a:spLocks noChangeShapeType="1"/>
          </p:cNvSpPr>
          <p:nvPr/>
        </p:nvSpPr>
        <p:spPr bwMode="auto">
          <a:xfrm>
            <a:off x="7748588" y="2184400"/>
            <a:ext cx="0" cy="276225"/>
          </a:xfrm>
          <a:prstGeom prst="line">
            <a:avLst/>
          </a:prstGeom>
          <a:noFill/>
          <a:ln w="9525">
            <a:solidFill>
              <a:schemeClr val="tx1"/>
            </a:solidFill>
            <a:round/>
            <a:headEnd/>
            <a:tailEnd/>
          </a:ln>
          <a:effectLst/>
        </p:spPr>
        <p:txBody>
          <a:bodyPr anchor="ctr"/>
          <a:lstStyle/>
          <a:p>
            <a:endParaRPr lang="ru-RU"/>
          </a:p>
        </p:txBody>
      </p:sp>
      <p:sp>
        <p:nvSpPr>
          <p:cNvPr id="309353" name="Line 105"/>
          <p:cNvSpPr>
            <a:spLocks noChangeShapeType="1"/>
          </p:cNvSpPr>
          <p:nvPr/>
        </p:nvSpPr>
        <p:spPr bwMode="auto">
          <a:xfrm>
            <a:off x="7761288" y="2341563"/>
            <a:ext cx="666750" cy="0"/>
          </a:xfrm>
          <a:prstGeom prst="line">
            <a:avLst/>
          </a:prstGeom>
          <a:noFill/>
          <a:ln w="9525">
            <a:solidFill>
              <a:schemeClr val="tx1"/>
            </a:solidFill>
            <a:round/>
            <a:headEnd type="triangle" w="med" len="med"/>
            <a:tailEnd type="triangle" w="med" len="med"/>
          </a:ln>
          <a:effectLst/>
        </p:spPr>
        <p:txBody>
          <a:bodyPr anchor="ctr"/>
          <a:lstStyle/>
          <a:p>
            <a:endParaRPr lang="ru-RU"/>
          </a:p>
        </p:txBody>
      </p:sp>
      <p:sp>
        <p:nvSpPr>
          <p:cNvPr id="309354" name="Text Box 106"/>
          <p:cNvSpPr txBox="1">
            <a:spLocks noChangeArrowheads="1"/>
          </p:cNvSpPr>
          <p:nvPr/>
        </p:nvSpPr>
        <p:spPr bwMode="auto">
          <a:xfrm>
            <a:off x="7993063" y="2114550"/>
            <a:ext cx="254000" cy="244475"/>
          </a:xfrm>
          <a:prstGeom prst="rect">
            <a:avLst/>
          </a:prstGeom>
          <a:noFill/>
          <a:ln w="9525" algn="ctr">
            <a:noFill/>
            <a:miter lim="800000"/>
            <a:headEnd/>
            <a:tailEnd/>
          </a:ln>
          <a:effectLst/>
        </p:spPr>
        <p:txBody>
          <a:bodyPr wrap="none">
            <a:spAutoFit/>
          </a:bodyPr>
          <a:lstStyle/>
          <a:p>
            <a:r>
              <a:rPr lang="en-US" sz="1000" i="1"/>
              <a:t>d</a:t>
            </a:r>
            <a:endParaRPr lang="ru-RU" sz="1000" i="1"/>
          </a:p>
        </p:txBody>
      </p:sp>
      <p:sp>
        <p:nvSpPr>
          <p:cNvPr id="309355" name="AutoShape 107"/>
          <p:cNvSpPr>
            <a:spLocks noChangeArrowheads="1"/>
          </p:cNvSpPr>
          <p:nvPr/>
        </p:nvSpPr>
        <p:spPr bwMode="auto">
          <a:xfrm>
            <a:off x="5692775" y="2771775"/>
            <a:ext cx="123825" cy="352425"/>
          </a:xfrm>
          <a:prstGeom prst="upArrow">
            <a:avLst>
              <a:gd name="adj1" fmla="val 50000"/>
              <a:gd name="adj2" fmla="val 71154"/>
            </a:avLst>
          </a:prstGeom>
          <a:solidFill>
            <a:srgbClr val="0000FF"/>
          </a:solidFill>
          <a:ln w="9525" algn="ctr">
            <a:solidFill>
              <a:schemeClr val="tx1"/>
            </a:solidFill>
            <a:miter lim="800000"/>
            <a:headEnd/>
            <a:tailEnd/>
          </a:ln>
          <a:effectLst/>
        </p:spPr>
        <p:txBody>
          <a:bodyPr wrap="none" anchor="ctr"/>
          <a:lstStyle/>
          <a:p>
            <a:endParaRPr lang="ru-RU"/>
          </a:p>
        </p:txBody>
      </p:sp>
      <p:graphicFrame>
        <p:nvGraphicFramePr>
          <p:cNvPr id="309356" name="Object 108"/>
          <p:cNvGraphicFramePr>
            <a:graphicFrameLocks noChangeAspect="1"/>
          </p:cNvGraphicFramePr>
          <p:nvPr/>
        </p:nvGraphicFramePr>
        <p:xfrm>
          <a:off x="5843588" y="2894013"/>
          <a:ext cx="215900" cy="228600"/>
        </p:xfrm>
        <a:graphic>
          <a:graphicData uri="http://schemas.openxmlformats.org/presentationml/2006/ole">
            <p:oleObj spid="_x0000_s309356" name="Формула" r:id="rId8" imgW="215640" imgH="228600" progId="Equation.3">
              <p:embed/>
            </p:oleObj>
          </a:graphicData>
        </a:graphic>
      </p:graphicFrame>
      <p:sp>
        <p:nvSpPr>
          <p:cNvPr id="309357" name="AutoShape 109"/>
          <p:cNvSpPr>
            <a:spLocks noChangeArrowheads="1"/>
          </p:cNvSpPr>
          <p:nvPr/>
        </p:nvSpPr>
        <p:spPr bwMode="auto">
          <a:xfrm>
            <a:off x="8361363" y="2741613"/>
            <a:ext cx="123825" cy="352425"/>
          </a:xfrm>
          <a:prstGeom prst="upArrow">
            <a:avLst>
              <a:gd name="adj1" fmla="val 50000"/>
              <a:gd name="adj2" fmla="val 71154"/>
            </a:avLst>
          </a:prstGeom>
          <a:solidFill>
            <a:srgbClr val="0000FF"/>
          </a:solidFill>
          <a:ln w="9525" algn="ctr">
            <a:solidFill>
              <a:schemeClr val="tx1"/>
            </a:solidFill>
            <a:miter lim="800000"/>
            <a:headEnd/>
            <a:tailEnd/>
          </a:ln>
          <a:effectLst/>
        </p:spPr>
        <p:txBody>
          <a:bodyPr wrap="none" anchor="ctr"/>
          <a:lstStyle/>
          <a:p>
            <a:endParaRPr lang="ru-RU"/>
          </a:p>
        </p:txBody>
      </p:sp>
      <p:graphicFrame>
        <p:nvGraphicFramePr>
          <p:cNvPr id="309358" name="Object 110"/>
          <p:cNvGraphicFramePr>
            <a:graphicFrameLocks noChangeAspect="1"/>
          </p:cNvGraphicFramePr>
          <p:nvPr/>
        </p:nvGraphicFramePr>
        <p:xfrm>
          <a:off x="8099425" y="2854325"/>
          <a:ext cx="215900" cy="228600"/>
        </p:xfrm>
        <a:graphic>
          <a:graphicData uri="http://schemas.openxmlformats.org/presentationml/2006/ole">
            <p:oleObj spid="_x0000_s309358" name="Формула" r:id="rId9" imgW="215640" imgH="228600" progId="Equation.3">
              <p:embed/>
            </p:oleObj>
          </a:graphicData>
        </a:graphic>
      </p:graphicFrame>
      <p:sp>
        <p:nvSpPr>
          <p:cNvPr id="309359" name="Text Box 111"/>
          <p:cNvSpPr txBox="1">
            <a:spLocks noChangeArrowheads="1"/>
          </p:cNvSpPr>
          <p:nvPr/>
        </p:nvSpPr>
        <p:spPr bwMode="auto">
          <a:xfrm>
            <a:off x="5648325" y="2227263"/>
            <a:ext cx="254000" cy="244475"/>
          </a:xfrm>
          <a:prstGeom prst="rect">
            <a:avLst/>
          </a:prstGeom>
          <a:noFill/>
          <a:ln w="9525" algn="ctr">
            <a:noFill/>
            <a:miter lim="800000"/>
            <a:headEnd/>
            <a:tailEnd/>
          </a:ln>
          <a:effectLst/>
        </p:spPr>
        <p:txBody>
          <a:bodyPr wrap="none">
            <a:spAutoFit/>
          </a:bodyPr>
          <a:lstStyle/>
          <a:p>
            <a:r>
              <a:rPr lang="ru-RU" sz="1000"/>
              <a:t>1</a:t>
            </a:r>
          </a:p>
        </p:txBody>
      </p:sp>
      <p:sp>
        <p:nvSpPr>
          <p:cNvPr id="309360" name="Text Box 112"/>
          <p:cNvSpPr txBox="1">
            <a:spLocks noChangeArrowheads="1"/>
          </p:cNvSpPr>
          <p:nvPr/>
        </p:nvSpPr>
        <p:spPr bwMode="auto">
          <a:xfrm>
            <a:off x="6283325" y="2233613"/>
            <a:ext cx="254000" cy="244475"/>
          </a:xfrm>
          <a:prstGeom prst="rect">
            <a:avLst/>
          </a:prstGeom>
          <a:noFill/>
          <a:ln w="9525" algn="ctr">
            <a:noFill/>
            <a:miter lim="800000"/>
            <a:headEnd/>
            <a:tailEnd/>
          </a:ln>
          <a:effectLst/>
        </p:spPr>
        <p:txBody>
          <a:bodyPr wrap="none">
            <a:spAutoFit/>
          </a:bodyPr>
          <a:lstStyle/>
          <a:p>
            <a:r>
              <a:rPr lang="ru-RU" sz="1000"/>
              <a:t>2</a:t>
            </a:r>
          </a:p>
        </p:txBody>
      </p:sp>
      <p:sp>
        <p:nvSpPr>
          <p:cNvPr id="309361" name="Text Box 113"/>
          <p:cNvSpPr txBox="1">
            <a:spLocks noChangeArrowheads="1"/>
          </p:cNvSpPr>
          <p:nvPr/>
        </p:nvSpPr>
        <p:spPr bwMode="auto">
          <a:xfrm>
            <a:off x="6967538" y="2232025"/>
            <a:ext cx="254000" cy="244475"/>
          </a:xfrm>
          <a:prstGeom prst="rect">
            <a:avLst/>
          </a:prstGeom>
          <a:noFill/>
          <a:ln w="9525" algn="ctr">
            <a:noFill/>
            <a:miter lim="800000"/>
            <a:headEnd/>
            <a:tailEnd/>
          </a:ln>
          <a:effectLst/>
        </p:spPr>
        <p:txBody>
          <a:bodyPr wrap="none">
            <a:spAutoFit/>
          </a:bodyPr>
          <a:lstStyle/>
          <a:p>
            <a:r>
              <a:rPr lang="ru-RU" sz="1000"/>
              <a:t>3</a:t>
            </a:r>
          </a:p>
        </p:txBody>
      </p:sp>
      <p:sp>
        <p:nvSpPr>
          <p:cNvPr id="309362" name="Text Box 114"/>
          <p:cNvSpPr txBox="1">
            <a:spLocks noChangeArrowheads="1"/>
          </p:cNvSpPr>
          <p:nvPr/>
        </p:nvSpPr>
        <p:spPr bwMode="auto">
          <a:xfrm>
            <a:off x="7518400" y="2239963"/>
            <a:ext cx="254000" cy="244475"/>
          </a:xfrm>
          <a:prstGeom prst="rect">
            <a:avLst/>
          </a:prstGeom>
          <a:noFill/>
          <a:ln w="9525" algn="ctr">
            <a:noFill/>
            <a:miter lim="800000"/>
            <a:headEnd/>
            <a:tailEnd/>
          </a:ln>
          <a:effectLst/>
        </p:spPr>
        <p:txBody>
          <a:bodyPr wrap="none">
            <a:spAutoFit/>
          </a:bodyPr>
          <a:lstStyle/>
          <a:p>
            <a:r>
              <a:rPr lang="ru-RU" sz="1000"/>
              <a:t>4</a:t>
            </a:r>
          </a:p>
        </p:txBody>
      </p:sp>
      <p:sp>
        <p:nvSpPr>
          <p:cNvPr id="309363" name="Text Box 115"/>
          <p:cNvSpPr txBox="1">
            <a:spLocks noChangeArrowheads="1"/>
          </p:cNvSpPr>
          <p:nvPr/>
        </p:nvSpPr>
        <p:spPr bwMode="auto">
          <a:xfrm>
            <a:off x="8402638" y="2228850"/>
            <a:ext cx="254000" cy="244475"/>
          </a:xfrm>
          <a:prstGeom prst="rect">
            <a:avLst/>
          </a:prstGeom>
          <a:noFill/>
          <a:ln w="9525" algn="ctr">
            <a:noFill/>
            <a:miter lim="800000"/>
            <a:headEnd/>
            <a:tailEnd/>
          </a:ln>
          <a:effectLst/>
        </p:spPr>
        <p:txBody>
          <a:bodyPr wrap="none">
            <a:spAutoFit/>
          </a:bodyPr>
          <a:lstStyle/>
          <a:p>
            <a:r>
              <a:rPr lang="ru-RU" sz="1000"/>
              <a:t>5</a:t>
            </a:r>
          </a:p>
        </p:txBody>
      </p:sp>
      <p:sp>
        <p:nvSpPr>
          <p:cNvPr id="309364" name="Text Box 116"/>
          <p:cNvSpPr txBox="1">
            <a:spLocks noChangeArrowheads="1"/>
          </p:cNvSpPr>
          <p:nvPr/>
        </p:nvSpPr>
        <p:spPr bwMode="auto">
          <a:xfrm>
            <a:off x="6181725" y="3084513"/>
            <a:ext cx="254000" cy="244475"/>
          </a:xfrm>
          <a:prstGeom prst="rect">
            <a:avLst/>
          </a:prstGeom>
          <a:noFill/>
          <a:ln w="9525" algn="ctr">
            <a:noFill/>
            <a:miter lim="800000"/>
            <a:headEnd/>
            <a:tailEnd/>
          </a:ln>
          <a:effectLst/>
        </p:spPr>
        <p:txBody>
          <a:bodyPr wrap="none">
            <a:spAutoFit/>
          </a:bodyPr>
          <a:lstStyle/>
          <a:p>
            <a:r>
              <a:rPr lang="ru-RU" sz="1000"/>
              <a:t>6</a:t>
            </a:r>
          </a:p>
        </p:txBody>
      </p:sp>
      <p:sp>
        <p:nvSpPr>
          <p:cNvPr id="309365" name="Text Box 117"/>
          <p:cNvSpPr txBox="1">
            <a:spLocks noChangeArrowheads="1"/>
          </p:cNvSpPr>
          <p:nvPr/>
        </p:nvSpPr>
        <p:spPr bwMode="auto">
          <a:xfrm>
            <a:off x="6856413" y="3101975"/>
            <a:ext cx="254000" cy="244475"/>
          </a:xfrm>
          <a:prstGeom prst="rect">
            <a:avLst/>
          </a:prstGeom>
          <a:noFill/>
          <a:ln w="9525" algn="ctr">
            <a:noFill/>
            <a:miter lim="800000"/>
            <a:headEnd/>
            <a:tailEnd/>
          </a:ln>
          <a:effectLst/>
        </p:spPr>
        <p:txBody>
          <a:bodyPr wrap="none">
            <a:spAutoFit/>
          </a:bodyPr>
          <a:lstStyle/>
          <a:p>
            <a:r>
              <a:rPr lang="ru-RU" sz="1000"/>
              <a:t>7</a:t>
            </a:r>
          </a:p>
        </p:txBody>
      </p:sp>
      <p:sp>
        <p:nvSpPr>
          <p:cNvPr id="309366" name="Text Box 118"/>
          <p:cNvSpPr txBox="1">
            <a:spLocks noChangeArrowheads="1"/>
          </p:cNvSpPr>
          <p:nvPr/>
        </p:nvSpPr>
        <p:spPr bwMode="auto">
          <a:xfrm>
            <a:off x="7550150" y="3090863"/>
            <a:ext cx="254000" cy="244475"/>
          </a:xfrm>
          <a:prstGeom prst="rect">
            <a:avLst/>
          </a:prstGeom>
          <a:noFill/>
          <a:ln w="9525" algn="ctr">
            <a:noFill/>
            <a:miter lim="800000"/>
            <a:headEnd/>
            <a:tailEnd/>
          </a:ln>
          <a:effectLst/>
        </p:spPr>
        <p:txBody>
          <a:bodyPr wrap="none">
            <a:spAutoFit/>
          </a:bodyPr>
          <a:lstStyle/>
          <a:p>
            <a:r>
              <a:rPr lang="ru-RU" sz="1000"/>
              <a:t>8</a:t>
            </a:r>
          </a:p>
        </p:txBody>
      </p:sp>
      <p:sp>
        <p:nvSpPr>
          <p:cNvPr id="309367" name="Text Box 119"/>
          <p:cNvSpPr txBox="1">
            <a:spLocks noChangeArrowheads="1"/>
          </p:cNvSpPr>
          <p:nvPr/>
        </p:nvSpPr>
        <p:spPr bwMode="auto">
          <a:xfrm>
            <a:off x="117475" y="2620963"/>
            <a:ext cx="5267325" cy="701675"/>
          </a:xfrm>
          <a:prstGeom prst="rect">
            <a:avLst/>
          </a:prstGeom>
          <a:noFill/>
          <a:ln w="9525" algn="ctr">
            <a:noFill/>
            <a:miter lim="800000"/>
            <a:headEnd/>
            <a:tailEnd/>
          </a:ln>
          <a:effectLst/>
        </p:spPr>
        <p:txBody>
          <a:bodyPr wrap="none">
            <a:spAutoFit/>
          </a:bodyPr>
          <a:lstStyle/>
          <a:p>
            <a:r>
              <a:rPr lang="ru-RU" sz="1000"/>
              <a:t>2. Проводим сквозное сечение, разделяющее ферму на две отдельные части так,</a:t>
            </a:r>
          </a:p>
          <a:p>
            <a:r>
              <a:rPr lang="ru-RU" sz="1000"/>
              <a:t>чтобы </a:t>
            </a:r>
            <a:r>
              <a:rPr lang="en-US" sz="1000"/>
              <a:t> </a:t>
            </a:r>
            <a:r>
              <a:rPr lang="ru-RU" sz="1000" b="1"/>
              <a:t>в сечение попадало не более трех стержней</a:t>
            </a:r>
            <a:r>
              <a:rPr lang="ru-RU" sz="1000"/>
              <a:t>, в одном из которых требуется</a:t>
            </a:r>
          </a:p>
          <a:p>
            <a:r>
              <a:rPr lang="ru-RU" sz="1000"/>
              <a:t>найти усилие, например, сечение </a:t>
            </a:r>
            <a:r>
              <a:rPr lang="en-US" sz="1000"/>
              <a:t>I-I </a:t>
            </a:r>
            <a:r>
              <a:rPr lang="ru-RU" sz="1000"/>
              <a:t>для определения </a:t>
            </a:r>
            <a:r>
              <a:rPr lang="en-US" sz="1000" b="1" i="1"/>
              <a:t>S</a:t>
            </a:r>
            <a:r>
              <a:rPr lang="en-US" sz="1000" baseline="-25000"/>
              <a:t>23</a:t>
            </a:r>
            <a:r>
              <a:rPr lang="ru-RU" sz="1000"/>
              <a:t>.</a:t>
            </a:r>
          </a:p>
          <a:p>
            <a:endParaRPr lang="ru-RU" sz="1000" b="1"/>
          </a:p>
        </p:txBody>
      </p:sp>
      <p:sp>
        <p:nvSpPr>
          <p:cNvPr id="309368" name="Line 120"/>
          <p:cNvSpPr>
            <a:spLocks noChangeShapeType="1"/>
          </p:cNvSpPr>
          <p:nvPr/>
        </p:nvSpPr>
        <p:spPr bwMode="auto">
          <a:xfrm>
            <a:off x="6724650" y="2219325"/>
            <a:ext cx="0" cy="1476375"/>
          </a:xfrm>
          <a:prstGeom prst="line">
            <a:avLst/>
          </a:prstGeom>
          <a:noFill/>
          <a:ln w="9525">
            <a:solidFill>
              <a:srgbClr val="FF0000"/>
            </a:solidFill>
            <a:round/>
            <a:headEnd/>
            <a:tailEnd/>
          </a:ln>
          <a:effectLst/>
        </p:spPr>
        <p:txBody>
          <a:bodyPr anchor="ctr"/>
          <a:lstStyle/>
          <a:p>
            <a:endParaRPr lang="ru-RU"/>
          </a:p>
        </p:txBody>
      </p:sp>
      <p:sp>
        <p:nvSpPr>
          <p:cNvPr id="309369" name="Text Box 121"/>
          <p:cNvSpPr txBox="1">
            <a:spLocks noChangeArrowheads="1"/>
          </p:cNvSpPr>
          <p:nvPr/>
        </p:nvSpPr>
        <p:spPr bwMode="auto">
          <a:xfrm>
            <a:off x="6518275" y="3678238"/>
            <a:ext cx="219075" cy="244475"/>
          </a:xfrm>
          <a:prstGeom prst="rect">
            <a:avLst/>
          </a:prstGeom>
          <a:noFill/>
          <a:ln w="9525" algn="ctr">
            <a:noFill/>
            <a:miter lim="800000"/>
            <a:headEnd/>
            <a:tailEnd/>
          </a:ln>
          <a:effectLst/>
        </p:spPr>
        <p:txBody>
          <a:bodyPr wrap="none">
            <a:spAutoFit/>
          </a:bodyPr>
          <a:lstStyle/>
          <a:p>
            <a:r>
              <a:rPr lang="en-US" sz="1000" b="1" i="1">
                <a:solidFill>
                  <a:srgbClr val="FF0000"/>
                </a:solidFill>
              </a:rPr>
              <a:t>I</a:t>
            </a:r>
            <a:endParaRPr lang="ru-RU" sz="1000" b="1" i="1">
              <a:solidFill>
                <a:srgbClr val="FF0000"/>
              </a:solidFill>
            </a:endParaRPr>
          </a:p>
        </p:txBody>
      </p:sp>
      <p:sp>
        <p:nvSpPr>
          <p:cNvPr id="309370" name="Text Box 122"/>
          <p:cNvSpPr txBox="1">
            <a:spLocks noChangeArrowheads="1"/>
          </p:cNvSpPr>
          <p:nvPr/>
        </p:nvSpPr>
        <p:spPr bwMode="auto">
          <a:xfrm>
            <a:off x="6507163" y="2095500"/>
            <a:ext cx="219075" cy="244475"/>
          </a:xfrm>
          <a:prstGeom prst="rect">
            <a:avLst/>
          </a:prstGeom>
          <a:noFill/>
          <a:ln w="9525" algn="ctr">
            <a:noFill/>
            <a:miter lim="800000"/>
            <a:headEnd/>
            <a:tailEnd/>
          </a:ln>
          <a:effectLst/>
        </p:spPr>
        <p:txBody>
          <a:bodyPr wrap="none">
            <a:spAutoFit/>
          </a:bodyPr>
          <a:lstStyle/>
          <a:p>
            <a:r>
              <a:rPr lang="en-US" sz="1000" b="1" i="1">
                <a:solidFill>
                  <a:srgbClr val="FF0000"/>
                </a:solidFill>
              </a:rPr>
              <a:t>I</a:t>
            </a:r>
            <a:endParaRPr lang="ru-RU" sz="1000" b="1" i="1">
              <a:solidFill>
                <a:srgbClr val="FF0000"/>
              </a:solidFill>
            </a:endParaRPr>
          </a:p>
        </p:txBody>
      </p:sp>
      <p:sp>
        <p:nvSpPr>
          <p:cNvPr id="309371" name="Text Box 123"/>
          <p:cNvSpPr txBox="1">
            <a:spLocks noChangeArrowheads="1"/>
          </p:cNvSpPr>
          <p:nvPr/>
        </p:nvSpPr>
        <p:spPr bwMode="auto">
          <a:xfrm>
            <a:off x="115888" y="3105150"/>
            <a:ext cx="5434012" cy="396875"/>
          </a:xfrm>
          <a:prstGeom prst="rect">
            <a:avLst/>
          </a:prstGeom>
          <a:noFill/>
          <a:ln w="9525" algn="ctr">
            <a:noFill/>
            <a:miter lim="800000"/>
            <a:headEnd/>
            <a:tailEnd/>
          </a:ln>
          <a:effectLst/>
        </p:spPr>
        <p:txBody>
          <a:bodyPr wrap="none">
            <a:spAutoFit/>
          </a:bodyPr>
          <a:lstStyle/>
          <a:p>
            <a:r>
              <a:rPr lang="en-US" sz="1000"/>
              <a:t>3</a:t>
            </a:r>
            <a:r>
              <a:rPr lang="ru-RU" sz="1000"/>
              <a:t>.</a:t>
            </a:r>
            <a:r>
              <a:rPr lang="en-US" sz="1000"/>
              <a:t> </a:t>
            </a:r>
            <a:r>
              <a:rPr lang="ru-RU" sz="1000"/>
              <a:t>Выбирая в качестве объекта равновесия одну часть, например, правую, отбрасываем</a:t>
            </a:r>
          </a:p>
          <a:p>
            <a:r>
              <a:rPr lang="ru-RU" sz="1000"/>
              <a:t>другую (левую) часть.</a:t>
            </a:r>
            <a:endParaRPr lang="ru-RU" sz="1000" b="1"/>
          </a:p>
        </p:txBody>
      </p:sp>
      <p:sp>
        <p:nvSpPr>
          <p:cNvPr id="309373" name="Text Box 125"/>
          <p:cNvSpPr txBox="1">
            <a:spLocks noChangeArrowheads="1"/>
          </p:cNvSpPr>
          <p:nvPr/>
        </p:nvSpPr>
        <p:spPr bwMode="auto">
          <a:xfrm>
            <a:off x="123825" y="3436938"/>
            <a:ext cx="5540375" cy="396875"/>
          </a:xfrm>
          <a:prstGeom prst="rect">
            <a:avLst/>
          </a:prstGeom>
          <a:noFill/>
          <a:ln w="9525" algn="ctr">
            <a:noFill/>
            <a:miter lim="800000"/>
            <a:headEnd/>
            <a:tailEnd/>
          </a:ln>
          <a:effectLst/>
        </p:spPr>
        <p:txBody>
          <a:bodyPr wrap="none">
            <a:spAutoFit/>
          </a:bodyPr>
          <a:lstStyle/>
          <a:p>
            <a:r>
              <a:rPr lang="ru-RU" sz="1000"/>
              <a:t>4.</a:t>
            </a:r>
            <a:r>
              <a:rPr lang="en-US" sz="1000"/>
              <a:t> </a:t>
            </a:r>
            <a:r>
              <a:rPr lang="ru-RU" sz="1000"/>
              <a:t>Действие отброшенной части на оставшуюся заменяем реакциями стержней, попавших</a:t>
            </a:r>
          </a:p>
          <a:p>
            <a:r>
              <a:rPr lang="ru-RU" sz="1000"/>
              <a:t>в разрез – </a:t>
            </a:r>
            <a:r>
              <a:rPr lang="en-US" sz="1000" b="1" i="1"/>
              <a:t>S</a:t>
            </a:r>
            <a:r>
              <a:rPr lang="en-US" sz="1000" baseline="-25000"/>
              <a:t>32</a:t>
            </a:r>
            <a:r>
              <a:rPr lang="en-US" sz="1000"/>
              <a:t>, </a:t>
            </a:r>
            <a:r>
              <a:rPr lang="en-US" sz="1000" b="1" i="1"/>
              <a:t>S</a:t>
            </a:r>
            <a:r>
              <a:rPr lang="en-US" sz="1000" baseline="-25000"/>
              <a:t>36</a:t>
            </a:r>
            <a:r>
              <a:rPr lang="en-US" sz="1000"/>
              <a:t> </a:t>
            </a:r>
            <a:r>
              <a:rPr lang="ru-RU" sz="1000"/>
              <a:t>и </a:t>
            </a:r>
            <a:r>
              <a:rPr lang="en-US" sz="1000" b="1" i="1"/>
              <a:t>S</a:t>
            </a:r>
            <a:r>
              <a:rPr lang="en-US" sz="1000" baseline="-25000"/>
              <a:t>76</a:t>
            </a:r>
            <a:r>
              <a:rPr lang="en-US" sz="1000"/>
              <a:t>.</a:t>
            </a:r>
            <a:endParaRPr lang="ru-RU" sz="1000" b="1"/>
          </a:p>
        </p:txBody>
      </p:sp>
      <p:sp>
        <p:nvSpPr>
          <p:cNvPr id="309374" name="Line 126"/>
          <p:cNvSpPr>
            <a:spLocks noChangeShapeType="1"/>
          </p:cNvSpPr>
          <p:nvPr/>
        </p:nvSpPr>
        <p:spPr bwMode="auto">
          <a:xfrm>
            <a:off x="6248400" y="2457450"/>
            <a:ext cx="923925" cy="0"/>
          </a:xfrm>
          <a:prstGeom prst="line">
            <a:avLst/>
          </a:prstGeom>
          <a:noFill/>
          <a:ln w="9525">
            <a:solidFill>
              <a:srgbClr val="FF0000"/>
            </a:solidFill>
            <a:prstDash val="dash"/>
            <a:round/>
            <a:headEnd/>
            <a:tailEnd/>
          </a:ln>
          <a:effectLst/>
        </p:spPr>
        <p:txBody>
          <a:bodyPr anchor="ctr"/>
          <a:lstStyle/>
          <a:p>
            <a:endParaRPr lang="ru-RU"/>
          </a:p>
        </p:txBody>
      </p:sp>
      <p:sp>
        <p:nvSpPr>
          <p:cNvPr id="309375" name="Line 127"/>
          <p:cNvSpPr>
            <a:spLocks noChangeShapeType="1"/>
          </p:cNvSpPr>
          <p:nvPr/>
        </p:nvSpPr>
        <p:spPr bwMode="auto">
          <a:xfrm>
            <a:off x="6161088" y="3135313"/>
            <a:ext cx="923925" cy="0"/>
          </a:xfrm>
          <a:prstGeom prst="line">
            <a:avLst/>
          </a:prstGeom>
          <a:noFill/>
          <a:ln w="9525">
            <a:solidFill>
              <a:srgbClr val="FF0000"/>
            </a:solidFill>
            <a:prstDash val="dash"/>
            <a:round/>
            <a:headEnd/>
            <a:tailEnd/>
          </a:ln>
          <a:effectLst/>
        </p:spPr>
        <p:txBody>
          <a:bodyPr anchor="ctr"/>
          <a:lstStyle/>
          <a:p>
            <a:endParaRPr lang="ru-RU"/>
          </a:p>
        </p:txBody>
      </p:sp>
      <p:sp>
        <p:nvSpPr>
          <p:cNvPr id="309376" name="Line 128"/>
          <p:cNvSpPr>
            <a:spLocks noChangeShapeType="1"/>
          </p:cNvSpPr>
          <p:nvPr/>
        </p:nvSpPr>
        <p:spPr bwMode="auto">
          <a:xfrm flipV="1">
            <a:off x="6169025" y="2444750"/>
            <a:ext cx="914400" cy="952500"/>
          </a:xfrm>
          <a:prstGeom prst="line">
            <a:avLst/>
          </a:prstGeom>
          <a:noFill/>
          <a:ln w="9525">
            <a:solidFill>
              <a:srgbClr val="FF0000"/>
            </a:solidFill>
            <a:prstDash val="dash"/>
            <a:round/>
            <a:headEnd/>
            <a:tailEnd/>
          </a:ln>
          <a:effectLst/>
        </p:spPr>
        <p:txBody>
          <a:bodyPr anchor="ctr"/>
          <a:lstStyle/>
          <a:p>
            <a:endParaRPr lang="ru-RU"/>
          </a:p>
        </p:txBody>
      </p:sp>
      <p:sp>
        <p:nvSpPr>
          <p:cNvPr id="309377" name="AutoShape 129"/>
          <p:cNvSpPr>
            <a:spLocks noChangeArrowheads="1"/>
          </p:cNvSpPr>
          <p:nvPr/>
        </p:nvSpPr>
        <p:spPr bwMode="auto">
          <a:xfrm flipH="1">
            <a:off x="6648450" y="2409825"/>
            <a:ext cx="400050" cy="88900"/>
          </a:xfrm>
          <a:prstGeom prst="rightArrow">
            <a:avLst>
              <a:gd name="adj1" fmla="val 50000"/>
              <a:gd name="adj2" fmla="val 112500"/>
            </a:avLst>
          </a:prstGeom>
          <a:solidFill>
            <a:srgbClr val="0000FF"/>
          </a:solidFill>
          <a:ln w="9525" algn="ctr">
            <a:solidFill>
              <a:schemeClr val="tx1"/>
            </a:solidFill>
            <a:miter lim="800000"/>
            <a:headEnd/>
            <a:tailEnd/>
          </a:ln>
          <a:effectLst/>
        </p:spPr>
        <p:txBody>
          <a:bodyPr wrap="none" anchor="ctr"/>
          <a:lstStyle/>
          <a:p>
            <a:endParaRPr lang="ru-RU"/>
          </a:p>
        </p:txBody>
      </p:sp>
      <p:sp>
        <p:nvSpPr>
          <p:cNvPr id="309378" name="AutoShape 130"/>
          <p:cNvSpPr>
            <a:spLocks noChangeArrowheads="1"/>
          </p:cNvSpPr>
          <p:nvPr/>
        </p:nvSpPr>
        <p:spPr bwMode="auto">
          <a:xfrm flipH="1">
            <a:off x="6675438" y="3084513"/>
            <a:ext cx="400050" cy="88900"/>
          </a:xfrm>
          <a:prstGeom prst="rightArrow">
            <a:avLst>
              <a:gd name="adj1" fmla="val 50000"/>
              <a:gd name="adj2" fmla="val 112500"/>
            </a:avLst>
          </a:prstGeom>
          <a:solidFill>
            <a:srgbClr val="0000FF"/>
          </a:solidFill>
          <a:ln w="9525" algn="ctr">
            <a:solidFill>
              <a:schemeClr val="tx1"/>
            </a:solidFill>
            <a:miter lim="800000"/>
            <a:headEnd/>
            <a:tailEnd/>
          </a:ln>
          <a:effectLst/>
        </p:spPr>
        <p:txBody>
          <a:bodyPr wrap="none" anchor="ctr"/>
          <a:lstStyle/>
          <a:p>
            <a:endParaRPr lang="ru-RU"/>
          </a:p>
        </p:txBody>
      </p:sp>
      <p:sp>
        <p:nvSpPr>
          <p:cNvPr id="309379" name="AutoShape 131"/>
          <p:cNvSpPr>
            <a:spLocks noChangeArrowheads="1"/>
          </p:cNvSpPr>
          <p:nvPr/>
        </p:nvSpPr>
        <p:spPr bwMode="auto">
          <a:xfrm rot="18816169" flipH="1">
            <a:off x="6719888" y="2576513"/>
            <a:ext cx="400050" cy="88900"/>
          </a:xfrm>
          <a:prstGeom prst="rightArrow">
            <a:avLst>
              <a:gd name="adj1" fmla="val 50000"/>
              <a:gd name="adj2" fmla="val 112500"/>
            </a:avLst>
          </a:prstGeom>
          <a:solidFill>
            <a:srgbClr val="0000FF"/>
          </a:solidFill>
          <a:ln w="9525" algn="ctr">
            <a:solidFill>
              <a:schemeClr val="tx1"/>
            </a:solidFill>
            <a:miter lim="800000"/>
            <a:headEnd/>
            <a:tailEnd/>
          </a:ln>
          <a:effectLst/>
        </p:spPr>
        <p:txBody>
          <a:bodyPr wrap="none" anchor="ctr"/>
          <a:lstStyle/>
          <a:p>
            <a:endParaRPr lang="ru-RU"/>
          </a:p>
        </p:txBody>
      </p:sp>
      <p:graphicFrame>
        <p:nvGraphicFramePr>
          <p:cNvPr id="309380" name="Object 132"/>
          <p:cNvGraphicFramePr>
            <a:graphicFrameLocks noChangeAspect="1"/>
          </p:cNvGraphicFramePr>
          <p:nvPr>
            <p:ph/>
          </p:nvPr>
        </p:nvGraphicFramePr>
        <p:xfrm>
          <a:off x="6800850" y="2139950"/>
          <a:ext cx="239713" cy="268288"/>
        </p:xfrm>
        <a:graphic>
          <a:graphicData uri="http://schemas.openxmlformats.org/presentationml/2006/ole">
            <p:oleObj spid="_x0000_s309380" name="Формула" r:id="rId10" imgW="215640" imgH="241200" progId="Equation.3">
              <p:embed/>
            </p:oleObj>
          </a:graphicData>
        </a:graphic>
      </p:graphicFrame>
      <p:graphicFrame>
        <p:nvGraphicFramePr>
          <p:cNvPr id="309385" name="Object 137"/>
          <p:cNvGraphicFramePr>
            <a:graphicFrameLocks noChangeAspect="1"/>
          </p:cNvGraphicFramePr>
          <p:nvPr/>
        </p:nvGraphicFramePr>
        <p:xfrm>
          <a:off x="6484938" y="2586038"/>
          <a:ext cx="239712" cy="268287"/>
        </p:xfrm>
        <a:graphic>
          <a:graphicData uri="http://schemas.openxmlformats.org/presentationml/2006/ole">
            <p:oleObj spid="_x0000_s309385" name="Формула" r:id="rId11" imgW="215640" imgH="241200" progId="Equation.3">
              <p:embed/>
            </p:oleObj>
          </a:graphicData>
        </a:graphic>
      </p:graphicFrame>
      <p:graphicFrame>
        <p:nvGraphicFramePr>
          <p:cNvPr id="309386" name="Object 138"/>
          <p:cNvGraphicFramePr>
            <a:graphicFrameLocks noChangeAspect="1"/>
          </p:cNvGraphicFramePr>
          <p:nvPr/>
        </p:nvGraphicFramePr>
        <p:xfrm>
          <a:off x="6829425" y="2870200"/>
          <a:ext cx="254000" cy="268288"/>
        </p:xfrm>
        <a:graphic>
          <a:graphicData uri="http://schemas.openxmlformats.org/presentationml/2006/ole">
            <p:oleObj spid="_x0000_s309386" name="Формула" r:id="rId12" imgW="228600" imgH="241200" progId="Equation.3">
              <p:embed/>
            </p:oleObj>
          </a:graphicData>
        </a:graphic>
      </p:graphicFrame>
      <p:sp>
        <p:nvSpPr>
          <p:cNvPr id="309387" name="Text Box 139"/>
          <p:cNvSpPr txBox="1">
            <a:spLocks noChangeArrowheads="1"/>
          </p:cNvSpPr>
          <p:nvPr/>
        </p:nvSpPr>
        <p:spPr bwMode="auto">
          <a:xfrm>
            <a:off x="112713" y="3759200"/>
            <a:ext cx="5778500" cy="549275"/>
          </a:xfrm>
          <a:prstGeom prst="rect">
            <a:avLst/>
          </a:prstGeom>
          <a:noFill/>
          <a:ln w="9525" algn="ctr">
            <a:noFill/>
            <a:miter lim="800000"/>
            <a:headEnd/>
            <a:tailEnd/>
          </a:ln>
          <a:effectLst/>
        </p:spPr>
        <p:txBody>
          <a:bodyPr wrap="none">
            <a:spAutoFit/>
          </a:bodyPr>
          <a:lstStyle/>
          <a:p>
            <a:r>
              <a:rPr lang="en-US" sz="1000"/>
              <a:t>5</a:t>
            </a:r>
            <a:r>
              <a:rPr lang="ru-RU" sz="1000"/>
              <a:t>.</a:t>
            </a:r>
            <a:r>
              <a:rPr lang="en-US" sz="1000"/>
              <a:t> </a:t>
            </a:r>
            <a:r>
              <a:rPr lang="ru-RU" sz="1000"/>
              <a:t>Для искомого усилия </a:t>
            </a:r>
            <a:r>
              <a:rPr lang="en-US" sz="1000" b="1" i="1"/>
              <a:t>S</a:t>
            </a:r>
            <a:r>
              <a:rPr lang="en-US" sz="1000" baseline="-25000"/>
              <a:t>32</a:t>
            </a:r>
            <a:r>
              <a:rPr lang="ru-RU" sz="1000" baseline="-25000"/>
              <a:t> </a:t>
            </a:r>
            <a:r>
              <a:rPr lang="ru-RU" sz="1000" b="1"/>
              <a:t>находим положение точки Риттера</a:t>
            </a:r>
            <a:r>
              <a:rPr lang="ru-RU" sz="1000"/>
              <a:t>, как точки пересечения</a:t>
            </a:r>
          </a:p>
          <a:p>
            <a:r>
              <a:rPr lang="ru-RU" sz="1000"/>
              <a:t>линий действия двух других усилий </a:t>
            </a:r>
            <a:r>
              <a:rPr lang="en-US" sz="1000" b="1" i="1"/>
              <a:t>S</a:t>
            </a:r>
            <a:r>
              <a:rPr lang="en-US" sz="1000" baseline="-25000"/>
              <a:t>36</a:t>
            </a:r>
            <a:r>
              <a:rPr lang="en-US" sz="1000"/>
              <a:t> </a:t>
            </a:r>
            <a:r>
              <a:rPr lang="ru-RU" sz="1000"/>
              <a:t>и </a:t>
            </a:r>
            <a:r>
              <a:rPr lang="en-US" sz="1000" b="1" i="1"/>
              <a:t>S</a:t>
            </a:r>
            <a:r>
              <a:rPr lang="en-US" sz="1000" baseline="-25000"/>
              <a:t>76</a:t>
            </a:r>
            <a:r>
              <a:rPr lang="ru-RU" sz="1000"/>
              <a:t>, не подлежащих определению в данный момент</a:t>
            </a:r>
            <a:r>
              <a:rPr lang="en-US" sz="1000"/>
              <a:t>.</a:t>
            </a:r>
          </a:p>
          <a:p>
            <a:r>
              <a:rPr lang="ru-RU" sz="1000"/>
              <a:t>Точка Риттера для усилия </a:t>
            </a:r>
            <a:r>
              <a:rPr lang="en-US" sz="1000" b="1" i="1"/>
              <a:t>S</a:t>
            </a:r>
            <a:r>
              <a:rPr lang="ru-RU" sz="1000" baseline="-25000"/>
              <a:t>32</a:t>
            </a:r>
            <a:r>
              <a:rPr lang="ru-RU" sz="1000"/>
              <a:t> совпадает с узлом 6.</a:t>
            </a:r>
            <a:endParaRPr lang="ru-RU" sz="1000" b="1"/>
          </a:p>
        </p:txBody>
      </p:sp>
      <p:sp>
        <p:nvSpPr>
          <p:cNvPr id="309388" name="Oval 140"/>
          <p:cNvSpPr>
            <a:spLocks noChangeArrowheads="1"/>
          </p:cNvSpPr>
          <p:nvPr/>
        </p:nvSpPr>
        <p:spPr bwMode="auto">
          <a:xfrm>
            <a:off x="6388100" y="3098800"/>
            <a:ext cx="60325" cy="60325"/>
          </a:xfrm>
          <a:prstGeom prst="ellipse">
            <a:avLst/>
          </a:prstGeom>
          <a:solidFill>
            <a:srgbClr val="00FF00"/>
          </a:solidFill>
          <a:ln w="12700" algn="ctr">
            <a:solidFill>
              <a:srgbClr val="008000"/>
            </a:solidFill>
            <a:round/>
            <a:headEnd/>
            <a:tailEnd/>
          </a:ln>
          <a:effectLst/>
        </p:spPr>
        <p:txBody>
          <a:bodyPr wrap="none" anchor="ctr"/>
          <a:lstStyle/>
          <a:p>
            <a:endParaRPr lang="ru-RU"/>
          </a:p>
        </p:txBody>
      </p:sp>
      <p:sp>
        <p:nvSpPr>
          <p:cNvPr id="309389" name="Text Box 141"/>
          <p:cNvSpPr txBox="1">
            <a:spLocks noChangeArrowheads="1"/>
          </p:cNvSpPr>
          <p:nvPr/>
        </p:nvSpPr>
        <p:spPr bwMode="auto">
          <a:xfrm>
            <a:off x="120650" y="4252913"/>
            <a:ext cx="6056313" cy="396875"/>
          </a:xfrm>
          <a:prstGeom prst="rect">
            <a:avLst/>
          </a:prstGeom>
          <a:noFill/>
          <a:ln w="9525" algn="ctr">
            <a:noFill/>
            <a:miter lim="800000"/>
            <a:headEnd/>
            <a:tailEnd/>
          </a:ln>
          <a:effectLst/>
        </p:spPr>
        <p:txBody>
          <a:bodyPr wrap="none">
            <a:spAutoFit/>
          </a:bodyPr>
          <a:lstStyle/>
          <a:p>
            <a:r>
              <a:rPr lang="ru-RU" sz="1000"/>
              <a:t>6.</a:t>
            </a:r>
            <a:r>
              <a:rPr lang="en-US" sz="1000"/>
              <a:t> </a:t>
            </a:r>
            <a:r>
              <a:rPr lang="ru-RU" sz="1000"/>
              <a:t>Составляем </a:t>
            </a:r>
            <a:r>
              <a:rPr lang="ru-RU" sz="1000" b="1"/>
              <a:t>моментное уравнение равновесия</a:t>
            </a:r>
            <a:r>
              <a:rPr lang="ru-RU" sz="1000"/>
              <a:t> для оставленной (правой) части относительно</a:t>
            </a:r>
          </a:p>
          <a:p>
            <a:r>
              <a:rPr lang="ru-RU" sz="1000"/>
              <a:t>найденной точки Риттера (узла 6) и определяем искомое усилие.</a:t>
            </a:r>
            <a:endParaRPr lang="ru-RU" sz="1000" b="1"/>
          </a:p>
        </p:txBody>
      </p:sp>
      <p:graphicFrame>
        <p:nvGraphicFramePr>
          <p:cNvPr id="309390" name="Object 142"/>
          <p:cNvGraphicFramePr>
            <a:graphicFrameLocks noChangeAspect="1"/>
          </p:cNvGraphicFramePr>
          <p:nvPr/>
        </p:nvGraphicFramePr>
        <p:xfrm>
          <a:off x="6080125" y="4016375"/>
          <a:ext cx="2794000" cy="254000"/>
        </p:xfrm>
        <a:graphic>
          <a:graphicData uri="http://schemas.openxmlformats.org/presentationml/2006/ole">
            <p:oleObj spid="_x0000_s309390" name="Формула" r:id="rId13" imgW="2793960" imgH="253800" progId="Equation.3">
              <p:embed/>
            </p:oleObj>
          </a:graphicData>
        </a:graphic>
      </p:graphicFrame>
      <p:graphicFrame>
        <p:nvGraphicFramePr>
          <p:cNvPr id="309391" name="Object 143"/>
          <p:cNvGraphicFramePr>
            <a:graphicFrameLocks noChangeAspect="1"/>
          </p:cNvGraphicFramePr>
          <p:nvPr/>
        </p:nvGraphicFramePr>
        <p:xfrm>
          <a:off x="7199313" y="4335463"/>
          <a:ext cx="1676400" cy="393700"/>
        </p:xfrm>
        <a:graphic>
          <a:graphicData uri="http://schemas.openxmlformats.org/presentationml/2006/ole">
            <p:oleObj spid="_x0000_s309391" name="Формула" r:id="rId14" imgW="1676160" imgH="393480" progId="Equation.3">
              <p:embed/>
            </p:oleObj>
          </a:graphicData>
        </a:graphic>
      </p:graphicFrame>
      <p:sp>
        <p:nvSpPr>
          <p:cNvPr id="309392" name="Text Box 144"/>
          <p:cNvSpPr txBox="1">
            <a:spLocks noChangeArrowheads="1"/>
          </p:cNvSpPr>
          <p:nvPr/>
        </p:nvSpPr>
        <p:spPr bwMode="auto">
          <a:xfrm>
            <a:off x="111125" y="4624388"/>
            <a:ext cx="5778500" cy="549275"/>
          </a:xfrm>
          <a:prstGeom prst="rect">
            <a:avLst/>
          </a:prstGeom>
          <a:noFill/>
          <a:ln w="9525" algn="ctr">
            <a:noFill/>
            <a:miter lim="800000"/>
            <a:headEnd/>
            <a:tailEnd/>
          </a:ln>
          <a:effectLst/>
        </p:spPr>
        <p:txBody>
          <a:bodyPr wrap="none">
            <a:spAutoFit/>
          </a:bodyPr>
          <a:lstStyle/>
          <a:p>
            <a:r>
              <a:rPr lang="ru-RU" sz="1000"/>
              <a:t>7.</a:t>
            </a:r>
            <a:r>
              <a:rPr lang="en-US" sz="1000"/>
              <a:t> </a:t>
            </a:r>
            <a:r>
              <a:rPr lang="ru-RU" sz="1000"/>
              <a:t>Для определения усилия </a:t>
            </a:r>
            <a:r>
              <a:rPr lang="en-US" sz="1000" b="1" i="1"/>
              <a:t>S</a:t>
            </a:r>
            <a:r>
              <a:rPr lang="ru-RU" sz="1000" baseline="-25000"/>
              <a:t>76 </a:t>
            </a:r>
            <a:r>
              <a:rPr lang="ru-RU" sz="1000" b="1"/>
              <a:t>находим положение точки Риттера</a:t>
            </a:r>
            <a:r>
              <a:rPr lang="ru-RU" sz="1000"/>
              <a:t>, как точки пересечения</a:t>
            </a:r>
          </a:p>
          <a:p>
            <a:r>
              <a:rPr lang="ru-RU" sz="1000"/>
              <a:t>линий действия двух других усилий </a:t>
            </a:r>
            <a:r>
              <a:rPr lang="en-US" sz="1000" b="1" i="1"/>
              <a:t>S</a:t>
            </a:r>
            <a:r>
              <a:rPr lang="en-US" sz="1000" baseline="-25000"/>
              <a:t>36</a:t>
            </a:r>
            <a:r>
              <a:rPr lang="en-US" sz="1000"/>
              <a:t> </a:t>
            </a:r>
            <a:r>
              <a:rPr lang="ru-RU" sz="1000"/>
              <a:t>и </a:t>
            </a:r>
            <a:r>
              <a:rPr lang="en-US" sz="1000" b="1" i="1"/>
              <a:t>S</a:t>
            </a:r>
            <a:r>
              <a:rPr lang="ru-RU" sz="1000" baseline="-25000"/>
              <a:t>32</a:t>
            </a:r>
            <a:r>
              <a:rPr lang="ru-RU" sz="1000"/>
              <a:t>, не подлежащих определению в данный момент</a:t>
            </a:r>
            <a:r>
              <a:rPr lang="en-US" sz="1000"/>
              <a:t>.</a:t>
            </a:r>
          </a:p>
          <a:p>
            <a:r>
              <a:rPr lang="ru-RU" sz="1000"/>
              <a:t>Точка Риттера для усилия </a:t>
            </a:r>
            <a:r>
              <a:rPr lang="en-US" sz="1000" b="1" i="1"/>
              <a:t>S</a:t>
            </a:r>
            <a:r>
              <a:rPr lang="ru-RU" sz="1000" baseline="-25000"/>
              <a:t>76</a:t>
            </a:r>
            <a:r>
              <a:rPr lang="ru-RU" sz="1000"/>
              <a:t> совпадает с узлом 3.</a:t>
            </a:r>
            <a:endParaRPr lang="ru-RU" sz="1000" b="1"/>
          </a:p>
        </p:txBody>
      </p:sp>
      <p:sp>
        <p:nvSpPr>
          <p:cNvPr id="309393" name="Oval 145"/>
          <p:cNvSpPr>
            <a:spLocks noChangeArrowheads="1"/>
          </p:cNvSpPr>
          <p:nvPr/>
        </p:nvSpPr>
        <p:spPr bwMode="auto">
          <a:xfrm>
            <a:off x="7053263" y="2424113"/>
            <a:ext cx="60325" cy="60325"/>
          </a:xfrm>
          <a:prstGeom prst="ellipse">
            <a:avLst/>
          </a:prstGeom>
          <a:solidFill>
            <a:srgbClr val="00FF00"/>
          </a:solidFill>
          <a:ln w="12700" algn="ctr">
            <a:solidFill>
              <a:srgbClr val="008000"/>
            </a:solidFill>
            <a:round/>
            <a:headEnd/>
            <a:tailEnd/>
          </a:ln>
          <a:effectLst/>
        </p:spPr>
        <p:txBody>
          <a:bodyPr wrap="none" anchor="ctr"/>
          <a:lstStyle/>
          <a:p>
            <a:endParaRPr lang="ru-RU"/>
          </a:p>
        </p:txBody>
      </p:sp>
      <p:sp>
        <p:nvSpPr>
          <p:cNvPr id="309394" name="Text Box 146"/>
          <p:cNvSpPr txBox="1">
            <a:spLocks noChangeArrowheads="1"/>
          </p:cNvSpPr>
          <p:nvPr/>
        </p:nvSpPr>
        <p:spPr bwMode="auto">
          <a:xfrm>
            <a:off x="90488" y="5108575"/>
            <a:ext cx="6056312" cy="396875"/>
          </a:xfrm>
          <a:prstGeom prst="rect">
            <a:avLst/>
          </a:prstGeom>
          <a:noFill/>
          <a:ln w="9525" algn="ctr">
            <a:noFill/>
            <a:miter lim="800000"/>
            <a:headEnd/>
            <a:tailEnd/>
          </a:ln>
          <a:effectLst/>
        </p:spPr>
        <p:txBody>
          <a:bodyPr wrap="none">
            <a:spAutoFit/>
          </a:bodyPr>
          <a:lstStyle/>
          <a:p>
            <a:r>
              <a:rPr lang="ru-RU" sz="1000"/>
              <a:t>8.</a:t>
            </a:r>
            <a:r>
              <a:rPr lang="en-US" sz="1000"/>
              <a:t> </a:t>
            </a:r>
            <a:r>
              <a:rPr lang="ru-RU" sz="1000"/>
              <a:t>Составляем </a:t>
            </a:r>
            <a:r>
              <a:rPr lang="ru-RU" sz="1000" b="1"/>
              <a:t>моментное уравнение равновесия</a:t>
            </a:r>
            <a:r>
              <a:rPr lang="ru-RU" sz="1000"/>
              <a:t> для оставленной (правой) части относительно</a:t>
            </a:r>
          </a:p>
          <a:p>
            <a:r>
              <a:rPr lang="ru-RU" sz="1000"/>
              <a:t>найденной точки Риттера (узла 3) и определяем искомое усилие.</a:t>
            </a:r>
            <a:endParaRPr lang="ru-RU" sz="1000" b="1"/>
          </a:p>
        </p:txBody>
      </p:sp>
      <p:graphicFrame>
        <p:nvGraphicFramePr>
          <p:cNvPr id="309395" name="Object 147"/>
          <p:cNvGraphicFramePr>
            <a:graphicFrameLocks noChangeAspect="1"/>
          </p:cNvGraphicFramePr>
          <p:nvPr/>
        </p:nvGraphicFramePr>
        <p:xfrm>
          <a:off x="6453188" y="4814888"/>
          <a:ext cx="2425700" cy="254000"/>
        </p:xfrm>
        <a:graphic>
          <a:graphicData uri="http://schemas.openxmlformats.org/presentationml/2006/ole">
            <p:oleObj spid="_x0000_s309395" name="Формула" r:id="rId15" imgW="2425680" imgH="253800" progId="Equation.3">
              <p:embed/>
            </p:oleObj>
          </a:graphicData>
        </a:graphic>
      </p:graphicFrame>
      <p:graphicFrame>
        <p:nvGraphicFramePr>
          <p:cNvPr id="309396" name="Object 148"/>
          <p:cNvGraphicFramePr>
            <a:graphicFrameLocks noChangeAspect="1"/>
          </p:cNvGraphicFramePr>
          <p:nvPr/>
        </p:nvGraphicFramePr>
        <p:xfrm>
          <a:off x="7762875" y="5153025"/>
          <a:ext cx="1117600" cy="393700"/>
        </p:xfrm>
        <a:graphic>
          <a:graphicData uri="http://schemas.openxmlformats.org/presentationml/2006/ole">
            <p:oleObj spid="_x0000_s309396" name="Формула" r:id="rId16" imgW="1117440" imgH="393480" progId="Equation.3">
              <p:embed/>
            </p:oleObj>
          </a:graphicData>
        </a:graphic>
      </p:graphicFrame>
      <p:sp>
        <p:nvSpPr>
          <p:cNvPr id="309397" name="Text Box 149"/>
          <p:cNvSpPr txBox="1">
            <a:spLocks noChangeArrowheads="1"/>
          </p:cNvSpPr>
          <p:nvPr/>
        </p:nvSpPr>
        <p:spPr bwMode="auto">
          <a:xfrm>
            <a:off x="100013" y="5470525"/>
            <a:ext cx="6153150" cy="701675"/>
          </a:xfrm>
          <a:prstGeom prst="rect">
            <a:avLst/>
          </a:prstGeom>
          <a:noFill/>
          <a:ln w="9525" algn="ctr">
            <a:noFill/>
            <a:miter lim="800000"/>
            <a:headEnd/>
            <a:tailEnd/>
          </a:ln>
          <a:effectLst/>
        </p:spPr>
        <p:txBody>
          <a:bodyPr wrap="none">
            <a:spAutoFit/>
          </a:bodyPr>
          <a:lstStyle/>
          <a:p>
            <a:r>
              <a:rPr lang="ru-RU" sz="1000"/>
              <a:t>7.</a:t>
            </a:r>
            <a:r>
              <a:rPr lang="en-US" sz="1000"/>
              <a:t> </a:t>
            </a:r>
            <a:r>
              <a:rPr lang="ru-RU" sz="1000"/>
              <a:t>При определении усилия </a:t>
            </a:r>
            <a:r>
              <a:rPr lang="en-US" sz="1000" b="1" i="1"/>
              <a:t>S</a:t>
            </a:r>
            <a:r>
              <a:rPr lang="ru-RU" sz="1000" baseline="-25000"/>
              <a:t>36 </a:t>
            </a:r>
            <a:r>
              <a:rPr lang="ru-RU" sz="1000" b="1"/>
              <a:t>точка Риттера</a:t>
            </a:r>
            <a:r>
              <a:rPr lang="ru-RU" sz="1000"/>
              <a:t>, как точка пересечения линий действия двух других</a:t>
            </a:r>
          </a:p>
          <a:p>
            <a:r>
              <a:rPr lang="ru-RU" sz="1000"/>
              <a:t>усилий </a:t>
            </a:r>
            <a:r>
              <a:rPr lang="en-US" sz="1000" b="1" i="1"/>
              <a:t>S</a:t>
            </a:r>
            <a:r>
              <a:rPr lang="ru-RU" sz="1000" baseline="-25000"/>
              <a:t>7</a:t>
            </a:r>
            <a:r>
              <a:rPr lang="en-US" sz="1000" baseline="-25000"/>
              <a:t>6</a:t>
            </a:r>
            <a:r>
              <a:rPr lang="en-US" sz="1000"/>
              <a:t> </a:t>
            </a:r>
            <a:r>
              <a:rPr lang="ru-RU" sz="1000"/>
              <a:t>и </a:t>
            </a:r>
            <a:r>
              <a:rPr lang="en-US" sz="1000" b="1" i="1"/>
              <a:t>S</a:t>
            </a:r>
            <a:r>
              <a:rPr lang="ru-RU" sz="1000" baseline="-25000"/>
              <a:t>32</a:t>
            </a:r>
            <a:r>
              <a:rPr lang="ru-RU" sz="1000"/>
              <a:t>, не подлежащих определению в данный момент, </a:t>
            </a:r>
            <a:r>
              <a:rPr lang="ru-RU" sz="1000" b="1"/>
              <a:t>уходит в бесконечность</a:t>
            </a:r>
            <a:r>
              <a:rPr lang="ru-RU" sz="1000"/>
              <a:t>.</a:t>
            </a:r>
            <a:endParaRPr lang="en-US" sz="1000"/>
          </a:p>
          <a:p>
            <a:r>
              <a:rPr lang="ru-RU" sz="1000"/>
              <a:t>В этом случае моментное уравнение равновесия вырождается в уравнение равновесия в проекциях</a:t>
            </a:r>
          </a:p>
          <a:p>
            <a:r>
              <a:rPr lang="ru-RU" sz="1000"/>
              <a:t>на ось, перпендикулярную линиям, уходящим в бесконечность.</a:t>
            </a:r>
            <a:endParaRPr lang="ru-RU" sz="1000" b="1"/>
          </a:p>
        </p:txBody>
      </p:sp>
      <p:graphicFrame>
        <p:nvGraphicFramePr>
          <p:cNvPr id="309398" name="Object 150"/>
          <p:cNvGraphicFramePr>
            <a:graphicFrameLocks noChangeAspect="1"/>
          </p:cNvGraphicFramePr>
          <p:nvPr/>
        </p:nvGraphicFramePr>
        <p:xfrm>
          <a:off x="6248400" y="5632450"/>
          <a:ext cx="2641600" cy="254000"/>
        </p:xfrm>
        <a:graphic>
          <a:graphicData uri="http://schemas.openxmlformats.org/presentationml/2006/ole">
            <p:oleObj spid="_x0000_s309398" name="Формула" r:id="rId17" imgW="2641320" imgH="253800" progId="Equation.3">
              <p:embed/>
            </p:oleObj>
          </a:graphicData>
        </a:graphic>
      </p:graphicFrame>
      <p:sp>
        <p:nvSpPr>
          <p:cNvPr id="309399" name="Freeform 151"/>
          <p:cNvSpPr>
            <a:spLocks/>
          </p:cNvSpPr>
          <p:nvPr/>
        </p:nvSpPr>
        <p:spPr bwMode="auto">
          <a:xfrm flipH="1">
            <a:off x="6877050" y="2471738"/>
            <a:ext cx="57150" cy="114300"/>
          </a:xfrm>
          <a:custGeom>
            <a:avLst/>
            <a:gdLst/>
            <a:ahLst/>
            <a:cxnLst>
              <a:cxn ang="0">
                <a:pos x="0" y="72"/>
              </a:cxn>
              <a:cxn ang="0">
                <a:pos x="24" y="36"/>
              </a:cxn>
              <a:cxn ang="0">
                <a:pos x="36" y="0"/>
              </a:cxn>
            </a:cxnLst>
            <a:rect l="0" t="0" r="r" b="b"/>
            <a:pathLst>
              <a:path w="36" h="72">
                <a:moveTo>
                  <a:pt x="0" y="72"/>
                </a:moveTo>
                <a:cubicBezTo>
                  <a:pt x="8" y="60"/>
                  <a:pt x="19" y="50"/>
                  <a:pt x="24" y="36"/>
                </a:cubicBezTo>
                <a:cubicBezTo>
                  <a:pt x="28" y="24"/>
                  <a:pt x="36" y="0"/>
                  <a:pt x="36" y="0"/>
                </a:cubicBezTo>
              </a:path>
            </a:pathLst>
          </a:custGeom>
          <a:noFill/>
          <a:ln w="9525" cap="flat" cmpd="sng">
            <a:solidFill>
              <a:schemeClr val="tx1"/>
            </a:solidFill>
            <a:prstDash val="solid"/>
            <a:round/>
            <a:headEnd type="none" w="med" len="med"/>
            <a:tailEnd type="none" w="med" len="med"/>
          </a:ln>
          <a:effectLst/>
        </p:spPr>
        <p:txBody>
          <a:bodyPr anchor="ctr"/>
          <a:lstStyle/>
          <a:p>
            <a:endParaRPr lang="ru-RU"/>
          </a:p>
        </p:txBody>
      </p:sp>
      <p:graphicFrame>
        <p:nvGraphicFramePr>
          <p:cNvPr id="309400" name="Object 152"/>
          <p:cNvGraphicFramePr>
            <a:graphicFrameLocks noChangeAspect="1"/>
          </p:cNvGraphicFramePr>
          <p:nvPr/>
        </p:nvGraphicFramePr>
        <p:xfrm>
          <a:off x="6738938" y="2511425"/>
          <a:ext cx="152400" cy="139700"/>
        </p:xfrm>
        <a:graphic>
          <a:graphicData uri="http://schemas.openxmlformats.org/presentationml/2006/ole">
            <p:oleObj spid="_x0000_s309400" name="Формула" r:id="rId18" imgW="152280" imgH="139680" progId="Equation.3">
              <p:embed/>
            </p:oleObj>
          </a:graphicData>
        </a:graphic>
      </p:graphicFrame>
      <p:graphicFrame>
        <p:nvGraphicFramePr>
          <p:cNvPr id="309401" name="Object 153"/>
          <p:cNvGraphicFramePr>
            <a:graphicFrameLocks noChangeAspect="1"/>
          </p:cNvGraphicFramePr>
          <p:nvPr/>
        </p:nvGraphicFramePr>
        <p:xfrm>
          <a:off x="7739063" y="5961063"/>
          <a:ext cx="1143000" cy="393700"/>
        </p:xfrm>
        <a:graphic>
          <a:graphicData uri="http://schemas.openxmlformats.org/presentationml/2006/ole">
            <p:oleObj spid="_x0000_s309401" name="Формула" r:id="rId19" imgW="1143000" imgH="393480" progId="Equation.3">
              <p:embed/>
            </p:oleObj>
          </a:graphicData>
        </a:graphic>
      </p:graphicFrame>
      <p:sp>
        <p:nvSpPr>
          <p:cNvPr id="309402" name="Text Box 154"/>
          <p:cNvSpPr txBox="1">
            <a:spLocks noChangeArrowheads="1"/>
          </p:cNvSpPr>
          <p:nvPr/>
        </p:nvSpPr>
        <p:spPr bwMode="auto">
          <a:xfrm>
            <a:off x="1412875" y="6154738"/>
            <a:ext cx="4994275" cy="396875"/>
          </a:xfrm>
          <a:prstGeom prst="rect">
            <a:avLst/>
          </a:prstGeom>
          <a:solidFill>
            <a:srgbClr val="CCFFFF"/>
          </a:solidFill>
          <a:ln w="9525" algn="ctr">
            <a:noFill/>
            <a:miter lim="800000"/>
            <a:headEnd/>
            <a:tailEnd/>
          </a:ln>
          <a:effectLst/>
        </p:spPr>
        <p:txBody>
          <a:bodyPr wrap="none">
            <a:spAutoFit/>
          </a:bodyPr>
          <a:lstStyle/>
          <a:p>
            <a:r>
              <a:rPr lang="ru-RU" sz="1000" b="1">
                <a:solidFill>
                  <a:schemeClr val="bg2"/>
                </a:solidFill>
              </a:rPr>
              <a:t>Для определения других усилий необходимо провести другое сечение (п.2)</a:t>
            </a:r>
          </a:p>
          <a:p>
            <a:r>
              <a:rPr lang="ru-RU" sz="1000" b="1">
                <a:solidFill>
                  <a:schemeClr val="bg2"/>
                </a:solidFill>
              </a:rPr>
              <a:t>и повторить описанные действия (пп. 3,4,….)</a:t>
            </a:r>
          </a:p>
        </p:txBody>
      </p:sp>
      <p:sp>
        <p:nvSpPr>
          <p:cNvPr id="309404" name="AutoShape 156">
            <a:hlinkClick r:id="" action="ppaction://hlinkshowjump?jump=nextslide" highlightClick="1"/>
          </p:cNvPr>
          <p:cNvSpPr>
            <a:spLocks noChangeArrowheads="1"/>
          </p:cNvSpPr>
          <p:nvPr/>
        </p:nvSpPr>
        <p:spPr bwMode="auto">
          <a:xfrm>
            <a:off x="4257675" y="552450"/>
            <a:ext cx="285750" cy="219075"/>
          </a:xfrm>
          <a:prstGeom prst="actionButtonForwardNext">
            <a:avLst/>
          </a:prstGeom>
          <a:solidFill>
            <a:srgbClr val="00CCFF"/>
          </a:solidFill>
          <a:ln w="9525">
            <a:noFill/>
            <a:miter lim="800000"/>
            <a:headEnd/>
            <a:tailEnd/>
          </a:ln>
          <a:effectLst/>
        </p:spPr>
        <p:txBody>
          <a:bodyPr wrap="none" anchor="ctr"/>
          <a:lstStyle/>
          <a:p>
            <a:endParaRPr lang="ru-RU"/>
          </a:p>
        </p:txBody>
      </p:sp>
      <p:sp>
        <p:nvSpPr>
          <p:cNvPr id="309405" name="AutoShape 157">
            <a:hlinkClick r:id="rId20" action="ppaction://hlinksldjump" highlightClick="1"/>
          </p:cNvPr>
          <p:cNvSpPr>
            <a:spLocks noChangeArrowheads="1"/>
          </p:cNvSpPr>
          <p:nvPr/>
        </p:nvSpPr>
        <p:spPr bwMode="auto">
          <a:xfrm>
            <a:off x="338138" y="552450"/>
            <a:ext cx="242887" cy="204788"/>
          </a:xfrm>
          <a:prstGeom prst="actionButtonBeginning">
            <a:avLst/>
          </a:prstGeom>
          <a:solidFill>
            <a:srgbClr val="00CCFF"/>
          </a:solidFill>
          <a:ln w="9525">
            <a:noFill/>
            <a:miter lim="800000"/>
            <a:headEnd/>
            <a:tailEnd/>
          </a:ln>
          <a:effectLst/>
        </p:spPr>
        <p:txBody>
          <a:bodyPr wrap="none" anchor="ctr"/>
          <a:lstStyle/>
          <a:p>
            <a:endParaRPr lang="ru-RU"/>
          </a:p>
        </p:txBody>
      </p:sp>
      <p:sp>
        <p:nvSpPr>
          <p:cNvPr id="309406" name="AutoShape 158">
            <a:hlinkClick r:id="" action="ppaction://hlinkshowjump?jump=previousslide" highlightClick="1"/>
          </p:cNvPr>
          <p:cNvSpPr>
            <a:spLocks noChangeArrowheads="1"/>
          </p:cNvSpPr>
          <p:nvPr/>
        </p:nvSpPr>
        <p:spPr bwMode="auto">
          <a:xfrm>
            <a:off x="609600" y="552450"/>
            <a:ext cx="257175" cy="209550"/>
          </a:xfrm>
          <a:prstGeom prst="actionButtonBackPrevious">
            <a:avLst/>
          </a:prstGeom>
          <a:solidFill>
            <a:srgbClr val="00CCFF"/>
          </a:solidFill>
          <a:ln w="9525">
            <a:noFill/>
            <a:miter lim="800000"/>
            <a:headEnd/>
            <a:tailEnd/>
          </a:ln>
          <a:effectLst/>
        </p:spPr>
        <p:txBody>
          <a:bodyPr wrap="none" anchor="ctr"/>
          <a:lstStyle/>
          <a:p>
            <a:endParaRPr lang="ru-RU"/>
          </a:p>
        </p:txBody>
      </p:sp>
      <p:sp>
        <p:nvSpPr>
          <p:cNvPr id="309407" name="Oval 159"/>
          <p:cNvSpPr>
            <a:spLocks noChangeArrowheads="1"/>
          </p:cNvSpPr>
          <p:nvPr/>
        </p:nvSpPr>
        <p:spPr bwMode="auto">
          <a:xfrm>
            <a:off x="8696325" y="6391275"/>
            <a:ext cx="333375" cy="333375"/>
          </a:xfrm>
          <a:prstGeom prst="ellipse">
            <a:avLst/>
          </a:prstGeom>
          <a:solidFill>
            <a:srgbClr val="CCFFFF"/>
          </a:solidFill>
          <a:ln w="9525" algn="ctr">
            <a:solidFill>
              <a:srgbClr val="0000FF"/>
            </a:solidFill>
            <a:round/>
            <a:headEnd/>
            <a:tailEnd/>
          </a:ln>
          <a:effectLst/>
        </p:spPr>
        <p:txBody>
          <a:bodyPr wrap="none" anchor="ctr"/>
          <a:lstStyle/>
          <a:p>
            <a:pPr algn="ctr"/>
            <a:r>
              <a:rPr lang="en-US" sz="1000" b="1">
                <a:solidFill>
                  <a:schemeClr val="bg2"/>
                </a:solidFill>
              </a:rPr>
              <a:t>11</a:t>
            </a:r>
            <a:endParaRPr lang="ru-RU" sz="1000" b="1">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9255"/>
                                        </p:tgtEl>
                                        <p:attrNameLst>
                                          <p:attrName>style.visibility</p:attrName>
                                        </p:attrNameLst>
                                      </p:cBhvr>
                                      <p:to>
                                        <p:strVal val="visible"/>
                                      </p:to>
                                    </p:set>
                                    <p:anim calcmode="lin" valueType="num">
                                      <p:cBhvr additive="base">
                                        <p:cTn id="7" dur="500" fill="hold"/>
                                        <p:tgtEl>
                                          <p:spTgt spid="309255"/>
                                        </p:tgtEl>
                                        <p:attrNameLst>
                                          <p:attrName>ppt_x</p:attrName>
                                        </p:attrNameLst>
                                      </p:cBhvr>
                                      <p:tavLst>
                                        <p:tav tm="0">
                                          <p:val>
                                            <p:strVal val="#ppt_x"/>
                                          </p:val>
                                        </p:tav>
                                        <p:tav tm="100000">
                                          <p:val>
                                            <p:strVal val="#ppt_x"/>
                                          </p:val>
                                        </p:tav>
                                      </p:tavLst>
                                    </p:anim>
                                    <p:anim calcmode="lin" valueType="num">
                                      <p:cBhvr additive="base">
                                        <p:cTn id="8" dur="500" fill="hold"/>
                                        <p:tgtEl>
                                          <p:spTgt spid="3092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9256"/>
                                        </p:tgtEl>
                                        <p:attrNameLst>
                                          <p:attrName>style.visibility</p:attrName>
                                        </p:attrNameLst>
                                      </p:cBhvr>
                                      <p:to>
                                        <p:strVal val="visible"/>
                                      </p:to>
                                    </p:set>
                                    <p:anim calcmode="lin" valueType="num">
                                      <p:cBhvr additive="base">
                                        <p:cTn id="13" dur="500" fill="hold"/>
                                        <p:tgtEl>
                                          <p:spTgt spid="309256"/>
                                        </p:tgtEl>
                                        <p:attrNameLst>
                                          <p:attrName>ppt_x</p:attrName>
                                        </p:attrNameLst>
                                      </p:cBhvr>
                                      <p:tavLst>
                                        <p:tav tm="0">
                                          <p:val>
                                            <p:strVal val="#ppt_x"/>
                                          </p:val>
                                        </p:tav>
                                        <p:tav tm="100000">
                                          <p:val>
                                            <p:strVal val="#ppt_x"/>
                                          </p:val>
                                        </p:tav>
                                      </p:tavLst>
                                    </p:anim>
                                    <p:anim calcmode="lin" valueType="num">
                                      <p:cBhvr additive="base">
                                        <p:cTn id="14" dur="500" fill="hold"/>
                                        <p:tgtEl>
                                          <p:spTgt spid="30925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309323"/>
                                        </p:tgtEl>
                                      </p:cBhvr>
                                    </p:animEffect>
                                    <p:set>
                                      <p:cBhvr>
                                        <p:cTn id="19" dur="1" fill="hold">
                                          <p:stCondLst>
                                            <p:cond delay="499"/>
                                          </p:stCondLst>
                                        </p:cTn>
                                        <p:tgtEl>
                                          <p:spTgt spid="309323"/>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30935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0935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0935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09358"/>
                                        </p:tgtEl>
                                        <p:attrNameLst>
                                          <p:attrName>style.visibility</p:attrName>
                                        </p:attrNameLst>
                                      </p:cBhvr>
                                      <p:to>
                                        <p:strVal val="visible"/>
                                      </p:to>
                                    </p:set>
                                  </p:childTnLst>
                                </p:cTn>
                              </p:par>
                              <p:par>
                                <p:cTn id="28" presetID="9" presetClass="exit" presetSubtype="0" fill="hold" nodeType="withEffect">
                                  <p:stCondLst>
                                    <p:cond delay="0"/>
                                  </p:stCondLst>
                                  <p:childTnLst>
                                    <p:animEffect transition="out" filter="dissolve">
                                      <p:cBhvr>
                                        <p:cTn id="29" dur="500"/>
                                        <p:tgtEl>
                                          <p:spTgt spid="309328"/>
                                        </p:tgtEl>
                                      </p:cBhvr>
                                    </p:animEffect>
                                    <p:set>
                                      <p:cBhvr>
                                        <p:cTn id="30" dur="1" fill="hold">
                                          <p:stCondLst>
                                            <p:cond delay="499"/>
                                          </p:stCondLst>
                                        </p:cTn>
                                        <p:tgtEl>
                                          <p:spTgt spid="309328"/>
                                        </p:tgtEl>
                                        <p:attrNameLst>
                                          <p:attrName>style.visibility</p:attrName>
                                        </p:attrNameLst>
                                      </p:cBhvr>
                                      <p:to>
                                        <p:strVal val="hidden"/>
                                      </p:to>
                                    </p:se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30935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0936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0936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0936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0936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09364"/>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0936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0936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09367"/>
                                        </p:tgtEl>
                                        <p:attrNameLst>
                                          <p:attrName>style.visibility</p:attrName>
                                        </p:attrNameLst>
                                      </p:cBhvr>
                                      <p:to>
                                        <p:strVal val="visible"/>
                                      </p:to>
                                    </p:set>
                                    <p:anim calcmode="lin" valueType="num">
                                      <p:cBhvr additive="base">
                                        <p:cTn id="52" dur="500" fill="hold"/>
                                        <p:tgtEl>
                                          <p:spTgt spid="309367"/>
                                        </p:tgtEl>
                                        <p:attrNameLst>
                                          <p:attrName>ppt_x</p:attrName>
                                        </p:attrNameLst>
                                      </p:cBhvr>
                                      <p:tavLst>
                                        <p:tav tm="0">
                                          <p:val>
                                            <p:strVal val="#ppt_x"/>
                                          </p:val>
                                        </p:tav>
                                        <p:tav tm="100000">
                                          <p:val>
                                            <p:strVal val="#ppt_x"/>
                                          </p:val>
                                        </p:tav>
                                      </p:tavLst>
                                    </p:anim>
                                    <p:anim calcmode="lin" valueType="num">
                                      <p:cBhvr additive="base">
                                        <p:cTn id="53" dur="500" fill="hold"/>
                                        <p:tgtEl>
                                          <p:spTgt spid="309367"/>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 presetClass="entr" presetSubtype="4" fill="hold" grpId="0" nodeType="afterEffect">
                                  <p:stCondLst>
                                    <p:cond delay="0"/>
                                  </p:stCondLst>
                                  <p:childTnLst>
                                    <p:set>
                                      <p:cBhvr>
                                        <p:cTn id="56" dur="1" fill="hold">
                                          <p:stCondLst>
                                            <p:cond delay="0"/>
                                          </p:stCondLst>
                                        </p:cTn>
                                        <p:tgtEl>
                                          <p:spTgt spid="309370"/>
                                        </p:tgtEl>
                                        <p:attrNameLst>
                                          <p:attrName>style.visibility</p:attrName>
                                        </p:attrNameLst>
                                      </p:cBhvr>
                                      <p:to>
                                        <p:strVal val="visible"/>
                                      </p:to>
                                    </p:set>
                                    <p:anim calcmode="lin" valueType="num">
                                      <p:cBhvr additive="base">
                                        <p:cTn id="57" dur="500" fill="hold"/>
                                        <p:tgtEl>
                                          <p:spTgt spid="309370"/>
                                        </p:tgtEl>
                                        <p:attrNameLst>
                                          <p:attrName>ppt_x</p:attrName>
                                        </p:attrNameLst>
                                      </p:cBhvr>
                                      <p:tavLst>
                                        <p:tav tm="0">
                                          <p:val>
                                            <p:strVal val="#ppt_x"/>
                                          </p:val>
                                        </p:tav>
                                        <p:tav tm="100000">
                                          <p:val>
                                            <p:strVal val="#ppt_x"/>
                                          </p:val>
                                        </p:tav>
                                      </p:tavLst>
                                    </p:anim>
                                    <p:anim calcmode="lin" valueType="num">
                                      <p:cBhvr additive="base">
                                        <p:cTn id="58" dur="500" fill="hold"/>
                                        <p:tgtEl>
                                          <p:spTgt spid="30937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09368"/>
                                        </p:tgtEl>
                                        <p:attrNameLst>
                                          <p:attrName>style.visibility</p:attrName>
                                        </p:attrNameLst>
                                      </p:cBhvr>
                                      <p:to>
                                        <p:strVal val="visible"/>
                                      </p:to>
                                    </p:set>
                                    <p:anim calcmode="lin" valueType="num">
                                      <p:cBhvr additive="base">
                                        <p:cTn id="61" dur="500" fill="hold"/>
                                        <p:tgtEl>
                                          <p:spTgt spid="309368"/>
                                        </p:tgtEl>
                                        <p:attrNameLst>
                                          <p:attrName>ppt_x</p:attrName>
                                        </p:attrNameLst>
                                      </p:cBhvr>
                                      <p:tavLst>
                                        <p:tav tm="0">
                                          <p:val>
                                            <p:strVal val="#ppt_x"/>
                                          </p:val>
                                        </p:tav>
                                        <p:tav tm="100000">
                                          <p:val>
                                            <p:strVal val="#ppt_x"/>
                                          </p:val>
                                        </p:tav>
                                      </p:tavLst>
                                    </p:anim>
                                    <p:anim calcmode="lin" valueType="num">
                                      <p:cBhvr additive="base">
                                        <p:cTn id="62" dur="500" fill="hold"/>
                                        <p:tgtEl>
                                          <p:spTgt spid="30936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09369"/>
                                        </p:tgtEl>
                                        <p:attrNameLst>
                                          <p:attrName>style.visibility</p:attrName>
                                        </p:attrNameLst>
                                      </p:cBhvr>
                                      <p:to>
                                        <p:strVal val="visible"/>
                                      </p:to>
                                    </p:set>
                                    <p:anim calcmode="lin" valueType="num">
                                      <p:cBhvr additive="base">
                                        <p:cTn id="65" dur="500" fill="hold"/>
                                        <p:tgtEl>
                                          <p:spTgt spid="309369"/>
                                        </p:tgtEl>
                                        <p:attrNameLst>
                                          <p:attrName>ppt_x</p:attrName>
                                        </p:attrNameLst>
                                      </p:cBhvr>
                                      <p:tavLst>
                                        <p:tav tm="0">
                                          <p:val>
                                            <p:strVal val="#ppt_x"/>
                                          </p:val>
                                        </p:tav>
                                        <p:tav tm="100000">
                                          <p:val>
                                            <p:strVal val="#ppt_x"/>
                                          </p:val>
                                        </p:tav>
                                      </p:tavLst>
                                    </p:anim>
                                    <p:anim calcmode="lin" valueType="num">
                                      <p:cBhvr additive="base">
                                        <p:cTn id="66" dur="500" fill="hold"/>
                                        <p:tgtEl>
                                          <p:spTgt spid="309369"/>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09371"/>
                                        </p:tgtEl>
                                        <p:attrNameLst>
                                          <p:attrName>style.visibility</p:attrName>
                                        </p:attrNameLst>
                                      </p:cBhvr>
                                      <p:to>
                                        <p:strVal val="visible"/>
                                      </p:to>
                                    </p:set>
                                    <p:anim calcmode="lin" valueType="num">
                                      <p:cBhvr additive="base">
                                        <p:cTn id="71" dur="500" fill="hold"/>
                                        <p:tgtEl>
                                          <p:spTgt spid="309371"/>
                                        </p:tgtEl>
                                        <p:attrNameLst>
                                          <p:attrName>ppt_x</p:attrName>
                                        </p:attrNameLst>
                                      </p:cBhvr>
                                      <p:tavLst>
                                        <p:tav tm="0">
                                          <p:val>
                                            <p:strVal val="#ppt_x"/>
                                          </p:val>
                                        </p:tav>
                                        <p:tav tm="100000">
                                          <p:val>
                                            <p:strVal val="#ppt_x"/>
                                          </p:val>
                                        </p:tav>
                                      </p:tavLst>
                                    </p:anim>
                                    <p:anim calcmode="lin" valueType="num">
                                      <p:cBhvr additive="base">
                                        <p:cTn id="72" dur="500" fill="hold"/>
                                        <p:tgtEl>
                                          <p:spTgt spid="309371"/>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09372"/>
                                        </p:tgtEl>
                                        <p:attrNameLst>
                                          <p:attrName>style.visibility</p:attrName>
                                        </p:attrNameLst>
                                      </p:cBhvr>
                                      <p:to>
                                        <p:strVal val="visible"/>
                                      </p:to>
                                    </p:set>
                                  </p:childTnLst>
                                </p:cTn>
                              </p:par>
                            </p:childTnLst>
                          </p:cTn>
                        </p:par>
                        <p:par>
                          <p:cTn id="77" fill="hold">
                            <p:stCondLst>
                              <p:cond delay="0"/>
                            </p:stCondLst>
                            <p:childTnLst>
                              <p:par>
                                <p:cTn id="78" presetID="9" presetClass="exit" presetSubtype="0" fill="hold" nodeType="afterEffect">
                                  <p:stCondLst>
                                    <p:cond delay="0"/>
                                  </p:stCondLst>
                                  <p:childTnLst>
                                    <p:animEffect transition="out" filter="dissolve">
                                      <p:cBhvr>
                                        <p:cTn id="79" dur="500"/>
                                        <p:tgtEl>
                                          <p:spTgt spid="309283"/>
                                        </p:tgtEl>
                                      </p:cBhvr>
                                    </p:animEffect>
                                    <p:set>
                                      <p:cBhvr>
                                        <p:cTn id="80" dur="1" fill="hold">
                                          <p:stCondLst>
                                            <p:cond delay="499"/>
                                          </p:stCondLst>
                                        </p:cTn>
                                        <p:tgtEl>
                                          <p:spTgt spid="309283"/>
                                        </p:tgtEl>
                                        <p:attrNameLst>
                                          <p:attrName>style.visibility</p:attrName>
                                        </p:attrNameLst>
                                      </p:cBhvr>
                                      <p:to>
                                        <p:strVal val="hidden"/>
                                      </p:to>
                                    </p:set>
                                  </p:childTnLst>
                                </p:cTn>
                              </p:par>
                              <p:par>
                                <p:cTn id="81" presetID="9" presetClass="exit" presetSubtype="0" fill="hold" nodeType="withEffect">
                                  <p:stCondLst>
                                    <p:cond delay="0"/>
                                  </p:stCondLst>
                                  <p:childTnLst>
                                    <p:animEffect transition="out" filter="dissolve">
                                      <p:cBhvr>
                                        <p:cTn id="82" dur="500"/>
                                        <p:tgtEl>
                                          <p:spTgt spid="309299"/>
                                        </p:tgtEl>
                                      </p:cBhvr>
                                    </p:animEffect>
                                    <p:set>
                                      <p:cBhvr>
                                        <p:cTn id="83" dur="1" fill="hold">
                                          <p:stCondLst>
                                            <p:cond delay="499"/>
                                          </p:stCondLst>
                                        </p:cTn>
                                        <p:tgtEl>
                                          <p:spTgt spid="309299"/>
                                        </p:tgtEl>
                                        <p:attrNameLst>
                                          <p:attrName>style.visibility</p:attrName>
                                        </p:attrNameLst>
                                      </p:cBhvr>
                                      <p:to>
                                        <p:strVal val="hidden"/>
                                      </p:to>
                                    </p:set>
                                  </p:childTnLst>
                                </p:cTn>
                              </p:par>
                              <p:par>
                                <p:cTn id="84" presetID="9" presetClass="exit" presetSubtype="0" fill="hold" grpId="0" nodeType="withEffect">
                                  <p:stCondLst>
                                    <p:cond delay="0"/>
                                  </p:stCondLst>
                                  <p:childTnLst>
                                    <p:animEffect transition="out" filter="dissolve">
                                      <p:cBhvr>
                                        <p:cTn id="85" dur="500"/>
                                        <p:tgtEl>
                                          <p:spTgt spid="309322"/>
                                        </p:tgtEl>
                                      </p:cBhvr>
                                    </p:animEffect>
                                    <p:set>
                                      <p:cBhvr>
                                        <p:cTn id="86" dur="1" fill="hold">
                                          <p:stCondLst>
                                            <p:cond delay="499"/>
                                          </p:stCondLst>
                                        </p:cTn>
                                        <p:tgtEl>
                                          <p:spTgt spid="309322"/>
                                        </p:tgtEl>
                                        <p:attrNameLst>
                                          <p:attrName>style.visibility</p:attrName>
                                        </p:attrNameLst>
                                      </p:cBhvr>
                                      <p:to>
                                        <p:strVal val="hidden"/>
                                      </p:to>
                                    </p:set>
                                  </p:childTnLst>
                                </p:cTn>
                              </p:par>
                              <p:par>
                                <p:cTn id="87" presetID="9" presetClass="exit" presetSubtype="0" fill="hold" nodeType="withEffect">
                                  <p:stCondLst>
                                    <p:cond delay="0"/>
                                  </p:stCondLst>
                                  <p:childTnLst>
                                    <p:animEffect transition="out" filter="dissolve">
                                      <p:cBhvr>
                                        <p:cTn id="88" dur="500"/>
                                        <p:tgtEl>
                                          <p:spTgt spid="309303"/>
                                        </p:tgtEl>
                                      </p:cBhvr>
                                    </p:animEffect>
                                    <p:set>
                                      <p:cBhvr>
                                        <p:cTn id="89" dur="1" fill="hold">
                                          <p:stCondLst>
                                            <p:cond delay="499"/>
                                          </p:stCondLst>
                                        </p:cTn>
                                        <p:tgtEl>
                                          <p:spTgt spid="309303"/>
                                        </p:tgtEl>
                                        <p:attrNameLst>
                                          <p:attrName>style.visibility</p:attrName>
                                        </p:attrNameLst>
                                      </p:cBhvr>
                                      <p:to>
                                        <p:strVal val="hidden"/>
                                      </p:to>
                                    </p:set>
                                  </p:childTnLst>
                                </p:cTn>
                              </p:par>
                              <p:par>
                                <p:cTn id="90" presetID="9" presetClass="exit" presetSubtype="0" fill="hold" nodeType="withEffect">
                                  <p:stCondLst>
                                    <p:cond delay="0"/>
                                  </p:stCondLst>
                                  <p:childTnLst>
                                    <p:animEffect transition="out" filter="dissolve">
                                      <p:cBhvr>
                                        <p:cTn id="91" dur="500"/>
                                        <p:tgtEl>
                                          <p:spTgt spid="309267"/>
                                        </p:tgtEl>
                                      </p:cBhvr>
                                    </p:animEffect>
                                    <p:set>
                                      <p:cBhvr>
                                        <p:cTn id="92" dur="1" fill="hold">
                                          <p:stCondLst>
                                            <p:cond delay="499"/>
                                          </p:stCondLst>
                                        </p:cTn>
                                        <p:tgtEl>
                                          <p:spTgt spid="309267"/>
                                        </p:tgtEl>
                                        <p:attrNameLst>
                                          <p:attrName>style.visibility</p:attrName>
                                        </p:attrNameLst>
                                      </p:cBhvr>
                                      <p:to>
                                        <p:strVal val="hidden"/>
                                      </p:to>
                                    </p:set>
                                  </p:childTnLst>
                                </p:cTn>
                              </p:par>
                              <p:par>
                                <p:cTn id="93" presetID="9" presetClass="exit" presetSubtype="0" fill="hold" grpId="1" nodeType="withEffect">
                                  <p:stCondLst>
                                    <p:cond delay="0"/>
                                  </p:stCondLst>
                                  <p:childTnLst>
                                    <p:animEffect transition="out" filter="dissolve">
                                      <p:cBhvr>
                                        <p:cTn id="94" dur="500"/>
                                        <p:tgtEl>
                                          <p:spTgt spid="309355"/>
                                        </p:tgtEl>
                                      </p:cBhvr>
                                    </p:animEffect>
                                    <p:set>
                                      <p:cBhvr>
                                        <p:cTn id="95" dur="1" fill="hold">
                                          <p:stCondLst>
                                            <p:cond delay="499"/>
                                          </p:stCondLst>
                                        </p:cTn>
                                        <p:tgtEl>
                                          <p:spTgt spid="309355"/>
                                        </p:tgtEl>
                                        <p:attrNameLst>
                                          <p:attrName>style.visibility</p:attrName>
                                        </p:attrNameLst>
                                      </p:cBhvr>
                                      <p:to>
                                        <p:strVal val="hidden"/>
                                      </p:to>
                                    </p:set>
                                  </p:childTnLst>
                                </p:cTn>
                              </p:par>
                              <p:par>
                                <p:cTn id="96" presetID="9" presetClass="exit" presetSubtype="0" fill="hold" grpId="0" nodeType="withEffect">
                                  <p:stCondLst>
                                    <p:cond delay="0"/>
                                  </p:stCondLst>
                                  <p:childTnLst>
                                    <p:animEffect transition="out" filter="dissolve">
                                      <p:cBhvr>
                                        <p:cTn id="97" dur="500"/>
                                        <p:tgtEl>
                                          <p:spTgt spid="309335"/>
                                        </p:tgtEl>
                                      </p:cBhvr>
                                    </p:animEffect>
                                    <p:set>
                                      <p:cBhvr>
                                        <p:cTn id="98" dur="1" fill="hold">
                                          <p:stCondLst>
                                            <p:cond delay="499"/>
                                          </p:stCondLst>
                                        </p:cTn>
                                        <p:tgtEl>
                                          <p:spTgt spid="309335"/>
                                        </p:tgtEl>
                                        <p:attrNameLst>
                                          <p:attrName>style.visibility</p:attrName>
                                        </p:attrNameLst>
                                      </p:cBhvr>
                                      <p:to>
                                        <p:strVal val="hidden"/>
                                      </p:to>
                                    </p:set>
                                  </p:childTnLst>
                                </p:cTn>
                              </p:par>
                              <p:par>
                                <p:cTn id="99" presetID="9" presetClass="exit" presetSubtype="0" fill="hold" nodeType="withEffect">
                                  <p:stCondLst>
                                    <p:cond delay="0"/>
                                  </p:stCondLst>
                                  <p:childTnLst>
                                    <p:animEffect transition="out" filter="dissolve">
                                      <p:cBhvr>
                                        <p:cTn id="100" dur="500"/>
                                        <p:tgtEl>
                                          <p:spTgt spid="309348"/>
                                        </p:tgtEl>
                                      </p:cBhvr>
                                    </p:animEffect>
                                    <p:set>
                                      <p:cBhvr>
                                        <p:cTn id="101" dur="1" fill="hold">
                                          <p:stCondLst>
                                            <p:cond delay="499"/>
                                          </p:stCondLst>
                                        </p:cTn>
                                        <p:tgtEl>
                                          <p:spTgt spid="309348"/>
                                        </p:tgtEl>
                                        <p:attrNameLst>
                                          <p:attrName>style.visibility</p:attrName>
                                        </p:attrNameLst>
                                      </p:cBhvr>
                                      <p:to>
                                        <p:strVal val="hidden"/>
                                      </p:to>
                                    </p:set>
                                  </p:childTnLst>
                                </p:cTn>
                              </p:par>
                              <p:par>
                                <p:cTn id="102" presetID="9" presetClass="exit" presetSubtype="0" fill="hold" nodeType="withEffect">
                                  <p:stCondLst>
                                    <p:cond delay="0"/>
                                  </p:stCondLst>
                                  <p:childTnLst>
                                    <p:animEffect transition="out" filter="dissolve">
                                      <p:cBhvr>
                                        <p:cTn id="103" dur="500"/>
                                        <p:tgtEl>
                                          <p:spTgt spid="309356"/>
                                        </p:tgtEl>
                                      </p:cBhvr>
                                    </p:animEffect>
                                    <p:set>
                                      <p:cBhvr>
                                        <p:cTn id="104" dur="1" fill="hold">
                                          <p:stCondLst>
                                            <p:cond delay="499"/>
                                          </p:stCondLst>
                                        </p:cTn>
                                        <p:tgtEl>
                                          <p:spTgt spid="309356"/>
                                        </p:tgtEl>
                                        <p:attrNameLst>
                                          <p:attrName>style.visibility</p:attrName>
                                        </p:attrNameLst>
                                      </p:cBhvr>
                                      <p:to>
                                        <p:strVal val="hidden"/>
                                      </p:to>
                                    </p:set>
                                  </p:childTnLst>
                                </p:cTn>
                              </p:par>
                              <p:par>
                                <p:cTn id="105" presetID="9" presetClass="exit" presetSubtype="0" fill="hold" grpId="0" nodeType="withEffect">
                                  <p:stCondLst>
                                    <p:cond delay="0"/>
                                  </p:stCondLst>
                                  <p:childTnLst>
                                    <p:animEffect transition="out" filter="dissolve">
                                      <p:cBhvr>
                                        <p:cTn id="106" dur="500"/>
                                        <p:tgtEl>
                                          <p:spTgt spid="309344"/>
                                        </p:tgtEl>
                                      </p:cBhvr>
                                    </p:animEffect>
                                    <p:set>
                                      <p:cBhvr>
                                        <p:cTn id="107" dur="1" fill="hold">
                                          <p:stCondLst>
                                            <p:cond delay="499"/>
                                          </p:stCondLst>
                                        </p:cTn>
                                        <p:tgtEl>
                                          <p:spTgt spid="309344"/>
                                        </p:tgtEl>
                                        <p:attrNameLst>
                                          <p:attrName>style.visibility</p:attrName>
                                        </p:attrNameLst>
                                      </p:cBhvr>
                                      <p:to>
                                        <p:strVal val="hidden"/>
                                      </p:to>
                                    </p:set>
                                  </p:childTnLst>
                                </p:cTn>
                              </p:par>
                              <p:par>
                                <p:cTn id="108" presetID="9" presetClass="exit" presetSubtype="0" fill="hold" grpId="1" nodeType="withEffect">
                                  <p:stCondLst>
                                    <p:cond delay="0"/>
                                  </p:stCondLst>
                                  <p:childTnLst>
                                    <p:animEffect transition="out" filter="dissolve">
                                      <p:cBhvr>
                                        <p:cTn id="109" dur="500"/>
                                        <p:tgtEl>
                                          <p:spTgt spid="309359"/>
                                        </p:tgtEl>
                                      </p:cBhvr>
                                    </p:animEffect>
                                    <p:set>
                                      <p:cBhvr>
                                        <p:cTn id="110" dur="1" fill="hold">
                                          <p:stCondLst>
                                            <p:cond delay="499"/>
                                          </p:stCondLst>
                                        </p:cTn>
                                        <p:tgtEl>
                                          <p:spTgt spid="309359"/>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09373"/>
                                        </p:tgtEl>
                                        <p:attrNameLst>
                                          <p:attrName>style.visibility</p:attrName>
                                        </p:attrNameLst>
                                      </p:cBhvr>
                                      <p:to>
                                        <p:strVal val="visible"/>
                                      </p:to>
                                    </p:set>
                                    <p:anim calcmode="lin" valueType="num">
                                      <p:cBhvr additive="base">
                                        <p:cTn id="115" dur="500" fill="hold"/>
                                        <p:tgtEl>
                                          <p:spTgt spid="309373"/>
                                        </p:tgtEl>
                                        <p:attrNameLst>
                                          <p:attrName>ppt_x</p:attrName>
                                        </p:attrNameLst>
                                      </p:cBhvr>
                                      <p:tavLst>
                                        <p:tav tm="0">
                                          <p:val>
                                            <p:strVal val="#ppt_x"/>
                                          </p:val>
                                        </p:tav>
                                        <p:tav tm="100000">
                                          <p:val>
                                            <p:strVal val="#ppt_x"/>
                                          </p:val>
                                        </p:tav>
                                      </p:tavLst>
                                    </p:anim>
                                    <p:anim calcmode="lin" valueType="num">
                                      <p:cBhvr additive="base">
                                        <p:cTn id="116" dur="500" fill="hold"/>
                                        <p:tgtEl>
                                          <p:spTgt spid="309373"/>
                                        </p:tgtEl>
                                        <p:attrNameLst>
                                          <p:attrName>ppt_y</p:attrName>
                                        </p:attrNameLst>
                                      </p:cBhvr>
                                      <p:tavLst>
                                        <p:tav tm="0">
                                          <p:val>
                                            <p:strVal val="1+#ppt_h/2"/>
                                          </p:val>
                                        </p:tav>
                                        <p:tav tm="100000">
                                          <p:val>
                                            <p:strVal val="#ppt_y"/>
                                          </p:val>
                                        </p:tav>
                                      </p:tavLst>
                                    </p:anim>
                                  </p:childTnLst>
                                </p:cTn>
                              </p:par>
                            </p:childTnLst>
                          </p:cTn>
                        </p:par>
                        <p:par>
                          <p:cTn id="117" fill="hold">
                            <p:stCondLst>
                              <p:cond delay="500"/>
                            </p:stCondLst>
                            <p:childTnLst>
                              <p:par>
                                <p:cTn id="118" presetID="1" presetClass="entr" presetSubtype="0" fill="hold" grpId="0" nodeType="afterEffect">
                                  <p:stCondLst>
                                    <p:cond delay="0"/>
                                  </p:stCondLst>
                                  <p:childTnLst>
                                    <p:set>
                                      <p:cBhvr>
                                        <p:cTn id="119" dur="1" fill="hold">
                                          <p:stCondLst>
                                            <p:cond delay="0"/>
                                          </p:stCondLst>
                                        </p:cTn>
                                        <p:tgtEl>
                                          <p:spTgt spid="309376"/>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309374"/>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309375"/>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309377"/>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309379"/>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309378"/>
                                        </p:tgtEl>
                                        <p:attrNameLst>
                                          <p:attrName>style.visibility</p:attrName>
                                        </p:attrNameLst>
                                      </p:cBhvr>
                                      <p:to>
                                        <p:strVal val="visible"/>
                                      </p:to>
                                    </p:set>
                                  </p:childTnLst>
                                </p:cTn>
                              </p:par>
                              <p:par>
                                <p:cTn id="130" presetID="1" presetClass="entr" presetSubtype="0" fill="hold" nodeType="withEffect">
                                  <p:stCondLst>
                                    <p:cond delay="0"/>
                                  </p:stCondLst>
                                  <p:childTnLst>
                                    <p:set>
                                      <p:cBhvr>
                                        <p:cTn id="131" dur="1" fill="hold">
                                          <p:stCondLst>
                                            <p:cond delay="0"/>
                                          </p:stCondLst>
                                        </p:cTn>
                                        <p:tgtEl>
                                          <p:spTgt spid="309380"/>
                                        </p:tgtEl>
                                        <p:attrNameLst>
                                          <p:attrName>style.visibility</p:attrName>
                                        </p:attrNameLst>
                                      </p:cBhvr>
                                      <p:to>
                                        <p:strVal val="visible"/>
                                      </p:to>
                                    </p:set>
                                  </p:childTnLst>
                                </p:cTn>
                              </p:par>
                              <p:par>
                                <p:cTn id="132" presetID="1" presetClass="entr" presetSubtype="0" fill="hold" nodeType="withEffect">
                                  <p:stCondLst>
                                    <p:cond delay="0"/>
                                  </p:stCondLst>
                                  <p:childTnLst>
                                    <p:set>
                                      <p:cBhvr>
                                        <p:cTn id="133" dur="1" fill="hold">
                                          <p:stCondLst>
                                            <p:cond delay="0"/>
                                          </p:stCondLst>
                                        </p:cTn>
                                        <p:tgtEl>
                                          <p:spTgt spid="309385"/>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309386"/>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grpId="0" nodeType="clickEffect">
                                  <p:stCondLst>
                                    <p:cond delay="0"/>
                                  </p:stCondLst>
                                  <p:childTnLst>
                                    <p:set>
                                      <p:cBhvr>
                                        <p:cTn id="139" dur="1" fill="hold">
                                          <p:stCondLst>
                                            <p:cond delay="0"/>
                                          </p:stCondLst>
                                        </p:cTn>
                                        <p:tgtEl>
                                          <p:spTgt spid="309387"/>
                                        </p:tgtEl>
                                        <p:attrNameLst>
                                          <p:attrName>style.visibility</p:attrName>
                                        </p:attrNameLst>
                                      </p:cBhvr>
                                      <p:to>
                                        <p:strVal val="visible"/>
                                      </p:to>
                                    </p:set>
                                    <p:anim calcmode="lin" valueType="num">
                                      <p:cBhvr additive="base">
                                        <p:cTn id="140" dur="500" fill="hold"/>
                                        <p:tgtEl>
                                          <p:spTgt spid="309387"/>
                                        </p:tgtEl>
                                        <p:attrNameLst>
                                          <p:attrName>ppt_x</p:attrName>
                                        </p:attrNameLst>
                                      </p:cBhvr>
                                      <p:tavLst>
                                        <p:tav tm="0">
                                          <p:val>
                                            <p:strVal val="#ppt_x"/>
                                          </p:val>
                                        </p:tav>
                                        <p:tav tm="100000">
                                          <p:val>
                                            <p:strVal val="#ppt_x"/>
                                          </p:val>
                                        </p:tav>
                                      </p:tavLst>
                                    </p:anim>
                                    <p:anim calcmode="lin" valueType="num">
                                      <p:cBhvr additive="base">
                                        <p:cTn id="141" dur="500" fill="hold"/>
                                        <p:tgtEl>
                                          <p:spTgt spid="309387"/>
                                        </p:tgtEl>
                                        <p:attrNameLst>
                                          <p:attrName>ppt_y</p:attrName>
                                        </p:attrNameLst>
                                      </p:cBhvr>
                                      <p:tavLst>
                                        <p:tav tm="0">
                                          <p:val>
                                            <p:strVal val="1+#ppt_h/2"/>
                                          </p:val>
                                        </p:tav>
                                        <p:tav tm="100000">
                                          <p:val>
                                            <p:strVal val="#ppt_y"/>
                                          </p:val>
                                        </p:tav>
                                      </p:tavLst>
                                    </p:anim>
                                  </p:childTnLst>
                                </p:cTn>
                              </p:par>
                            </p:childTnLst>
                          </p:cTn>
                        </p:par>
                        <p:par>
                          <p:cTn id="142" fill="hold">
                            <p:stCondLst>
                              <p:cond delay="500"/>
                            </p:stCondLst>
                            <p:childTnLst>
                              <p:par>
                                <p:cTn id="143" presetID="1" presetClass="entr" presetSubtype="0" fill="hold" grpId="0" nodeType="afterEffect">
                                  <p:stCondLst>
                                    <p:cond delay="0"/>
                                  </p:stCondLst>
                                  <p:childTnLst>
                                    <p:set>
                                      <p:cBhvr>
                                        <p:cTn id="144" dur="1" fill="hold">
                                          <p:stCondLst>
                                            <p:cond delay="0"/>
                                          </p:stCondLst>
                                        </p:cTn>
                                        <p:tgtEl>
                                          <p:spTgt spid="309388"/>
                                        </p:tgtEl>
                                        <p:attrNameLst>
                                          <p:attrName>style.visibility</p:attrName>
                                        </p:attrNameLst>
                                      </p:cBhvr>
                                      <p:to>
                                        <p:strVal val="visible"/>
                                      </p:to>
                                    </p:set>
                                  </p:childTnLst>
                                </p:cTn>
                              </p:par>
                            </p:childTnLst>
                          </p:cTn>
                        </p:par>
                        <p:par>
                          <p:cTn id="145" fill="hold">
                            <p:stCondLst>
                              <p:cond delay="500"/>
                            </p:stCondLst>
                            <p:childTnLst>
                              <p:par>
                                <p:cTn id="146" presetID="23" presetClass="emph" presetSubtype="0" fill="hold" grpId="1" nodeType="afterEffect">
                                  <p:stCondLst>
                                    <p:cond delay="500"/>
                                  </p:stCondLst>
                                  <p:childTnLst>
                                    <p:animClr clrSpc="hsl" dir="cw">
                                      <p:cBhvr override="childStyle">
                                        <p:cTn id="147" dur="500" fill="hold"/>
                                        <p:tgtEl>
                                          <p:spTgt spid="309388"/>
                                        </p:tgtEl>
                                        <p:attrNameLst>
                                          <p:attrName>style.color</p:attrName>
                                        </p:attrNameLst>
                                      </p:cBhvr>
                                      <p:by>
                                        <p:hsl h="10842353" s="0" l="0"/>
                                      </p:by>
                                    </p:animClr>
                                    <p:animClr clrSpc="hsl" dir="cw">
                                      <p:cBhvr>
                                        <p:cTn id="148" dur="500" fill="hold"/>
                                        <p:tgtEl>
                                          <p:spTgt spid="309388"/>
                                        </p:tgtEl>
                                        <p:attrNameLst>
                                          <p:attrName>fillcolor</p:attrName>
                                        </p:attrNameLst>
                                      </p:cBhvr>
                                      <p:by>
                                        <p:hsl h="10842353" s="0" l="0"/>
                                      </p:by>
                                    </p:animClr>
                                    <p:animClr clrSpc="hsl" dir="cw">
                                      <p:cBhvr>
                                        <p:cTn id="149" dur="500" fill="hold"/>
                                        <p:tgtEl>
                                          <p:spTgt spid="309388"/>
                                        </p:tgtEl>
                                        <p:attrNameLst>
                                          <p:attrName>stroke.color</p:attrName>
                                        </p:attrNameLst>
                                      </p:cBhvr>
                                      <p:by>
                                        <p:hsl h="10842353" s="0" l="0"/>
                                      </p:by>
                                    </p:animClr>
                                    <p:set>
                                      <p:cBhvr>
                                        <p:cTn id="150" dur="500" fill="hold"/>
                                        <p:tgtEl>
                                          <p:spTgt spid="309388"/>
                                        </p:tgtEl>
                                        <p:attrNameLst>
                                          <p:attrName>fill.type</p:attrName>
                                        </p:attrNameLst>
                                      </p:cBhvr>
                                      <p:to>
                                        <p:strVal val="solid"/>
                                      </p:to>
                                    </p:set>
                                  </p:childTnLst>
                                  <p:subTnLst>
                                    <p:audio>
                                      <p:cMediaNode>
                                        <p:cTn display="0" masterRel="sameClick">
                                          <p:stCondLst>
                                            <p:cond evt="begin" delay="0">
                                              <p:tn val="146"/>
                                            </p:cond>
                                          </p:stCondLst>
                                          <p:endCondLst>
                                            <p:cond evt="onStopAudio" delay="0">
                                              <p:tgtEl>
                                                <p:sldTgt/>
                                              </p:tgtEl>
                                            </p:cond>
                                          </p:endCondLst>
                                        </p:cTn>
                                        <p:tgtEl>
                                          <p:sndTgt r:embed="rId3" name="laser.wav"/>
                                        </p:tgtEl>
                                      </p:cMediaNode>
                                    </p:audio>
                                  </p:subTnLst>
                                </p:cTn>
                              </p:par>
                            </p:childTnLst>
                          </p:cTn>
                        </p:par>
                      </p:childTnLst>
                    </p:cTn>
                  </p:par>
                  <p:par>
                    <p:cTn id="151" fill="hold">
                      <p:stCondLst>
                        <p:cond delay="indefinite"/>
                      </p:stCondLst>
                      <p:childTnLst>
                        <p:par>
                          <p:cTn id="152" fill="hold">
                            <p:stCondLst>
                              <p:cond delay="0"/>
                            </p:stCondLst>
                            <p:childTnLst>
                              <p:par>
                                <p:cTn id="153" presetID="2" presetClass="entr" presetSubtype="4" fill="hold" grpId="0" nodeType="clickEffect">
                                  <p:stCondLst>
                                    <p:cond delay="0"/>
                                  </p:stCondLst>
                                  <p:childTnLst>
                                    <p:set>
                                      <p:cBhvr>
                                        <p:cTn id="154" dur="1" fill="hold">
                                          <p:stCondLst>
                                            <p:cond delay="0"/>
                                          </p:stCondLst>
                                        </p:cTn>
                                        <p:tgtEl>
                                          <p:spTgt spid="309389"/>
                                        </p:tgtEl>
                                        <p:attrNameLst>
                                          <p:attrName>style.visibility</p:attrName>
                                        </p:attrNameLst>
                                      </p:cBhvr>
                                      <p:to>
                                        <p:strVal val="visible"/>
                                      </p:to>
                                    </p:set>
                                    <p:anim calcmode="lin" valueType="num">
                                      <p:cBhvr additive="base">
                                        <p:cTn id="155" dur="500" fill="hold"/>
                                        <p:tgtEl>
                                          <p:spTgt spid="309389"/>
                                        </p:tgtEl>
                                        <p:attrNameLst>
                                          <p:attrName>ppt_x</p:attrName>
                                        </p:attrNameLst>
                                      </p:cBhvr>
                                      <p:tavLst>
                                        <p:tav tm="0">
                                          <p:val>
                                            <p:strVal val="#ppt_x"/>
                                          </p:val>
                                        </p:tav>
                                        <p:tav tm="100000">
                                          <p:val>
                                            <p:strVal val="#ppt_x"/>
                                          </p:val>
                                        </p:tav>
                                      </p:tavLst>
                                    </p:anim>
                                    <p:anim calcmode="lin" valueType="num">
                                      <p:cBhvr additive="base">
                                        <p:cTn id="156" dur="500" fill="hold"/>
                                        <p:tgtEl>
                                          <p:spTgt spid="309389"/>
                                        </p:tgtEl>
                                        <p:attrNameLst>
                                          <p:attrName>ppt_y</p:attrName>
                                        </p:attrNameLst>
                                      </p:cBhvr>
                                      <p:tavLst>
                                        <p:tav tm="0">
                                          <p:val>
                                            <p:strVal val="1+#ppt_h/2"/>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nodeType="clickEffect">
                                  <p:stCondLst>
                                    <p:cond delay="0"/>
                                  </p:stCondLst>
                                  <p:childTnLst>
                                    <p:set>
                                      <p:cBhvr>
                                        <p:cTn id="160" dur="1" fill="hold">
                                          <p:stCondLst>
                                            <p:cond delay="0"/>
                                          </p:stCondLst>
                                        </p:cTn>
                                        <p:tgtEl>
                                          <p:spTgt spid="309390"/>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309391"/>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309392"/>
                                        </p:tgtEl>
                                        <p:attrNameLst>
                                          <p:attrName>style.visibility</p:attrName>
                                        </p:attrNameLst>
                                      </p:cBhvr>
                                      <p:to>
                                        <p:strVal val="visible"/>
                                      </p:to>
                                    </p:set>
                                    <p:anim calcmode="lin" valueType="num">
                                      <p:cBhvr additive="base">
                                        <p:cTn id="169" dur="500" fill="hold"/>
                                        <p:tgtEl>
                                          <p:spTgt spid="309392"/>
                                        </p:tgtEl>
                                        <p:attrNameLst>
                                          <p:attrName>ppt_x</p:attrName>
                                        </p:attrNameLst>
                                      </p:cBhvr>
                                      <p:tavLst>
                                        <p:tav tm="0">
                                          <p:val>
                                            <p:strVal val="#ppt_x"/>
                                          </p:val>
                                        </p:tav>
                                        <p:tav tm="100000">
                                          <p:val>
                                            <p:strVal val="#ppt_x"/>
                                          </p:val>
                                        </p:tav>
                                      </p:tavLst>
                                    </p:anim>
                                    <p:anim calcmode="lin" valueType="num">
                                      <p:cBhvr additive="base">
                                        <p:cTn id="170" dur="500" fill="hold"/>
                                        <p:tgtEl>
                                          <p:spTgt spid="309392"/>
                                        </p:tgtEl>
                                        <p:attrNameLst>
                                          <p:attrName>ppt_y</p:attrName>
                                        </p:attrNameLst>
                                      </p:cBhvr>
                                      <p:tavLst>
                                        <p:tav tm="0">
                                          <p:val>
                                            <p:strVal val="1+#ppt_h/2"/>
                                          </p:val>
                                        </p:tav>
                                        <p:tav tm="100000">
                                          <p:val>
                                            <p:strVal val="#ppt_y"/>
                                          </p:val>
                                        </p:tav>
                                      </p:tavLst>
                                    </p:anim>
                                  </p:childTnLst>
                                </p:cTn>
                              </p:par>
                            </p:childTnLst>
                          </p:cTn>
                        </p:par>
                        <p:par>
                          <p:cTn id="171" fill="hold">
                            <p:stCondLst>
                              <p:cond delay="500"/>
                            </p:stCondLst>
                            <p:childTnLst>
                              <p:par>
                                <p:cTn id="172" presetID="1" presetClass="entr" presetSubtype="0" fill="hold" grpId="0" nodeType="afterEffect">
                                  <p:stCondLst>
                                    <p:cond delay="0"/>
                                  </p:stCondLst>
                                  <p:childTnLst>
                                    <p:set>
                                      <p:cBhvr>
                                        <p:cTn id="173" dur="1" fill="hold">
                                          <p:stCondLst>
                                            <p:cond delay="0"/>
                                          </p:stCondLst>
                                        </p:cTn>
                                        <p:tgtEl>
                                          <p:spTgt spid="309393"/>
                                        </p:tgtEl>
                                        <p:attrNameLst>
                                          <p:attrName>style.visibility</p:attrName>
                                        </p:attrNameLst>
                                      </p:cBhvr>
                                      <p:to>
                                        <p:strVal val="visible"/>
                                      </p:to>
                                    </p:set>
                                  </p:childTnLst>
                                </p:cTn>
                              </p:par>
                            </p:childTnLst>
                          </p:cTn>
                        </p:par>
                        <p:par>
                          <p:cTn id="174" fill="hold">
                            <p:stCondLst>
                              <p:cond delay="500"/>
                            </p:stCondLst>
                            <p:childTnLst>
                              <p:par>
                                <p:cTn id="175" presetID="23" presetClass="emph" presetSubtype="0" fill="hold" grpId="1" nodeType="afterEffect">
                                  <p:stCondLst>
                                    <p:cond delay="500"/>
                                  </p:stCondLst>
                                  <p:childTnLst>
                                    <p:animClr clrSpc="hsl" dir="cw">
                                      <p:cBhvr override="childStyle">
                                        <p:cTn id="176" dur="500" fill="hold"/>
                                        <p:tgtEl>
                                          <p:spTgt spid="309393"/>
                                        </p:tgtEl>
                                        <p:attrNameLst>
                                          <p:attrName>style.color</p:attrName>
                                        </p:attrNameLst>
                                      </p:cBhvr>
                                      <p:by>
                                        <p:hsl h="10842353" s="0" l="0"/>
                                      </p:by>
                                    </p:animClr>
                                    <p:animClr clrSpc="hsl" dir="cw">
                                      <p:cBhvr>
                                        <p:cTn id="177" dur="500" fill="hold"/>
                                        <p:tgtEl>
                                          <p:spTgt spid="309393"/>
                                        </p:tgtEl>
                                        <p:attrNameLst>
                                          <p:attrName>fillcolor</p:attrName>
                                        </p:attrNameLst>
                                      </p:cBhvr>
                                      <p:by>
                                        <p:hsl h="10842353" s="0" l="0"/>
                                      </p:by>
                                    </p:animClr>
                                    <p:animClr clrSpc="hsl" dir="cw">
                                      <p:cBhvr>
                                        <p:cTn id="178" dur="500" fill="hold"/>
                                        <p:tgtEl>
                                          <p:spTgt spid="309393"/>
                                        </p:tgtEl>
                                        <p:attrNameLst>
                                          <p:attrName>stroke.color</p:attrName>
                                        </p:attrNameLst>
                                      </p:cBhvr>
                                      <p:by>
                                        <p:hsl h="10842353" s="0" l="0"/>
                                      </p:by>
                                    </p:animClr>
                                    <p:set>
                                      <p:cBhvr>
                                        <p:cTn id="179" dur="500" fill="hold"/>
                                        <p:tgtEl>
                                          <p:spTgt spid="309393"/>
                                        </p:tgtEl>
                                        <p:attrNameLst>
                                          <p:attrName>fill.type</p:attrName>
                                        </p:attrNameLst>
                                      </p:cBhvr>
                                      <p:to>
                                        <p:strVal val="solid"/>
                                      </p:to>
                                    </p:set>
                                  </p:childTnLst>
                                  <p:subTnLst>
                                    <p:audio>
                                      <p:cMediaNode>
                                        <p:cTn display="0" masterRel="sameClick">
                                          <p:stCondLst>
                                            <p:cond evt="begin" delay="0">
                                              <p:tn val="175"/>
                                            </p:cond>
                                          </p:stCondLst>
                                          <p:endCondLst>
                                            <p:cond evt="onStopAudio" delay="0">
                                              <p:tgtEl>
                                                <p:sldTgt/>
                                              </p:tgtEl>
                                            </p:cond>
                                          </p:endCondLst>
                                        </p:cTn>
                                        <p:tgtEl>
                                          <p:sndTgt r:embed="rId3" name="laser.wav"/>
                                        </p:tgtEl>
                                      </p:cMediaNode>
                                    </p:audio>
                                  </p:subTnLst>
                                </p:cTn>
                              </p:par>
                              <p:par>
                                <p:cTn id="180" presetID="9" presetClass="exit" presetSubtype="0" fill="hold" grpId="2" nodeType="withEffect">
                                  <p:stCondLst>
                                    <p:cond delay="500"/>
                                  </p:stCondLst>
                                  <p:childTnLst>
                                    <p:animEffect transition="out" filter="dissolve">
                                      <p:cBhvr>
                                        <p:cTn id="181" dur="500"/>
                                        <p:tgtEl>
                                          <p:spTgt spid="309388"/>
                                        </p:tgtEl>
                                      </p:cBhvr>
                                    </p:animEffect>
                                    <p:set>
                                      <p:cBhvr>
                                        <p:cTn id="182" dur="1" fill="hold">
                                          <p:stCondLst>
                                            <p:cond delay="499"/>
                                          </p:stCondLst>
                                        </p:cTn>
                                        <p:tgtEl>
                                          <p:spTgt spid="309388"/>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309394"/>
                                        </p:tgtEl>
                                        <p:attrNameLst>
                                          <p:attrName>style.visibility</p:attrName>
                                        </p:attrNameLst>
                                      </p:cBhvr>
                                      <p:to>
                                        <p:strVal val="visible"/>
                                      </p:to>
                                    </p:set>
                                    <p:anim calcmode="lin" valueType="num">
                                      <p:cBhvr additive="base">
                                        <p:cTn id="187" dur="500" fill="hold"/>
                                        <p:tgtEl>
                                          <p:spTgt spid="309394"/>
                                        </p:tgtEl>
                                        <p:attrNameLst>
                                          <p:attrName>ppt_x</p:attrName>
                                        </p:attrNameLst>
                                      </p:cBhvr>
                                      <p:tavLst>
                                        <p:tav tm="0">
                                          <p:val>
                                            <p:strVal val="#ppt_x"/>
                                          </p:val>
                                        </p:tav>
                                        <p:tav tm="100000">
                                          <p:val>
                                            <p:strVal val="#ppt_x"/>
                                          </p:val>
                                        </p:tav>
                                      </p:tavLst>
                                    </p:anim>
                                    <p:anim calcmode="lin" valueType="num">
                                      <p:cBhvr additive="base">
                                        <p:cTn id="188" dur="500" fill="hold"/>
                                        <p:tgtEl>
                                          <p:spTgt spid="309394"/>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nodeType="clickEffect">
                                  <p:stCondLst>
                                    <p:cond delay="0"/>
                                  </p:stCondLst>
                                  <p:childTnLst>
                                    <p:set>
                                      <p:cBhvr>
                                        <p:cTn id="192" dur="1" fill="hold">
                                          <p:stCondLst>
                                            <p:cond delay="0"/>
                                          </p:stCondLst>
                                        </p:cTn>
                                        <p:tgtEl>
                                          <p:spTgt spid="309395"/>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ntr" presetSubtype="0" fill="hold" nodeType="clickEffect">
                                  <p:stCondLst>
                                    <p:cond delay="0"/>
                                  </p:stCondLst>
                                  <p:childTnLst>
                                    <p:set>
                                      <p:cBhvr>
                                        <p:cTn id="196" dur="1" fill="hold">
                                          <p:stCondLst>
                                            <p:cond delay="0"/>
                                          </p:stCondLst>
                                        </p:cTn>
                                        <p:tgtEl>
                                          <p:spTgt spid="309396"/>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2" presetClass="entr" presetSubtype="4" fill="hold" grpId="0" nodeType="clickEffect">
                                  <p:stCondLst>
                                    <p:cond delay="0"/>
                                  </p:stCondLst>
                                  <p:childTnLst>
                                    <p:set>
                                      <p:cBhvr>
                                        <p:cTn id="200" dur="1" fill="hold">
                                          <p:stCondLst>
                                            <p:cond delay="0"/>
                                          </p:stCondLst>
                                        </p:cTn>
                                        <p:tgtEl>
                                          <p:spTgt spid="309397"/>
                                        </p:tgtEl>
                                        <p:attrNameLst>
                                          <p:attrName>style.visibility</p:attrName>
                                        </p:attrNameLst>
                                      </p:cBhvr>
                                      <p:to>
                                        <p:strVal val="visible"/>
                                      </p:to>
                                    </p:set>
                                    <p:anim calcmode="lin" valueType="num">
                                      <p:cBhvr additive="base">
                                        <p:cTn id="201" dur="500" fill="hold"/>
                                        <p:tgtEl>
                                          <p:spTgt spid="309397"/>
                                        </p:tgtEl>
                                        <p:attrNameLst>
                                          <p:attrName>ppt_x</p:attrName>
                                        </p:attrNameLst>
                                      </p:cBhvr>
                                      <p:tavLst>
                                        <p:tav tm="0">
                                          <p:val>
                                            <p:strVal val="#ppt_x"/>
                                          </p:val>
                                        </p:tav>
                                        <p:tav tm="100000">
                                          <p:val>
                                            <p:strVal val="#ppt_x"/>
                                          </p:val>
                                        </p:tav>
                                      </p:tavLst>
                                    </p:anim>
                                    <p:anim calcmode="lin" valueType="num">
                                      <p:cBhvr additive="base">
                                        <p:cTn id="202" dur="500" fill="hold"/>
                                        <p:tgtEl>
                                          <p:spTgt spid="309397"/>
                                        </p:tgtEl>
                                        <p:attrNameLst>
                                          <p:attrName>ppt_y</p:attrName>
                                        </p:attrNameLst>
                                      </p:cBhvr>
                                      <p:tavLst>
                                        <p:tav tm="0">
                                          <p:val>
                                            <p:strVal val="1+#ppt_h/2"/>
                                          </p:val>
                                        </p:tav>
                                        <p:tav tm="100000">
                                          <p:val>
                                            <p:strVal val="#ppt_y"/>
                                          </p:val>
                                        </p:tav>
                                      </p:tavLst>
                                    </p:anim>
                                  </p:childTnLst>
                                </p:cTn>
                              </p:par>
                            </p:childTnLst>
                          </p:cTn>
                        </p:par>
                        <p:par>
                          <p:cTn id="203" fill="hold">
                            <p:stCondLst>
                              <p:cond delay="500"/>
                            </p:stCondLst>
                            <p:childTnLst>
                              <p:par>
                                <p:cTn id="204" presetID="6" presetClass="emph" presetSubtype="0" fill="hold" grpId="1" nodeType="afterEffect">
                                  <p:stCondLst>
                                    <p:cond delay="0"/>
                                  </p:stCondLst>
                                  <p:childTnLst>
                                    <p:animScale>
                                      <p:cBhvr>
                                        <p:cTn id="205" dur="2000" fill="hold"/>
                                        <p:tgtEl>
                                          <p:spTgt spid="309374"/>
                                        </p:tgtEl>
                                      </p:cBhvr>
                                      <p:by x="150000" y="150000"/>
                                    </p:animScale>
                                  </p:childTnLst>
                                </p:cTn>
                              </p:par>
                            </p:childTnLst>
                          </p:cTn>
                        </p:par>
                        <p:par>
                          <p:cTn id="206" fill="hold">
                            <p:stCondLst>
                              <p:cond delay="2500"/>
                            </p:stCondLst>
                            <p:childTnLst>
                              <p:par>
                                <p:cTn id="207" presetID="6" presetClass="emph" presetSubtype="0" fill="hold" grpId="1" nodeType="afterEffect">
                                  <p:stCondLst>
                                    <p:cond delay="0"/>
                                  </p:stCondLst>
                                  <p:childTnLst>
                                    <p:animScale>
                                      <p:cBhvr>
                                        <p:cTn id="208" dur="2000" fill="hold"/>
                                        <p:tgtEl>
                                          <p:spTgt spid="309375"/>
                                        </p:tgtEl>
                                      </p:cBhvr>
                                      <p:by x="150000" y="150000"/>
                                    </p:animScale>
                                  </p:childTnLst>
                                </p:cTn>
                              </p:par>
                              <p:par>
                                <p:cTn id="209" presetID="9" presetClass="exit" presetSubtype="0" fill="hold" grpId="2" nodeType="withEffect">
                                  <p:stCondLst>
                                    <p:cond delay="0"/>
                                  </p:stCondLst>
                                  <p:childTnLst>
                                    <p:animEffect transition="out" filter="dissolve">
                                      <p:cBhvr>
                                        <p:cTn id="210" dur="500"/>
                                        <p:tgtEl>
                                          <p:spTgt spid="309393"/>
                                        </p:tgtEl>
                                      </p:cBhvr>
                                    </p:animEffect>
                                    <p:set>
                                      <p:cBhvr>
                                        <p:cTn id="211" dur="1" fill="hold">
                                          <p:stCondLst>
                                            <p:cond delay="499"/>
                                          </p:stCondLst>
                                        </p:cTn>
                                        <p:tgtEl>
                                          <p:spTgt spid="309393"/>
                                        </p:tgtEl>
                                        <p:attrNameLst>
                                          <p:attrName>style.visibility</p:attrName>
                                        </p:attrNameLst>
                                      </p:cBhvr>
                                      <p:to>
                                        <p:strVal val="hidden"/>
                                      </p:to>
                                    </p:set>
                                  </p:childTnLst>
                                </p:cTn>
                              </p:par>
                            </p:childTnLst>
                          </p:cTn>
                        </p:par>
                      </p:childTnLst>
                    </p:cTn>
                  </p:par>
                  <p:par>
                    <p:cTn id="212" fill="hold">
                      <p:stCondLst>
                        <p:cond delay="indefinite"/>
                      </p:stCondLst>
                      <p:childTnLst>
                        <p:par>
                          <p:cTn id="213" fill="hold">
                            <p:stCondLst>
                              <p:cond delay="0"/>
                            </p:stCondLst>
                            <p:childTnLst>
                              <p:par>
                                <p:cTn id="214" presetID="1" presetClass="entr" presetSubtype="0" fill="hold" nodeType="clickEffect">
                                  <p:stCondLst>
                                    <p:cond delay="0"/>
                                  </p:stCondLst>
                                  <p:childTnLst>
                                    <p:set>
                                      <p:cBhvr>
                                        <p:cTn id="215" dur="1" fill="hold">
                                          <p:stCondLst>
                                            <p:cond delay="0"/>
                                          </p:stCondLst>
                                        </p:cTn>
                                        <p:tgtEl>
                                          <p:spTgt spid="309398"/>
                                        </p:tgtEl>
                                        <p:attrNameLst>
                                          <p:attrName>style.visibility</p:attrName>
                                        </p:attrNameLst>
                                      </p:cBhvr>
                                      <p:to>
                                        <p:strVal val="visible"/>
                                      </p:to>
                                    </p:set>
                                  </p:childTnLst>
                                </p:cTn>
                              </p:par>
                              <p:par>
                                <p:cTn id="216" presetID="1" presetClass="entr" presetSubtype="0" fill="hold" nodeType="withEffect">
                                  <p:stCondLst>
                                    <p:cond delay="0"/>
                                  </p:stCondLst>
                                  <p:childTnLst>
                                    <p:set>
                                      <p:cBhvr>
                                        <p:cTn id="217" dur="1" fill="hold">
                                          <p:stCondLst>
                                            <p:cond delay="0"/>
                                          </p:stCondLst>
                                        </p:cTn>
                                        <p:tgtEl>
                                          <p:spTgt spid="309400"/>
                                        </p:tgtEl>
                                        <p:attrNameLst>
                                          <p:attrName>style.visibility</p:attrName>
                                        </p:attrNameLst>
                                      </p:cBhvr>
                                      <p:to>
                                        <p:strVal val="visible"/>
                                      </p:to>
                                    </p:set>
                                  </p:childTnLst>
                                </p:cTn>
                              </p:par>
                              <p:par>
                                <p:cTn id="218" presetID="1" presetClass="entr" presetSubtype="0" fill="hold" grpId="0" nodeType="withEffect">
                                  <p:stCondLst>
                                    <p:cond delay="0"/>
                                  </p:stCondLst>
                                  <p:childTnLst>
                                    <p:set>
                                      <p:cBhvr>
                                        <p:cTn id="219" dur="1" fill="hold">
                                          <p:stCondLst>
                                            <p:cond delay="0"/>
                                          </p:stCondLst>
                                        </p:cTn>
                                        <p:tgtEl>
                                          <p:spTgt spid="309399"/>
                                        </p:tgtEl>
                                        <p:attrNameLst>
                                          <p:attrName>style.visibility</p:attrName>
                                        </p:attrNameLst>
                                      </p:cBhvr>
                                      <p:to>
                                        <p:strVal val="visible"/>
                                      </p:to>
                                    </p:set>
                                  </p:childTnLst>
                                </p:cTn>
                              </p:par>
                              <p:par>
                                <p:cTn id="220" presetID="1" presetClass="entr" presetSubtype="0" fill="hold" grpId="1" nodeType="withEffect">
                                  <p:stCondLst>
                                    <p:cond delay="0"/>
                                  </p:stCondLst>
                                  <p:childTnLst>
                                    <p:set>
                                      <p:cBhvr>
                                        <p:cTn id="221" dur="1" fill="hold">
                                          <p:stCondLst>
                                            <p:cond delay="0"/>
                                          </p:stCondLst>
                                        </p:cTn>
                                        <p:tgtEl>
                                          <p:spTgt spid="309399"/>
                                        </p:tgtEl>
                                        <p:attrNameLst>
                                          <p:attrName>style.visibility</p:attrName>
                                        </p:attrNameLst>
                                      </p:cBhvr>
                                      <p:to>
                                        <p:strVal val="visible"/>
                                      </p:to>
                                    </p:set>
                                  </p:childTnLst>
                                </p:cTn>
                              </p:par>
                            </p:childTnLst>
                          </p:cTn>
                        </p:par>
                      </p:childTnLst>
                    </p:cTn>
                  </p:par>
                  <p:par>
                    <p:cTn id="222" fill="hold">
                      <p:stCondLst>
                        <p:cond delay="indefinite"/>
                      </p:stCondLst>
                      <p:childTnLst>
                        <p:par>
                          <p:cTn id="223" fill="hold">
                            <p:stCondLst>
                              <p:cond delay="0"/>
                            </p:stCondLst>
                            <p:childTnLst>
                              <p:par>
                                <p:cTn id="224" presetID="1" presetClass="entr" presetSubtype="0" fill="hold" nodeType="clickEffect">
                                  <p:stCondLst>
                                    <p:cond delay="0"/>
                                  </p:stCondLst>
                                  <p:childTnLst>
                                    <p:set>
                                      <p:cBhvr>
                                        <p:cTn id="225" dur="1" fill="hold">
                                          <p:stCondLst>
                                            <p:cond delay="0"/>
                                          </p:stCondLst>
                                        </p:cTn>
                                        <p:tgtEl>
                                          <p:spTgt spid="309401"/>
                                        </p:tgtEl>
                                        <p:attrNameLst>
                                          <p:attrName>style.visibility</p:attrName>
                                        </p:attrNameLst>
                                      </p:cBhvr>
                                      <p:to>
                                        <p:strVal val="visible"/>
                                      </p:to>
                                    </p:set>
                                  </p:childTnLst>
                                </p:cTn>
                              </p:par>
                            </p:childTnLst>
                          </p:cTn>
                        </p:par>
                      </p:childTnLst>
                    </p:cTn>
                  </p:par>
                  <p:par>
                    <p:cTn id="226" fill="hold">
                      <p:stCondLst>
                        <p:cond delay="indefinite"/>
                      </p:stCondLst>
                      <p:childTnLst>
                        <p:par>
                          <p:cTn id="227" fill="hold">
                            <p:stCondLst>
                              <p:cond delay="0"/>
                            </p:stCondLst>
                            <p:childTnLst>
                              <p:par>
                                <p:cTn id="228" presetID="2" presetClass="entr" presetSubtype="4" fill="hold" grpId="0" nodeType="clickEffect">
                                  <p:stCondLst>
                                    <p:cond delay="0"/>
                                  </p:stCondLst>
                                  <p:childTnLst>
                                    <p:set>
                                      <p:cBhvr>
                                        <p:cTn id="229" dur="1" fill="hold">
                                          <p:stCondLst>
                                            <p:cond delay="0"/>
                                          </p:stCondLst>
                                        </p:cTn>
                                        <p:tgtEl>
                                          <p:spTgt spid="309402"/>
                                        </p:tgtEl>
                                        <p:attrNameLst>
                                          <p:attrName>style.visibility</p:attrName>
                                        </p:attrNameLst>
                                      </p:cBhvr>
                                      <p:to>
                                        <p:strVal val="visible"/>
                                      </p:to>
                                    </p:set>
                                    <p:anim calcmode="lin" valueType="num">
                                      <p:cBhvr additive="base">
                                        <p:cTn id="230" dur="500" fill="hold"/>
                                        <p:tgtEl>
                                          <p:spTgt spid="309402"/>
                                        </p:tgtEl>
                                        <p:attrNameLst>
                                          <p:attrName>ppt_x</p:attrName>
                                        </p:attrNameLst>
                                      </p:cBhvr>
                                      <p:tavLst>
                                        <p:tav tm="0">
                                          <p:val>
                                            <p:strVal val="#ppt_x"/>
                                          </p:val>
                                        </p:tav>
                                        <p:tav tm="100000">
                                          <p:val>
                                            <p:strVal val="#ppt_x"/>
                                          </p:val>
                                        </p:tav>
                                      </p:tavLst>
                                    </p:anim>
                                    <p:anim calcmode="lin" valueType="num">
                                      <p:cBhvr additive="base">
                                        <p:cTn id="231" dur="500" fill="hold"/>
                                        <p:tgtEl>
                                          <p:spTgt spid="3094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372" grpId="0" animBg="1"/>
      <p:bldP spid="309255" grpId="0" autoUpdateAnimBg="0"/>
      <p:bldP spid="309256" grpId="0"/>
      <p:bldP spid="309322" grpId="0" animBg="1"/>
      <p:bldP spid="309335" grpId="0" animBg="1"/>
      <p:bldP spid="309344" grpId="0"/>
      <p:bldP spid="309355" grpId="0" animBg="1"/>
      <p:bldP spid="309355" grpId="1" animBg="1"/>
      <p:bldP spid="309357" grpId="0" animBg="1"/>
      <p:bldP spid="309359" grpId="0"/>
      <p:bldP spid="309359" grpId="1"/>
      <p:bldP spid="309360" grpId="0"/>
      <p:bldP spid="309361" grpId="0"/>
      <p:bldP spid="309362" grpId="0"/>
      <p:bldP spid="309363" grpId="0"/>
      <p:bldP spid="309364" grpId="0"/>
      <p:bldP spid="309365" grpId="0"/>
      <p:bldP spid="309366" grpId="0"/>
      <p:bldP spid="309367" grpId="0"/>
      <p:bldP spid="309368" grpId="0" animBg="1"/>
      <p:bldP spid="309369" grpId="0"/>
      <p:bldP spid="309370" grpId="0"/>
      <p:bldP spid="309371" grpId="0"/>
      <p:bldP spid="309373" grpId="0"/>
      <p:bldP spid="309374" grpId="0" animBg="1"/>
      <p:bldP spid="309374" grpId="1" animBg="1"/>
      <p:bldP spid="309375" grpId="0" animBg="1"/>
      <p:bldP spid="309375" grpId="1" animBg="1"/>
      <p:bldP spid="309376" grpId="0" animBg="1"/>
      <p:bldP spid="309377" grpId="0" animBg="1"/>
      <p:bldP spid="309378" grpId="0" animBg="1"/>
      <p:bldP spid="309379" grpId="0" animBg="1"/>
      <p:bldP spid="309387" grpId="0"/>
      <p:bldP spid="309388" grpId="0" animBg="1"/>
      <p:bldP spid="309388" grpId="1" animBg="1"/>
      <p:bldP spid="309388" grpId="2" animBg="1"/>
      <p:bldP spid="309389" grpId="0"/>
      <p:bldP spid="309392" grpId="0"/>
      <p:bldP spid="309393" grpId="0" animBg="1"/>
      <p:bldP spid="309393" grpId="1" animBg="1"/>
      <p:bldP spid="309393" grpId="2" animBg="1"/>
      <p:bldP spid="309394" grpId="0"/>
      <p:bldP spid="309397" grpId="0"/>
      <p:bldP spid="309399" grpId="0" animBg="1"/>
      <p:bldP spid="309399" grpId="1" animBg="1"/>
      <p:bldP spid="30940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4" name="Rectangle 4"/>
          <p:cNvSpPr>
            <a:spLocks noChangeArrowheads="1"/>
          </p:cNvSpPr>
          <p:nvPr/>
        </p:nvSpPr>
        <p:spPr bwMode="auto">
          <a:xfrm>
            <a:off x="942975" y="542925"/>
            <a:ext cx="6467475" cy="180975"/>
          </a:xfrm>
          <a:prstGeom prst="rect">
            <a:avLst/>
          </a:prstGeom>
          <a:noFill/>
          <a:ln w="9525">
            <a:noFill/>
            <a:miter lim="800000"/>
            <a:headEnd/>
            <a:tailEnd/>
          </a:ln>
          <a:effectLst/>
        </p:spPr>
        <p:txBody>
          <a:bodyPr anchor="ctr"/>
          <a:lstStyle/>
          <a:p>
            <a:r>
              <a:rPr lang="ru-RU"/>
              <a:t>Лекция </a:t>
            </a:r>
            <a:r>
              <a:rPr lang="en-US"/>
              <a:t>4</a:t>
            </a:r>
            <a:r>
              <a:rPr lang="ru-RU"/>
              <a:t> (</a:t>
            </a:r>
            <a:r>
              <a:rPr lang="ru-RU" sz="1600"/>
              <a:t>продолжение – 4.3 –</a:t>
            </a:r>
            <a:r>
              <a:rPr lang="ru-RU"/>
              <a:t> </a:t>
            </a:r>
            <a:r>
              <a:rPr lang="ru-RU" sz="1600"/>
              <a:t>дополнительный материал</a:t>
            </a:r>
            <a:r>
              <a:rPr lang="ru-RU"/>
              <a:t>)</a:t>
            </a:r>
          </a:p>
        </p:txBody>
      </p:sp>
      <p:pic>
        <p:nvPicPr>
          <p:cNvPr id="312325" name="Picture 5" descr="НТЦТТ2"/>
          <p:cNvPicPr>
            <a:picLocks noChangeAspect="1" noChangeArrowheads="1"/>
          </p:cNvPicPr>
          <p:nvPr/>
        </p:nvPicPr>
        <p:blipFill>
          <a:blip r:embed="rId3" cstate="print"/>
          <a:srcRect/>
          <a:stretch>
            <a:fillRect/>
          </a:stretch>
        </p:blipFill>
        <p:spPr bwMode="auto">
          <a:xfrm>
            <a:off x="8172450" y="115888"/>
            <a:ext cx="792163" cy="512762"/>
          </a:xfrm>
          <a:prstGeom prst="rect">
            <a:avLst/>
          </a:prstGeom>
          <a:noFill/>
          <a:ln w="9525">
            <a:noFill/>
            <a:miter lim="800000"/>
            <a:headEnd/>
            <a:tailEnd/>
          </a:ln>
        </p:spPr>
      </p:pic>
      <p:sp>
        <p:nvSpPr>
          <p:cNvPr id="312326" name="Text Box 6"/>
          <p:cNvSpPr txBox="1">
            <a:spLocks noChangeArrowheads="1"/>
          </p:cNvSpPr>
          <p:nvPr/>
        </p:nvSpPr>
        <p:spPr bwMode="auto">
          <a:xfrm>
            <a:off x="117475" y="754063"/>
            <a:ext cx="8866188" cy="854075"/>
          </a:xfrm>
          <a:prstGeom prst="rect">
            <a:avLst/>
          </a:prstGeom>
          <a:noFill/>
          <a:ln w="9525" algn="ctr">
            <a:noFill/>
            <a:miter lim="800000"/>
            <a:headEnd/>
            <a:tailEnd/>
          </a:ln>
          <a:effectLst/>
        </p:spPr>
        <p:txBody>
          <a:bodyPr wrap="none">
            <a:spAutoFit/>
          </a:bodyPr>
          <a:lstStyle/>
          <a:p>
            <a:r>
              <a:rPr lang="ru-RU" sz="1000" b="1">
                <a:solidFill>
                  <a:srgbClr val="FF0000"/>
                </a:solidFill>
                <a:cs typeface="Arial" charset="0"/>
              </a:rPr>
              <a:t>■</a:t>
            </a:r>
            <a:r>
              <a:rPr lang="en-US" sz="1000" b="1">
                <a:solidFill>
                  <a:srgbClr val="FF0000"/>
                </a:solidFill>
                <a:cs typeface="Arial" charset="0"/>
              </a:rPr>
              <a:t>  </a:t>
            </a:r>
            <a:r>
              <a:rPr lang="ru-RU" sz="1000" b="1">
                <a:solidFill>
                  <a:srgbClr val="FF0000"/>
                </a:solidFill>
              </a:rPr>
              <a:t>Понятия о линиях влияния опорных реакций и усилий.  </a:t>
            </a:r>
            <a:r>
              <a:rPr lang="ru-RU" sz="1000"/>
              <a:t>Железнодорожные мосты, сооружаемые с использованием таких элементов, как</a:t>
            </a:r>
          </a:p>
          <a:p>
            <a:r>
              <a:rPr lang="ru-RU" sz="1000"/>
              <a:t>фермы и балочные конструкции, при эксплуатации подвергаются подвижной многоосной нагрузке. При движении поезда усилия в элементах</a:t>
            </a:r>
          </a:p>
          <a:p>
            <a:r>
              <a:rPr lang="ru-RU" sz="1000"/>
              <a:t>изменяются по некоторому закону и требуется определить наиболее опасные расположения такой нагрузки на сооружении. Исходным аппаратом</a:t>
            </a:r>
          </a:p>
          <a:p>
            <a:r>
              <a:rPr lang="ru-RU" sz="1000"/>
              <a:t>решения этой задачи являются линии влияния усилий. Линии влияния широко используются в строительной механике.</a:t>
            </a:r>
          </a:p>
          <a:p>
            <a:r>
              <a:rPr lang="ru-RU" sz="1000" b="1">
                <a:solidFill>
                  <a:srgbClr val="FF0000"/>
                </a:solidFill>
              </a:rPr>
              <a:t>Линия влияния усилия</a:t>
            </a:r>
            <a:r>
              <a:rPr lang="ru-RU" sz="1000">
                <a:solidFill>
                  <a:schemeClr val="bg2"/>
                </a:solidFill>
              </a:rPr>
              <a:t> – график изменения усилия в зависимости от положения </a:t>
            </a:r>
            <a:r>
              <a:rPr lang="ru-RU" sz="1000" b="1">
                <a:solidFill>
                  <a:schemeClr val="bg2"/>
                </a:solidFill>
              </a:rPr>
              <a:t>единичной подвижной нагрузки</a:t>
            </a:r>
            <a:r>
              <a:rPr lang="ru-RU" sz="1000">
                <a:solidFill>
                  <a:schemeClr val="bg2"/>
                </a:solidFill>
              </a:rPr>
              <a:t>. </a:t>
            </a:r>
          </a:p>
        </p:txBody>
      </p:sp>
      <p:sp>
        <p:nvSpPr>
          <p:cNvPr id="312327" name="Text Box 7"/>
          <p:cNvSpPr txBox="1">
            <a:spLocks noChangeArrowheads="1"/>
          </p:cNvSpPr>
          <p:nvPr/>
        </p:nvSpPr>
        <p:spPr bwMode="auto">
          <a:xfrm>
            <a:off x="136525" y="1573213"/>
            <a:ext cx="7110413" cy="244475"/>
          </a:xfrm>
          <a:prstGeom prst="rect">
            <a:avLst/>
          </a:prstGeom>
          <a:noFill/>
          <a:ln w="9525" algn="ctr">
            <a:noFill/>
            <a:miter lim="800000"/>
            <a:headEnd/>
            <a:tailEnd/>
          </a:ln>
          <a:effectLst/>
        </p:spPr>
        <p:txBody>
          <a:bodyPr wrap="none">
            <a:spAutoFit/>
          </a:bodyPr>
          <a:lstStyle/>
          <a:p>
            <a:r>
              <a:rPr lang="ru-RU" sz="1000"/>
              <a:t>Выражения для усилий в стержнях фермы от постоянной нагрузки содержат величину опорной реакции, например</a:t>
            </a:r>
            <a:r>
              <a:rPr lang="en-US" sz="1000"/>
              <a:t>:</a:t>
            </a:r>
            <a:r>
              <a:rPr lang="ru-RU" sz="1000"/>
              <a:t>  </a:t>
            </a:r>
          </a:p>
        </p:txBody>
      </p:sp>
      <p:graphicFrame>
        <p:nvGraphicFramePr>
          <p:cNvPr id="312328" name="Object 8"/>
          <p:cNvGraphicFramePr>
            <a:graphicFrameLocks noChangeAspect="1"/>
          </p:cNvGraphicFramePr>
          <p:nvPr/>
        </p:nvGraphicFramePr>
        <p:xfrm>
          <a:off x="7586663" y="1512888"/>
          <a:ext cx="1143000" cy="393700"/>
        </p:xfrm>
        <a:graphic>
          <a:graphicData uri="http://schemas.openxmlformats.org/presentationml/2006/ole">
            <p:oleObj spid="_x0000_s312328" name="Формула" r:id="rId4" imgW="1143000" imgH="393480" progId="Equation.3">
              <p:embed/>
            </p:oleObj>
          </a:graphicData>
        </a:graphic>
      </p:graphicFrame>
      <p:sp>
        <p:nvSpPr>
          <p:cNvPr id="312332" name="Text Box 12"/>
          <p:cNvSpPr txBox="1">
            <a:spLocks noChangeArrowheads="1"/>
          </p:cNvSpPr>
          <p:nvPr/>
        </p:nvSpPr>
        <p:spPr bwMode="auto">
          <a:xfrm>
            <a:off x="146050" y="1887538"/>
            <a:ext cx="8545513" cy="549275"/>
          </a:xfrm>
          <a:prstGeom prst="rect">
            <a:avLst/>
          </a:prstGeom>
          <a:noFill/>
          <a:ln w="9525" algn="ctr">
            <a:noFill/>
            <a:miter lim="800000"/>
            <a:headEnd/>
            <a:tailEnd/>
          </a:ln>
          <a:effectLst/>
        </p:spPr>
        <p:txBody>
          <a:bodyPr wrap="none">
            <a:spAutoFit/>
          </a:bodyPr>
          <a:lstStyle/>
          <a:p>
            <a:r>
              <a:rPr lang="ru-RU" sz="1000"/>
              <a:t>В случае рассмотрения единичной подвижной нагрузки (</a:t>
            </a:r>
            <a:r>
              <a:rPr lang="en-US" sz="1000" b="1" i="1"/>
              <a:t>F</a:t>
            </a:r>
            <a:r>
              <a:rPr lang="en-US" sz="1000" baseline="-25000"/>
              <a:t>1</a:t>
            </a:r>
            <a:r>
              <a:rPr lang="en-US" sz="1000"/>
              <a:t>=</a:t>
            </a:r>
            <a:r>
              <a:rPr lang="en-US" sz="1000" b="1" i="1"/>
              <a:t>F</a:t>
            </a:r>
            <a:r>
              <a:rPr lang="en-US" sz="1000" baseline="-25000"/>
              <a:t>2</a:t>
            </a:r>
            <a:r>
              <a:rPr lang="en-US" sz="1000"/>
              <a:t>=</a:t>
            </a:r>
            <a:r>
              <a:rPr lang="en-US" sz="1000" b="1" i="1"/>
              <a:t>F</a:t>
            </a:r>
            <a:r>
              <a:rPr lang="en-US" sz="1000" baseline="-25000"/>
              <a:t>3</a:t>
            </a:r>
            <a:r>
              <a:rPr lang="en-US" sz="1000"/>
              <a:t>=0</a:t>
            </a:r>
            <a:r>
              <a:rPr lang="ru-RU" sz="1000"/>
              <a:t>, </a:t>
            </a:r>
            <a:r>
              <a:rPr lang="en-US" sz="1000" b="1" i="1"/>
              <a:t>P</a:t>
            </a:r>
            <a:r>
              <a:rPr lang="en-US" sz="1000"/>
              <a:t>=1)</a:t>
            </a:r>
            <a:r>
              <a:rPr lang="ru-RU" sz="1000"/>
              <a:t> соответствующие выражения будут различными в зависимости от</a:t>
            </a:r>
          </a:p>
          <a:p>
            <a:r>
              <a:rPr lang="ru-RU" sz="1000"/>
              <a:t>расположения единичной нагрузки</a:t>
            </a:r>
            <a:r>
              <a:rPr lang="en-US" sz="1000"/>
              <a:t>:</a:t>
            </a:r>
          </a:p>
          <a:p>
            <a:r>
              <a:rPr lang="ru-RU" sz="1000" i="1"/>
              <a:t>груз находится слева от сечения </a:t>
            </a:r>
            <a:r>
              <a:rPr lang="en-US" sz="1000"/>
              <a:t>I-I:</a:t>
            </a:r>
            <a:r>
              <a:rPr lang="ru-RU" sz="1000"/>
              <a:t>  </a:t>
            </a:r>
            <a:r>
              <a:rPr lang="en-US" sz="1000"/>
              <a:t>	</a:t>
            </a:r>
            <a:r>
              <a:rPr lang="ru-RU" sz="1000"/>
              <a:t>          </a:t>
            </a:r>
            <a:r>
              <a:rPr lang="ru-RU" sz="1000" i="1"/>
              <a:t>груз находится справа от сечения </a:t>
            </a:r>
            <a:r>
              <a:rPr lang="en-US" sz="1000"/>
              <a:t>I-I</a:t>
            </a:r>
            <a:r>
              <a:rPr lang="en-US" sz="1000" i="1"/>
              <a:t> </a:t>
            </a:r>
            <a:r>
              <a:rPr lang="ru-RU" sz="1000" i="1"/>
              <a:t>(на оставленной части фермы)</a:t>
            </a:r>
            <a:r>
              <a:rPr lang="en-US" sz="1000"/>
              <a:t>:</a:t>
            </a:r>
            <a:endParaRPr lang="ru-RU" b="1"/>
          </a:p>
        </p:txBody>
      </p:sp>
      <p:graphicFrame>
        <p:nvGraphicFramePr>
          <p:cNvPr id="312333" name="Object 13"/>
          <p:cNvGraphicFramePr>
            <a:graphicFrameLocks noChangeAspect="1"/>
          </p:cNvGraphicFramePr>
          <p:nvPr/>
        </p:nvGraphicFramePr>
        <p:xfrm>
          <a:off x="2514600" y="2209800"/>
          <a:ext cx="711200" cy="406400"/>
        </p:xfrm>
        <a:graphic>
          <a:graphicData uri="http://schemas.openxmlformats.org/presentationml/2006/ole">
            <p:oleObj spid="_x0000_s312333" name="Формула" r:id="rId5" imgW="711000" imgH="406080" progId="Equation.3">
              <p:embed/>
            </p:oleObj>
          </a:graphicData>
        </a:graphic>
      </p:graphicFrame>
      <p:graphicFrame>
        <p:nvGraphicFramePr>
          <p:cNvPr id="312334" name="Object 14"/>
          <p:cNvGraphicFramePr>
            <a:graphicFrameLocks noChangeAspect="1"/>
          </p:cNvGraphicFramePr>
          <p:nvPr/>
        </p:nvGraphicFramePr>
        <p:xfrm>
          <a:off x="7634288" y="2160588"/>
          <a:ext cx="812800" cy="406400"/>
        </p:xfrm>
        <a:graphic>
          <a:graphicData uri="http://schemas.openxmlformats.org/presentationml/2006/ole">
            <p:oleObj spid="_x0000_s312334" name="Формула" r:id="rId6" imgW="812520" imgH="406080" progId="Equation.3">
              <p:embed/>
            </p:oleObj>
          </a:graphicData>
        </a:graphic>
      </p:graphicFrame>
      <p:sp>
        <p:nvSpPr>
          <p:cNvPr id="312335" name="Text Box 15"/>
          <p:cNvSpPr txBox="1">
            <a:spLocks noChangeArrowheads="1"/>
          </p:cNvSpPr>
          <p:nvPr/>
        </p:nvSpPr>
        <p:spPr bwMode="auto">
          <a:xfrm>
            <a:off x="155575" y="2640013"/>
            <a:ext cx="6950075" cy="244475"/>
          </a:xfrm>
          <a:prstGeom prst="rect">
            <a:avLst/>
          </a:prstGeom>
          <a:noFill/>
          <a:ln w="9525" algn="ctr">
            <a:noFill/>
            <a:miter lim="800000"/>
            <a:headEnd/>
            <a:tailEnd/>
          </a:ln>
          <a:effectLst/>
        </p:spPr>
        <p:txBody>
          <a:bodyPr wrap="none">
            <a:spAutoFit/>
          </a:bodyPr>
          <a:lstStyle/>
          <a:p>
            <a:r>
              <a:rPr lang="ru-RU" sz="1000"/>
              <a:t>Таким образом, линия влияния усилия</a:t>
            </a:r>
            <a:r>
              <a:rPr lang="en-US" sz="1000"/>
              <a:t> </a:t>
            </a:r>
            <a:r>
              <a:rPr lang="en-US" sz="1000" b="1" i="1"/>
              <a:t>S</a:t>
            </a:r>
            <a:r>
              <a:rPr lang="en-US" sz="1000" baseline="-25000"/>
              <a:t>36</a:t>
            </a:r>
            <a:r>
              <a:rPr lang="en-US" sz="1000"/>
              <a:t> </a:t>
            </a:r>
            <a:r>
              <a:rPr lang="ru-RU" sz="1000"/>
              <a:t>может быть построена с помощью линии влияния опорной реакции </a:t>
            </a:r>
            <a:r>
              <a:rPr lang="en-US" sz="1000" b="1" i="1"/>
              <a:t>R</a:t>
            </a:r>
            <a:r>
              <a:rPr lang="en-US" sz="1000" i="1" baseline="-25000"/>
              <a:t>B</a:t>
            </a:r>
            <a:r>
              <a:rPr lang="en-US" sz="1000"/>
              <a:t>:</a:t>
            </a:r>
            <a:endParaRPr lang="ru-RU" sz="1000"/>
          </a:p>
        </p:txBody>
      </p:sp>
      <p:sp>
        <p:nvSpPr>
          <p:cNvPr id="312337" name="Text Box 17"/>
          <p:cNvSpPr txBox="1">
            <a:spLocks noChangeArrowheads="1"/>
          </p:cNvSpPr>
          <p:nvPr/>
        </p:nvSpPr>
        <p:spPr bwMode="auto">
          <a:xfrm>
            <a:off x="173038" y="2838450"/>
            <a:ext cx="6445250" cy="396875"/>
          </a:xfrm>
          <a:prstGeom prst="rect">
            <a:avLst/>
          </a:prstGeom>
          <a:noFill/>
          <a:ln w="9525" algn="ctr">
            <a:noFill/>
            <a:miter lim="800000"/>
            <a:headEnd/>
            <a:tailEnd/>
          </a:ln>
          <a:effectLst/>
        </p:spPr>
        <p:txBody>
          <a:bodyPr wrap="none">
            <a:spAutoFit/>
          </a:bodyPr>
          <a:lstStyle/>
          <a:p>
            <a:r>
              <a:rPr lang="ru-RU" sz="1000" i="1"/>
              <a:t>груз находится слева от сечения </a:t>
            </a:r>
            <a:r>
              <a:rPr lang="en-US" sz="1000"/>
              <a:t>I-I:</a:t>
            </a:r>
            <a:r>
              <a:rPr lang="ru-RU" sz="1000"/>
              <a:t>  </a:t>
            </a:r>
            <a:r>
              <a:rPr lang="en-US" sz="1000"/>
              <a:t>	</a:t>
            </a:r>
            <a:r>
              <a:rPr lang="ru-RU" sz="1000"/>
              <a:t>          </a:t>
            </a:r>
            <a:r>
              <a:rPr lang="en-US" sz="1000"/>
              <a:t>	        </a:t>
            </a:r>
            <a:r>
              <a:rPr lang="ru-RU" sz="1000" i="1"/>
              <a:t>груз находится справа от сечения </a:t>
            </a:r>
            <a:r>
              <a:rPr lang="en-US" sz="1000"/>
              <a:t>I-I</a:t>
            </a:r>
            <a:r>
              <a:rPr lang="en-US" sz="1000" i="1"/>
              <a:t> </a:t>
            </a:r>
            <a:r>
              <a:rPr lang="en-US" sz="1000"/>
              <a:t>:</a:t>
            </a:r>
          </a:p>
          <a:p>
            <a:r>
              <a:rPr lang="ru-RU" sz="1000" i="1"/>
              <a:t>                   (левая ветвь)				</a:t>
            </a:r>
            <a:r>
              <a:rPr lang="en-US" sz="1000" i="1"/>
              <a:t>(</a:t>
            </a:r>
            <a:r>
              <a:rPr lang="ru-RU" sz="1000" i="1"/>
              <a:t>правая ветвь</a:t>
            </a:r>
            <a:r>
              <a:rPr lang="en-US" sz="1000" i="1"/>
              <a:t>)</a:t>
            </a:r>
            <a:endParaRPr lang="ru-RU" sz="1000" i="1"/>
          </a:p>
        </p:txBody>
      </p:sp>
      <p:graphicFrame>
        <p:nvGraphicFramePr>
          <p:cNvPr id="312338" name="Object 18"/>
          <p:cNvGraphicFramePr>
            <a:graphicFrameLocks noChangeAspect="1"/>
          </p:cNvGraphicFramePr>
          <p:nvPr/>
        </p:nvGraphicFramePr>
        <p:xfrm>
          <a:off x="2627313" y="2874963"/>
          <a:ext cx="1130300" cy="406400"/>
        </p:xfrm>
        <a:graphic>
          <a:graphicData uri="http://schemas.openxmlformats.org/presentationml/2006/ole">
            <p:oleObj spid="_x0000_s312338" name="Формула" r:id="rId7" imgW="1130040" imgH="406080" progId="Equation.3">
              <p:embed/>
            </p:oleObj>
          </a:graphicData>
        </a:graphic>
      </p:graphicFrame>
      <p:graphicFrame>
        <p:nvGraphicFramePr>
          <p:cNvPr id="312339" name="Object 19"/>
          <p:cNvGraphicFramePr>
            <a:graphicFrameLocks noChangeAspect="1"/>
          </p:cNvGraphicFramePr>
          <p:nvPr/>
        </p:nvGraphicFramePr>
        <p:xfrm>
          <a:off x="7089775" y="2892425"/>
          <a:ext cx="1308100" cy="406400"/>
        </p:xfrm>
        <a:graphic>
          <a:graphicData uri="http://schemas.openxmlformats.org/presentationml/2006/ole">
            <p:oleObj spid="_x0000_s312339" name="Формула" r:id="rId8" imgW="1307880" imgH="406080" progId="Equation.3">
              <p:embed/>
            </p:oleObj>
          </a:graphicData>
        </a:graphic>
      </p:graphicFrame>
      <p:sp>
        <p:nvSpPr>
          <p:cNvPr id="312340" name="Text Box 20"/>
          <p:cNvSpPr txBox="1">
            <a:spLocks noChangeArrowheads="1"/>
          </p:cNvSpPr>
          <p:nvPr/>
        </p:nvSpPr>
        <p:spPr bwMode="auto">
          <a:xfrm>
            <a:off x="146050" y="3335338"/>
            <a:ext cx="7186613" cy="244475"/>
          </a:xfrm>
          <a:prstGeom prst="rect">
            <a:avLst/>
          </a:prstGeom>
          <a:noFill/>
          <a:ln w="9525" algn="ctr">
            <a:noFill/>
            <a:miter lim="800000"/>
            <a:headEnd/>
            <a:tailEnd/>
          </a:ln>
          <a:effectLst/>
        </p:spPr>
        <p:txBody>
          <a:bodyPr wrap="none">
            <a:spAutoFit/>
          </a:bodyPr>
          <a:lstStyle/>
          <a:p>
            <a:r>
              <a:rPr lang="ru-RU" sz="1000" b="1">
                <a:solidFill>
                  <a:srgbClr val="FF0000"/>
                </a:solidFill>
              </a:rPr>
              <a:t>Построение линии влияния опорной реакции</a:t>
            </a:r>
            <a:r>
              <a:rPr lang="ru-RU" sz="1000" b="1"/>
              <a:t> – </a:t>
            </a:r>
            <a:r>
              <a:rPr lang="ru-RU" sz="1000"/>
              <a:t>Ферму можно в данном случае представить в виде обычной балки</a:t>
            </a:r>
            <a:r>
              <a:rPr lang="en-US" sz="1000"/>
              <a:t>:</a:t>
            </a:r>
            <a:endParaRPr lang="ru-RU" sz="1000" b="1"/>
          </a:p>
        </p:txBody>
      </p:sp>
      <p:grpSp>
        <p:nvGrpSpPr>
          <p:cNvPr id="312341" name="Group 21"/>
          <p:cNvGrpSpPr>
            <a:grpSpLocks/>
          </p:cNvGrpSpPr>
          <p:nvPr/>
        </p:nvGrpSpPr>
        <p:grpSpPr bwMode="auto">
          <a:xfrm>
            <a:off x="206375" y="3943350"/>
            <a:ext cx="393700" cy="236538"/>
            <a:chOff x="158" y="2772"/>
            <a:chExt cx="386" cy="227"/>
          </a:xfrm>
        </p:grpSpPr>
        <p:sp>
          <p:nvSpPr>
            <p:cNvPr id="312342" name="AutoShape 22"/>
            <p:cNvSpPr>
              <a:spLocks noChangeArrowheads="1"/>
            </p:cNvSpPr>
            <p:nvPr/>
          </p:nvSpPr>
          <p:spPr bwMode="auto">
            <a:xfrm>
              <a:off x="227" y="2817"/>
              <a:ext cx="227" cy="113"/>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ru-RU"/>
            </a:p>
          </p:txBody>
        </p:sp>
        <p:sp>
          <p:nvSpPr>
            <p:cNvPr id="312343" name="Oval 23"/>
            <p:cNvSpPr>
              <a:spLocks noChangeArrowheads="1"/>
            </p:cNvSpPr>
            <p:nvPr/>
          </p:nvSpPr>
          <p:spPr bwMode="auto">
            <a:xfrm>
              <a:off x="295" y="2772"/>
              <a:ext cx="91" cy="91"/>
            </a:xfrm>
            <a:prstGeom prst="ellipse">
              <a:avLst/>
            </a:prstGeom>
            <a:solidFill>
              <a:srgbClr val="C0C0C0"/>
            </a:solidFill>
            <a:ln w="9525">
              <a:solidFill>
                <a:schemeClr val="tx1"/>
              </a:solidFill>
              <a:round/>
              <a:headEnd/>
              <a:tailEnd/>
            </a:ln>
            <a:effectLst/>
          </p:spPr>
          <p:txBody>
            <a:bodyPr wrap="none" anchor="ctr"/>
            <a:lstStyle/>
            <a:p>
              <a:endParaRPr lang="ru-RU"/>
            </a:p>
          </p:txBody>
        </p:sp>
        <p:sp>
          <p:nvSpPr>
            <p:cNvPr id="312344" name="Rectangle 24"/>
            <p:cNvSpPr>
              <a:spLocks noChangeArrowheads="1"/>
            </p:cNvSpPr>
            <p:nvPr/>
          </p:nvSpPr>
          <p:spPr bwMode="auto">
            <a:xfrm>
              <a:off x="158" y="2931"/>
              <a:ext cx="386" cy="68"/>
            </a:xfrm>
            <a:prstGeom prst="rect">
              <a:avLst/>
            </a:prstGeom>
            <a:solidFill>
              <a:srgbClr val="C0C0C0"/>
            </a:solidFill>
            <a:ln w="9525">
              <a:noFill/>
              <a:miter lim="800000"/>
              <a:headEnd/>
              <a:tailEnd/>
            </a:ln>
            <a:effectLst/>
          </p:spPr>
          <p:txBody>
            <a:bodyPr wrap="none" anchor="ctr"/>
            <a:lstStyle/>
            <a:p>
              <a:endParaRPr lang="ru-RU"/>
            </a:p>
          </p:txBody>
        </p:sp>
        <p:sp>
          <p:nvSpPr>
            <p:cNvPr id="312345" name="Line 25"/>
            <p:cNvSpPr>
              <a:spLocks noChangeShapeType="1"/>
            </p:cNvSpPr>
            <p:nvPr/>
          </p:nvSpPr>
          <p:spPr bwMode="auto">
            <a:xfrm>
              <a:off x="158" y="2931"/>
              <a:ext cx="386" cy="0"/>
            </a:xfrm>
            <a:prstGeom prst="line">
              <a:avLst/>
            </a:prstGeom>
            <a:noFill/>
            <a:ln w="9525">
              <a:solidFill>
                <a:schemeClr val="tx1"/>
              </a:solidFill>
              <a:round/>
              <a:headEnd/>
              <a:tailEnd/>
            </a:ln>
            <a:effectLst/>
          </p:spPr>
          <p:txBody>
            <a:bodyPr/>
            <a:lstStyle/>
            <a:p>
              <a:endParaRPr lang="ru-RU"/>
            </a:p>
          </p:txBody>
        </p:sp>
      </p:grpSp>
      <p:grpSp>
        <p:nvGrpSpPr>
          <p:cNvPr id="312346" name="Group 26"/>
          <p:cNvGrpSpPr>
            <a:grpSpLocks/>
          </p:cNvGrpSpPr>
          <p:nvPr/>
        </p:nvGrpSpPr>
        <p:grpSpPr bwMode="auto">
          <a:xfrm>
            <a:off x="1747838" y="3946525"/>
            <a:ext cx="412750" cy="279400"/>
            <a:chOff x="657" y="2976"/>
            <a:chExt cx="386" cy="296"/>
          </a:xfrm>
        </p:grpSpPr>
        <p:sp>
          <p:nvSpPr>
            <p:cNvPr id="312347" name="AutoShape 27"/>
            <p:cNvSpPr>
              <a:spLocks noChangeArrowheads="1"/>
            </p:cNvSpPr>
            <p:nvPr/>
          </p:nvSpPr>
          <p:spPr bwMode="auto">
            <a:xfrm>
              <a:off x="726" y="3021"/>
              <a:ext cx="227" cy="113"/>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ru-RU"/>
            </a:p>
          </p:txBody>
        </p:sp>
        <p:sp>
          <p:nvSpPr>
            <p:cNvPr id="312348" name="Oval 28"/>
            <p:cNvSpPr>
              <a:spLocks noChangeArrowheads="1"/>
            </p:cNvSpPr>
            <p:nvPr/>
          </p:nvSpPr>
          <p:spPr bwMode="auto">
            <a:xfrm>
              <a:off x="794" y="2976"/>
              <a:ext cx="91" cy="91"/>
            </a:xfrm>
            <a:prstGeom prst="ellipse">
              <a:avLst/>
            </a:prstGeom>
            <a:solidFill>
              <a:srgbClr val="C0C0C0"/>
            </a:solidFill>
            <a:ln w="9525">
              <a:solidFill>
                <a:schemeClr val="tx1"/>
              </a:solidFill>
              <a:round/>
              <a:headEnd/>
              <a:tailEnd/>
            </a:ln>
            <a:effectLst/>
          </p:spPr>
          <p:txBody>
            <a:bodyPr wrap="none" anchor="ctr"/>
            <a:lstStyle/>
            <a:p>
              <a:endParaRPr lang="ru-RU"/>
            </a:p>
          </p:txBody>
        </p:sp>
        <p:sp>
          <p:nvSpPr>
            <p:cNvPr id="312349" name="Rectangle 29"/>
            <p:cNvSpPr>
              <a:spLocks noChangeArrowheads="1"/>
            </p:cNvSpPr>
            <p:nvPr/>
          </p:nvSpPr>
          <p:spPr bwMode="auto">
            <a:xfrm>
              <a:off x="657" y="3204"/>
              <a:ext cx="386" cy="68"/>
            </a:xfrm>
            <a:prstGeom prst="rect">
              <a:avLst/>
            </a:prstGeom>
            <a:solidFill>
              <a:srgbClr val="C0C0C0"/>
            </a:solidFill>
            <a:ln w="9525">
              <a:noFill/>
              <a:miter lim="800000"/>
              <a:headEnd/>
              <a:tailEnd/>
            </a:ln>
            <a:effectLst/>
          </p:spPr>
          <p:txBody>
            <a:bodyPr wrap="none" anchor="ctr"/>
            <a:lstStyle/>
            <a:p>
              <a:endParaRPr lang="ru-RU"/>
            </a:p>
          </p:txBody>
        </p:sp>
        <p:sp>
          <p:nvSpPr>
            <p:cNvPr id="312350" name="Line 30"/>
            <p:cNvSpPr>
              <a:spLocks noChangeShapeType="1"/>
            </p:cNvSpPr>
            <p:nvPr/>
          </p:nvSpPr>
          <p:spPr bwMode="auto">
            <a:xfrm>
              <a:off x="657" y="3204"/>
              <a:ext cx="386" cy="0"/>
            </a:xfrm>
            <a:prstGeom prst="line">
              <a:avLst/>
            </a:prstGeom>
            <a:noFill/>
            <a:ln w="9525">
              <a:solidFill>
                <a:schemeClr val="tx1"/>
              </a:solidFill>
              <a:round/>
              <a:headEnd/>
              <a:tailEnd/>
            </a:ln>
            <a:effectLst/>
          </p:spPr>
          <p:txBody>
            <a:bodyPr/>
            <a:lstStyle/>
            <a:p>
              <a:endParaRPr lang="ru-RU"/>
            </a:p>
          </p:txBody>
        </p:sp>
        <p:sp>
          <p:nvSpPr>
            <p:cNvPr id="312351" name="Oval 31"/>
            <p:cNvSpPr>
              <a:spLocks noChangeArrowheads="1"/>
            </p:cNvSpPr>
            <p:nvPr/>
          </p:nvSpPr>
          <p:spPr bwMode="auto">
            <a:xfrm>
              <a:off x="748" y="3135"/>
              <a:ext cx="68" cy="68"/>
            </a:xfrm>
            <a:prstGeom prst="ellipse">
              <a:avLst/>
            </a:prstGeom>
            <a:solidFill>
              <a:srgbClr val="C0C0C0"/>
            </a:solidFill>
            <a:ln w="9525">
              <a:solidFill>
                <a:schemeClr val="tx1"/>
              </a:solidFill>
              <a:round/>
              <a:headEnd/>
              <a:tailEnd/>
            </a:ln>
            <a:effectLst/>
          </p:spPr>
          <p:txBody>
            <a:bodyPr wrap="none" anchor="ctr"/>
            <a:lstStyle/>
            <a:p>
              <a:endParaRPr lang="ru-RU"/>
            </a:p>
          </p:txBody>
        </p:sp>
        <p:sp>
          <p:nvSpPr>
            <p:cNvPr id="312352" name="Oval 32"/>
            <p:cNvSpPr>
              <a:spLocks noChangeArrowheads="1"/>
            </p:cNvSpPr>
            <p:nvPr/>
          </p:nvSpPr>
          <p:spPr bwMode="auto">
            <a:xfrm>
              <a:off x="861" y="3135"/>
              <a:ext cx="68" cy="68"/>
            </a:xfrm>
            <a:prstGeom prst="ellipse">
              <a:avLst/>
            </a:prstGeom>
            <a:solidFill>
              <a:srgbClr val="C0C0C0"/>
            </a:solidFill>
            <a:ln w="9525">
              <a:solidFill>
                <a:schemeClr val="tx1"/>
              </a:solidFill>
              <a:round/>
              <a:headEnd/>
              <a:tailEnd/>
            </a:ln>
            <a:effectLst/>
          </p:spPr>
          <p:txBody>
            <a:bodyPr wrap="none" anchor="ctr"/>
            <a:lstStyle/>
            <a:p>
              <a:endParaRPr lang="ru-RU"/>
            </a:p>
          </p:txBody>
        </p:sp>
      </p:grpSp>
      <p:sp>
        <p:nvSpPr>
          <p:cNvPr id="312353" name="Rectangle 33"/>
          <p:cNvSpPr>
            <a:spLocks noChangeArrowheads="1"/>
          </p:cNvSpPr>
          <p:nvPr/>
        </p:nvSpPr>
        <p:spPr bwMode="auto">
          <a:xfrm>
            <a:off x="400050" y="3886200"/>
            <a:ext cx="1552575" cy="50800"/>
          </a:xfrm>
          <a:prstGeom prst="rect">
            <a:avLst/>
          </a:prstGeom>
          <a:solidFill>
            <a:srgbClr val="FFCC99"/>
          </a:solidFill>
          <a:ln w="9525" algn="ctr">
            <a:solidFill>
              <a:schemeClr val="tx1"/>
            </a:solidFill>
            <a:miter lim="800000"/>
            <a:headEnd/>
            <a:tailEnd/>
          </a:ln>
          <a:effectLst/>
        </p:spPr>
        <p:txBody>
          <a:bodyPr wrap="none" anchor="ctr"/>
          <a:lstStyle/>
          <a:p>
            <a:endParaRPr lang="ru-RU"/>
          </a:p>
        </p:txBody>
      </p:sp>
      <p:sp>
        <p:nvSpPr>
          <p:cNvPr id="312354" name="Oval 34"/>
          <p:cNvSpPr>
            <a:spLocks noChangeArrowheads="1"/>
          </p:cNvSpPr>
          <p:nvPr/>
        </p:nvSpPr>
        <p:spPr bwMode="auto">
          <a:xfrm>
            <a:off x="1319213" y="3690938"/>
            <a:ext cx="180975" cy="180975"/>
          </a:xfrm>
          <a:prstGeom prst="ellipse">
            <a:avLst/>
          </a:prstGeom>
          <a:solidFill>
            <a:srgbClr val="FF0000"/>
          </a:solidFill>
          <a:ln w="19050" algn="ctr">
            <a:solidFill>
              <a:schemeClr val="tx1"/>
            </a:solidFill>
            <a:round/>
            <a:headEnd/>
            <a:tailEnd/>
          </a:ln>
          <a:effectLst/>
        </p:spPr>
        <p:txBody>
          <a:bodyPr wrap="none" anchor="ctr"/>
          <a:lstStyle/>
          <a:p>
            <a:endParaRPr lang="ru-RU"/>
          </a:p>
        </p:txBody>
      </p:sp>
      <p:sp>
        <p:nvSpPr>
          <p:cNvPr id="312355" name="Line 35"/>
          <p:cNvSpPr>
            <a:spLocks noChangeShapeType="1"/>
          </p:cNvSpPr>
          <p:nvPr/>
        </p:nvSpPr>
        <p:spPr bwMode="auto">
          <a:xfrm flipH="1">
            <a:off x="395288" y="3686175"/>
            <a:ext cx="4762" cy="781050"/>
          </a:xfrm>
          <a:prstGeom prst="line">
            <a:avLst/>
          </a:prstGeom>
          <a:noFill/>
          <a:ln w="9525">
            <a:solidFill>
              <a:schemeClr val="tx1"/>
            </a:solidFill>
            <a:round/>
            <a:headEnd/>
            <a:tailEnd/>
          </a:ln>
          <a:effectLst/>
        </p:spPr>
        <p:txBody>
          <a:bodyPr anchor="ctr"/>
          <a:lstStyle/>
          <a:p>
            <a:endParaRPr lang="ru-RU"/>
          </a:p>
        </p:txBody>
      </p:sp>
      <p:sp>
        <p:nvSpPr>
          <p:cNvPr id="312357" name="Line 37"/>
          <p:cNvSpPr>
            <a:spLocks noChangeShapeType="1"/>
          </p:cNvSpPr>
          <p:nvPr/>
        </p:nvSpPr>
        <p:spPr bwMode="auto">
          <a:xfrm>
            <a:off x="1417638" y="3656013"/>
            <a:ext cx="0" cy="209550"/>
          </a:xfrm>
          <a:prstGeom prst="line">
            <a:avLst/>
          </a:prstGeom>
          <a:noFill/>
          <a:ln w="9525">
            <a:solidFill>
              <a:schemeClr val="tx1"/>
            </a:solidFill>
            <a:round/>
            <a:headEnd/>
            <a:tailEnd/>
          </a:ln>
          <a:effectLst/>
        </p:spPr>
        <p:txBody>
          <a:bodyPr anchor="ctr"/>
          <a:lstStyle/>
          <a:p>
            <a:endParaRPr lang="ru-RU"/>
          </a:p>
        </p:txBody>
      </p:sp>
      <p:sp>
        <p:nvSpPr>
          <p:cNvPr id="312358" name="Line 38"/>
          <p:cNvSpPr>
            <a:spLocks noChangeShapeType="1"/>
          </p:cNvSpPr>
          <p:nvPr/>
        </p:nvSpPr>
        <p:spPr bwMode="auto">
          <a:xfrm>
            <a:off x="390525" y="3795713"/>
            <a:ext cx="1033463" cy="0"/>
          </a:xfrm>
          <a:prstGeom prst="line">
            <a:avLst/>
          </a:prstGeom>
          <a:noFill/>
          <a:ln w="9525">
            <a:solidFill>
              <a:schemeClr val="tx1"/>
            </a:solidFill>
            <a:round/>
            <a:headEnd type="triangle" w="med" len="med"/>
            <a:tailEnd type="triangle" w="med" len="med"/>
          </a:ln>
          <a:effectLst/>
        </p:spPr>
        <p:txBody>
          <a:bodyPr anchor="ctr"/>
          <a:lstStyle/>
          <a:p>
            <a:endParaRPr lang="ru-RU"/>
          </a:p>
        </p:txBody>
      </p:sp>
      <p:sp>
        <p:nvSpPr>
          <p:cNvPr id="312359" name="AutoShape 39"/>
          <p:cNvSpPr>
            <a:spLocks noChangeArrowheads="1"/>
          </p:cNvSpPr>
          <p:nvPr/>
        </p:nvSpPr>
        <p:spPr bwMode="auto">
          <a:xfrm>
            <a:off x="1371600" y="3886200"/>
            <a:ext cx="88900" cy="266700"/>
          </a:xfrm>
          <a:prstGeom prst="downArrow">
            <a:avLst>
              <a:gd name="adj1" fmla="val 50000"/>
              <a:gd name="adj2" fmla="val 75000"/>
            </a:avLst>
          </a:prstGeom>
          <a:solidFill>
            <a:srgbClr val="FF0000"/>
          </a:solidFill>
          <a:ln w="9525" algn="ctr">
            <a:solidFill>
              <a:schemeClr val="tx1"/>
            </a:solidFill>
            <a:miter lim="800000"/>
            <a:headEnd/>
            <a:tailEnd/>
          </a:ln>
          <a:effectLst/>
        </p:spPr>
        <p:txBody>
          <a:bodyPr wrap="none" anchor="ctr"/>
          <a:lstStyle/>
          <a:p>
            <a:pPr algn="ctr"/>
            <a:endParaRPr lang="ru-RU" b="1"/>
          </a:p>
        </p:txBody>
      </p:sp>
      <p:graphicFrame>
        <p:nvGraphicFramePr>
          <p:cNvPr id="312361" name="Object 41"/>
          <p:cNvGraphicFramePr>
            <a:graphicFrameLocks noChangeAspect="1"/>
          </p:cNvGraphicFramePr>
          <p:nvPr/>
        </p:nvGraphicFramePr>
        <p:xfrm>
          <a:off x="1196975" y="4105275"/>
          <a:ext cx="368300" cy="190500"/>
        </p:xfrm>
        <a:graphic>
          <a:graphicData uri="http://schemas.openxmlformats.org/presentationml/2006/ole">
            <p:oleObj spid="_x0000_s312361" name="Формула" r:id="rId9" imgW="368280" imgH="190440" progId="Equation.3">
              <p:embed/>
            </p:oleObj>
          </a:graphicData>
        </a:graphic>
      </p:graphicFrame>
      <p:graphicFrame>
        <p:nvGraphicFramePr>
          <p:cNvPr id="312362" name="Object 42"/>
          <p:cNvGraphicFramePr>
            <a:graphicFrameLocks noChangeAspect="1"/>
          </p:cNvGraphicFramePr>
          <p:nvPr/>
        </p:nvGraphicFramePr>
        <p:xfrm>
          <a:off x="715963" y="3643313"/>
          <a:ext cx="127000" cy="139700"/>
        </p:xfrm>
        <a:graphic>
          <a:graphicData uri="http://schemas.openxmlformats.org/presentationml/2006/ole">
            <p:oleObj spid="_x0000_s312362" name="Формула" r:id="rId10" imgW="126720" imgH="139680" progId="Equation.3">
              <p:embed/>
            </p:oleObj>
          </a:graphicData>
        </a:graphic>
      </p:graphicFrame>
      <p:sp>
        <p:nvSpPr>
          <p:cNvPr id="312363" name="Line 43"/>
          <p:cNvSpPr>
            <a:spLocks noChangeShapeType="1"/>
          </p:cNvSpPr>
          <p:nvPr/>
        </p:nvSpPr>
        <p:spPr bwMode="auto">
          <a:xfrm flipH="1">
            <a:off x="1938338" y="3924300"/>
            <a:ext cx="4762" cy="503238"/>
          </a:xfrm>
          <a:prstGeom prst="line">
            <a:avLst/>
          </a:prstGeom>
          <a:noFill/>
          <a:ln w="9525">
            <a:solidFill>
              <a:schemeClr val="tx1"/>
            </a:solidFill>
            <a:round/>
            <a:headEnd/>
            <a:tailEnd/>
          </a:ln>
          <a:effectLst/>
        </p:spPr>
        <p:txBody>
          <a:bodyPr anchor="ctr"/>
          <a:lstStyle/>
          <a:p>
            <a:endParaRPr lang="ru-RU"/>
          </a:p>
        </p:txBody>
      </p:sp>
      <p:sp>
        <p:nvSpPr>
          <p:cNvPr id="312364" name="Line 44"/>
          <p:cNvSpPr>
            <a:spLocks noChangeShapeType="1"/>
          </p:cNvSpPr>
          <p:nvPr/>
        </p:nvSpPr>
        <p:spPr bwMode="auto">
          <a:xfrm>
            <a:off x="385763" y="4419600"/>
            <a:ext cx="1552575" cy="0"/>
          </a:xfrm>
          <a:prstGeom prst="line">
            <a:avLst/>
          </a:prstGeom>
          <a:noFill/>
          <a:ln w="9525">
            <a:solidFill>
              <a:schemeClr val="tx1"/>
            </a:solidFill>
            <a:round/>
            <a:headEnd type="triangle" w="med" len="med"/>
            <a:tailEnd type="triangle" w="med" len="med"/>
          </a:ln>
          <a:effectLst/>
        </p:spPr>
        <p:txBody>
          <a:bodyPr anchor="ctr"/>
          <a:lstStyle/>
          <a:p>
            <a:endParaRPr lang="ru-RU"/>
          </a:p>
        </p:txBody>
      </p:sp>
      <p:graphicFrame>
        <p:nvGraphicFramePr>
          <p:cNvPr id="312365" name="Object 45"/>
          <p:cNvGraphicFramePr>
            <a:graphicFrameLocks noChangeAspect="1"/>
          </p:cNvGraphicFramePr>
          <p:nvPr/>
        </p:nvGraphicFramePr>
        <p:xfrm>
          <a:off x="866775" y="4208463"/>
          <a:ext cx="88900" cy="177800"/>
        </p:xfrm>
        <a:graphic>
          <a:graphicData uri="http://schemas.openxmlformats.org/presentationml/2006/ole">
            <p:oleObj spid="_x0000_s312365" name="Формула" r:id="rId11" imgW="88560" imgH="177480" progId="Equation.3">
              <p:embed/>
            </p:oleObj>
          </a:graphicData>
        </a:graphic>
      </p:graphicFrame>
      <p:graphicFrame>
        <p:nvGraphicFramePr>
          <p:cNvPr id="312366" name="Object 46"/>
          <p:cNvGraphicFramePr>
            <a:graphicFrameLocks noChangeAspect="1"/>
          </p:cNvGraphicFramePr>
          <p:nvPr/>
        </p:nvGraphicFramePr>
        <p:xfrm>
          <a:off x="180975" y="3806825"/>
          <a:ext cx="152400" cy="165100"/>
        </p:xfrm>
        <a:graphic>
          <a:graphicData uri="http://schemas.openxmlformats.org/presentationml/2006/ole">
            <p:oleObj spid="_x0000_s312366" name="Формула" r:id="rId12" imgW="152280" imgH="164880" progId="Equation.3">
              <p:embed/>
            </p:oleObj>
          </a:graphicData>
        </a:graphic>
      </p:graphicFrame>
      <p:graphicFrame>
        <p:nvGraphicFramePr>
          <p:cNvPr id="312367" name="Object 47"/>
          <p:cNvGraphicFramePr>
            <a:graphicFrameLocks noChangeAspect="1"/>
          </p:cNvGraphicFramePr>
          <p:nvPr/>
        </p:nvGraphicFramePr>
        <p:xfrm>
          <a:off x="2011363" y="3846513"/>
          <a:ext cx="152400" cy="165100"/>
        </p:xfrm>
        <a:graphic>
          <a:graphicData uri="http://schemas.openxmlformats.org/presentationml/2006/ole">
            <p:oleObj spid="_x0000_s312367" name="Формула" r:id="rId13" imgW="152280" imgH="164880" progId="Equation.3">
              <p:embed/>
            </p:oleObj>
          </a:graphicData>
        </a:graphic>
      </p:graphicFrame>
      <p:sp>
        <p:nvSpPr>
          <p:cNvPr id="312368" name="Text Box 48"/>
          <p:cNvSpPr txBox="1">
            <a:spLocks noChangeArrowheads="1"/>
          </p:cNvSpPr>
          <p:nvPr/>
        </p:nvSpPr>
        <p:spPr bwMode="auto">
          <a:xfrm>
            <a:off x="2470150" y="3602038"/>
            <a:ext cx="2938463" cy="244475"/>
          </a:xfrm>
          <a:prstGeom prst="rect">
            <a:avLst/>
          </a:prstGeom>
          <a:noFill/>
          <a:ln w="9525" algn="ctr">
            <a:noFill/>
            <a:miter lim="800000"/>
            <a:headEnd/>
            <a:tailEnd/>
          </a:ln>
          <a:effectLst/>
        </p:spPr>
        <p:txBody>
          <a:bodyPr wrap="none">
            <a:spAutoFit/>
          </a:bodyPr>
          <a:lstStyle/>
          <a:p>
            <a:r>
              <a:rPr lang="en-US" sz="1000"/>
              <a:t>1. </a:t>
            </a:r>
            <a:r>
              <a:rPr lang="ru-RU" sz="1000"/>
              <a:t>Отбрасываем связи и заменяем реакциями</a:t>
            </a:r>
            <a:r>
              <a:rPr lang="en-US" sz="1000"/>
              <a:t>:</a:t>
            </a:r>
            <a:endParaRPr lang="ru-RU" sz="1000"/>
          </a:p>
        </p:txBody>
      </p:sp>
      <p:sp>
        <p:nvSpPr>
          <p:cNvPr id="312369" name="AutoShape 49"/>
          <p:cNvSpPr>
            <a:spLocks noChangeArrowheads="1"/>
          </p:cNvSpPr>
          <p:nvPr/>
        </p:nvSpPr>
        <p:spPr bwMode="auto">
          <a:xfrm>
            <a:off x="352425" y="3622675"/>
            <a:ext cx="88900" cy="314325"/>
          </a:xfrm>
          <a:prstGeom prst="upArrow">
            <a:avLst>
              <a:gd name="adj1" fmla="val 50000"/>
              <a:gd name="adj2" fmla="val 88393"/>
            </a:avLst>
          </a:prstGeom>
          <a:solidFill>
            <a:srgbClr val="0000FF"/>
          </a:solidFill>
          <a:ln w="9525" algn="ctr">
            <a:solidFill>
              <a:schemeClr val="tx1"/>
            </a:solidFill>
            <a:miter lim="800000"/>
            <a:headEnd/>
            <a:tailEnd/>
          </a:ln>
          <a:effectLst/>
        </p:spPr>
        <p:txBody>
          <a:bodyPr wrap="none" anchor="ctr"/>
          <a:lstStyle/>
          <a:p>
            <a:endParaRPr lang="ru-RU"/>
          </a:p>
        </p:txBody>
      </p:sp>
      <p:sp>
        <p:nvSpPr>
          <p:cNvPr id="312370" name="AutoShape 50"/>
          <p:cNvSpPr>
            <a:spLocks noChangeArrowheads="1"/>
          </p:cNvSpPr>
          <p:nvPr/>
        </p:nvSpPr>
        <p:spPr bwMode="auto">
          <a:xfrm>
            <a:off x="1903413" y="3617913"/>
            <a:ext cx="88900" cy="314325"/>
          </a:xfrm>
          <a:prstGeom prst="upArrow">
            <a:avLst>
              <a:gd name="adj1" fmla="val 50000"/>
              <a:gd name="adj2" fmla="val 88393"/>
            </a:avLst>
          </a:prstGeom>
          <a:solidFill>
            <a:srgbClr val="0000FF"/>
          </a:solidFill>
          <a:ln w="9525" algn="ctr">
            <a:solidFill>
              <a:schemeClr val="tx1"/>
            </a:solidFill>
            <a:miter lim="800000"/>
            <a:headEnd/>
            <a:tailEnd/>
          </a:ln>
          <a:effectLst/>
        </p:spPr>
        <p:txBody>
          <a:bodyPr wrap="none" anchor="ctr"/>
          <a:lstStyle/>
          <a:p>
            <a:endParaRPr lang="ru-RU"/>
          </a:p>
        </p:txBody>
      </p:sp>
      <p:graphicFrame>
        <p:nvGraphicFramePr>
          <p:cNvPr id="312371" name="Object 51"/>
          <p:cNvGraphicFramePr>
            <a:graphicFrameLocks noChangeAspect="1"/>
          </p:cNvGraphicFramePr>
          <p:nvPr/>
        </p:nvGraphicFramePr>
        <p:xfrm>
          <a:off x="2022475" y="3584575"/>
          <a:ext cx="203200" cy="228600"/>
        </p:xfrm>
        <a:graphic>
          <a:graphicData uri="http://schemas.openxmlformats.org/presentationml/2006/ole">
            <p:oleObj spid="_x0000_s312371" name="Формула" r:id="rId14" imgW="203040" imgH="228600" progId="Equation.3">
              <p:embed/>
            </p:oleObj>
          </a:graphicData>
        </a:graphic>
      </p:graphicFrame>
      <p:graphicFrame>
        <p:nvGraphicFramePr>
          <p:cNvPr id="312372" name="Object 52"/>
          <p:cNvGraphicFramePr>
            <a:graphicFrameLocks noChangeAspect="1"/>
          </p:cNvGraphicFramePr>
          <p:nvPr/>
        </p:nvGraphicFramePr>
        <p:xfrm>
          <a:off x="144463" y="3554413"/>
          <a:ext cx="203200" cy="228600"/>
        </p:xfrm>
        <a:graphic>
          <a:graphicData uri="http://schemas.openxmlformats.org/presentationml/2006/ole">
            <p:oleObj spid="_x0000_s312372" name="Формула" r:id="rId15" imgW="203040" imgH="228600" progId="Equation.3">
              <p:embed/>
            </p:oleObj>
          </a:graphicData>
        </a:graphic>
      </p:graphicFrame>
      <p:graphicFrame>
        <p:nvGraphicFramePr>
          <p:cNvPr id="312373" name="Object 53"/>
          <p:cNvGraphicFramePr>
            <a:graphicFrameLocks noChangeAspect="1"/>
          </p:cNvGraphicFramePr>
          <p:nvPr/>
        </p:nvGraphicFramePr>
        <p:xfrm>
          <a:off x="2201863" y="3763963"/>
          <a:ext cx="203200" cy="228600"/>
        </p:xfrm>
        <a:graphic>
          <a:graphicData uri="http://schemas.openxmlformats.org/presentationml/2006/ole">
            <p:oleObj spid="_x0000_s312373" name="Формула" r:id="rId16" imgW="203040" imgH="228600" progId="Equation.3">
              <p:embed/>
            </p:oleObj>
          </a:graphicData>
        </a:graphic>
      </p:graphicFrame>
      <p:sp>
        <p:nvSpPr>
          <p:cNvPr id="312374" name="Text Box 54"/>
          <p:cNvSpPr txBox="1">
            <a:spLocks noChangeArrowheads="1"/>
          </p:cNvSpPr>
          <p:nvPr/>
        </p:nvSpPr>
        <p:spPr bwMode="auto">
          <a:xfrm>
            <a:off x="2478088" y="3819525"/>
            <a:ext cx="3451225" cy="549275"/>
          </a:xfrm>
          <a:prstGeom prst="rect">
            <a:avLst/>
          </a:prstGeom>
          <a:noFill/>
          <a:ln w="9525" algn="ctr">
            <a:noFill/>
            <a:miter lim="800000"/>
            <a:headEnd/>
            <a:tailEnd/>
          </a:ln>
          <a:effectLst/>
        </p:spPr>
        <p:txBody>
          <a:bodyPr wrap="none">
            <a:spAutoFit/>
          </a:bodyPr>
          <a:lstStyle/>
          <a:p>
            <a:r>
              <a:rPr lang="en-US" sz="1000"/>
              <a:t>2. </a:t>
            </a:r>
            <a:r>
              <a:rPr lang="ru-RU" sz="1000"/>
              <a:t>Составляем моментное уравнение равновесия</a:t>
            </a:r>
          </a:p>
          <a:p>
            <a:r>
              <a:rPr lang="ru-RU" sz="1000"/>
              <a:t>и находим величину реакции в функции от координаты</a:t>
            </a:r>
          </a:p>
          <a:p>
            <a:r>
              <a:rPr lang="ru-RU" sz="1000"/>
              <a:t>положения груза </a:t>
            </a:r>
            <a:r>
              <a:rPr lang="en-US" sz="1000"/>
              <a:t>:</a:t>
            </a:r>
            <a:endParaRPr lang="ru-RU" sz="1000"/>
          </a:p>
        </p:txBody>
      </p:sp>
      <p:graphicFrame>
        <p:nvGraphicFramePr>
          <p:cNvPr id="312375" name="Object 55"/>
          <p:cNvGraphicFramePr>
            <a:graphicFrameLocks noChangeAspect="1"/>
          </p:cNvGraphicFramePr>
          <p:nvPr/>
        </p:nvGraphicFramePr>
        <p:xfrm>
          <a:off x="6069013" y="3900488"/>
          <a:ext cx="1612900" cy="254000"/>
        </p:xfrm>
        <a:graphic>
          <a:graphicData uri="http://schemas.openxmlformats.org/presentationml/2006/ole">
            <p:oleObj spid="_x0000_s312375" name="Формула" r:id="rId17" imgW="1612800" imgH="253800" progId="Equation.3">
              <p:embed/>
            </p:oleObj>
          </a:graphicData>
        </a:graphic>
      </p:graphicFrame>
      <p:graphicFrame>
        <p:nvGraphicFramePr>
          <p:cNvPr id="312376" name="Object 56"/>
          <p:cNvGraphicFramePr>
            <a:graphicFrameLocks noChangeAspect="1"/>
          </p:cNvGraphicFramePr>
          <p:nvPr/>
        </p:nvGraphicFramePr>
        <p:xfrm>
          <a:off x="7962900" y="3876675"/>
          <a:ext cx="469900" cy="393700"/>
        </p:xfrm>
        <a:graphic>
          <a:graphicData uri="http://schemas.openxmlformats.org/presentationml/2006/ole">
            <p:oleObj spid="_x0000_s312376" name="Формула" r:id="rId18" imgW="469800" imgH="393480" progId="Equation.3">
              <p:embed/>
            </p:oleObj>
          </a:graphicData>
        </a:graphic>
      </p:graphicFrame>
      <p:sp>
        <p:nvSpPr>
          <p:cNvPr id="312377" name="Text Box 57"/>
          <p:cNvSpPr txBox="1">
            <a:spLocks noChangeArrowheads="1"/>
          </p:cNvSpPr>
          <p:nvPr/>
        </p:nvSpPr>
        <p:spPr bwMode="auto">
          <a:xfrm>
            <a:off x="2466975" y="4271963"/>
            <a:ext cx="2351088" cy="579437"/>
          </a:xfrm>
          <a:prstGeom prst="rect">
            <a:avLst/>
          </a:prstGeom>
          <a:noFill/>
          <a:ln w="9525" algn="ctr">
            <a:noFill/>
            <a:miter lim="800000"/>
            <a:headEnd/>
            <a:tailEnd/>
          </a:ln>
          <a:effectLst/>
        </p:spPr>
        <p:txBody>
          <a:bodyPr wrap="none">
            <a:spAutoFit/>
          </a:bodyPr>
          <a:lstStyle/>
          <a:p>
            <a:r>
              <a:rPr lang="en-US" sz="1000"/>
              <a:t>3. </a:t>
            </a:r>
            <a:r>
              <a:rPr lang="ru-RU" sz="1000"/>
              <a:t>Подставляя значения </a:t>
            </a:r>
            <a:r>
              <a:rPr lang="en-US" sz="1000" i="1"/>
              <a:t>x</a:t>
            </a:r>
            <a:r>
              <a:rPr lang="en-US" sz="1000"/>
              <a:t> = 0 </a:t>
            </a:r>
            <a:r>
              <a:rPr lang="ru-RU" sz="1000"/>
              <a:t>и </a:t>
            </a:r>
            <a:r>
              <a:rPr lang="en-US" sz="1000" i="1"/>
              <a:t>x</a:t>
            </a:r>
            <a:r>
              <a:rPr lang="en-US" sz="1000"/>
              <a:t> = </a:t>
            </a:r>
            <a:r>
              <a:rPr lang="en-US" sz="1200" i="1">
                <a:latin typeface="Times New Roman" pitchFamily="18" charset="0"/>
              </a:rPr>
              <a:t>l</a:t>
            </a:r>
            <a:r>
              <a:rPr lang="en-US" sz="1000"/>
              <a:t> </a:t>
            </a:r>
          </a:p>
          <a:p>
            <a:r>
              <a:rPr lang="ru-RU" sz="1000"/>
              <a:t>строим график изменения значения</a:t>
            </a:r>
            <a:endParaRPr lang="en-US" sz="1000"/>
          </a:p>
          <a:p>
            <a:r>
              <a:rPr lang="ru-RU" sz="1000"/>
              <a:t>опорной реакции (линию влияния)</a:t>
            </a:r>
            <a:r>
              <a:rPr lang="en-US" sz="1000"/>
              <a:t>:</a:t>
            </a:r>
            <a:endParaRPr lang="ru-RU" sz="1000"/>
          </a:p>
        </p:txBody>
      </p:sp>
      <p:sp>
        <p:nvSpPr>
          <p:cNvPr id="312378" name="AutoShape 58"/>
          <p:cNvSpPr>
            <a:spLocks noChangeArrowheads="1"/>
          </p:cNvSpPr>
          <p:nvPr/>
        </p:nvSpPr>
        <p:spPr bwMode="auto">
          <a:xfrm flipH="1">
            <a:off x="390525" y="4495800"/>
            <a:ext cx="1543050" cy="466725"/>
          </a:xfrm>
          <a:prstGeom prst="rtTriangle">
            <a:avLst/>
          </a:prstGeom>
          <a:solidFill>
            <a:schemeClr val="accent1"/>
          </a:solidFill>
          <a:ln w="9525" algn="ctr">
            <a:solidFill>
              <a:schemeClr val="tx1"/>
            </a:solidFill>
            <a:miter lim="800000"/>
            <a:headEnd/>
            <a:tailEnd/>
          </a:ln>
          <a:effectLst/>
        </p:spPr>
        <p:txBody>
          <a:bodyPr wrap="none" anchor="ctr"/>
          <a:lstStyle/>
          <a:p>
            <a:endParaRPr lang="ru-RU"/>
          </a:p>
        </p:txBody>
      </p:sp>
      <p:graphicFrame>
        <p:nvGraphicFramePr>
          <p:cNvPr id="312379" name="Object 59"/>
          <p:cNvGraphicFramePr>
            <a:graphicFrameLocks noChangeAspect="1"/>
          </p:cNvGraphicFramePr>
          <p:nvPr/>
        </p:nvGraphicFramePr>
        <p:xfrm>
          <a:off x="1979613" y="4622800"/>
          <a:ext cx="88900" cy="165100"/>
        </p:xfrm>
        <a:graphic>
          <a:graphicData uri="http://schemas.openxmlformats.org/presentationml/2006/ole">
            <p:oleObj spid="_x0000_s312379" name="Формула" r:id="rId19" imgW="88560" imgH="164880" progId="Equation.3">
              <p:embed/>
            </p:oleObj>
          </a:graphicData>
        </a:graphic>
      </p:graphicFrame>
      <p:graphicFrame>
        <p:nvGraphicFramePr>
          <p:cNvPr id="312380" name="Object 60"/>
          <p:cNvGraphicFramePr>
            <a:graphicFrameLocks noChangeAspect="1"/>
          </p:cNvGraphicFramePr>
          <p:nvPr/>
        </p:nvGraphicFramePr>
        <p:xfrm>
          <a:off x="330200" y="4729163"/>
          <a:ext cx="127000" cy="177800"/>
        </p:xfrm>
        <a:graphic>
          <a:graphicData uri="http://schemas.openxmlformats.org/presentationml/2006/ole">
            <p:oleObj spid="_x0000_s312380" name="Формула" r:id="rId20" imgW="126720" imgH="177480" progId="Equation.3">
              <p:embed/>
            </p:oleObj>
          </a:graphicData>
        </a:graphic>
      </p:graphicFrame>
      <p:sp>
        <p:nvSpPr>
          <p:cNvPr id="312381" name="Text Box 61"/>
          <p:cNvSpPr txBox="1">
            <a:spLocks noChangeArrowheads="1"/>
          </p:cNvSpPr>
          <p:nvPr/>
        </p:nvSpPr>
        <p:spPr bwMode="auto">
          <a:xfrm>
            <a:off x="173038" y="5057775"/>
            <a:ext cx="3344862" cy="244475"/>
          </a:xfrm>
          <a:prstGeom prst="rect">
            <a:avLst/>
          </a:prstGeom>
          <a:noFill/>
          <a:ln w="9525" algn="ctr">
            <a:noFill/>
            <a:miter lim="800000"/>
            <a:headEnd/>
            <a:tailEnd/>
          </a:ln>
          <a:effectLst/>
        </p:spPr>
        <p:txBody>
          <a:bodyPr wrap="none">
            <a:spAutoFit/>
          </a:bodyPr>
          <a:lstStyle/>
          <a:p>
            <a:r>
              <a:rPr lang="ru-RU" sz="1000" b="1">
                <a:solidFill>
                  <a:srgbClr val="FF0000"/>
                </a:solidFill>
              </a:rPr>
              <a:t>Построение линии влияния усилия</a:t>
            </a:r>
            <a:r>
              <a:rPr lang="en-US" sz="1000" b="1">
                <a:solidFill>
                  <a:srgbClr val="FF0000"/>
                </a:solidFill>
              </a:rPr>
              <a:t> </a:t>
            </a:r>
            <a:r>
              <a:rPr lang="ru-RU" sz="1000" b="1">
                <a:solidFill>
                  <a:srgbClr val="FF0000"/>
                </a:solidFill>
              </a:rPr>
              <a:t>в стержне </a:t>
            </a:r>
            <a:r>
              <a:rPr lang="en-US" sz="1000" b="1" i="1">
                <a:solidFill>
                  <a:srgbClr val="FF0000"/>
                </a:solidFill>
              </a:rPr>
              <a:t>S</a:t>
            </a:r>
            <a:r>
              <a:rPr lang="en-US" sz="1000" b="1" baseline="-25000">
                <a:solidFill>
                  <a:srgbClr val="FF0000"/>
                </a:solidFill>
              </a:rPr>
              <a:t>36</a:t>
            </a:r>
            <a:r>
              <a:rPr lang="en-US" sz="1000" b="1">
                <a:solidFill>
                  <a:srgbClr val="FF0000"/>
                </a:solidFill>
              </a:rPr>
              <a:t>:</a:t>
            </a:r>
            <a:endParaRPr lang="ru-RU" sz="1000" b="1"/>
          </a:p>
        </p:txBody>
      </p:sp>
      <p:grpSp>
        <p:nvGrpSpPr>
          <p:cNvPr id="312392" name="Group 72"/>
          <p:cNvGrpSpPr>
            <a:grpSpLocks/>
          </p:cNvGrpSpPr>
          <p:nvPr/>
        </p:nvGrpSpPr>
        <p:grpSpPr bwMode="auto">
          <a:xfrm>
            <a:off x="5800725" y="5260975"/>
            <a:ext cx="715963" cy="44450"/>
            <a:chOff x="3246" y="1142"/>
            <a:chExt cx="451" cy="28"/>
          </a:xfrm>
        </p:grpSpPr>
        <p:sp>
          <p:nvSpPr>
            <p:cNvPr id="312393" name="Line 73"/>
            <p:cNvSpPr>
              <a:spLocks noChangeShapeType="1"/>
            </p:cNvSpPr>
            <p:nvPr/>
          </p:nvSpPr>
          <p:spPr bwMode="auto">
            <a:xfrm>
              <a:off x="3276" y="1158"/>
              <a:ext cx="396" cy="0"/>
            </a:xfrm>
            <a:prstGeom prst="line">
              <a:avLst/>
            </a:prstGeom>
            <a:noFill/>
            <a:ln w="9525">
              <a:solidFill>
                <a:schemeClr val="tx1"/>
              </a:solidFill>
              <a:round/>
              <a:headEnd/>
              <a:tailEnd/>
            </a:ln>
            <a:effectLst/>
          </p:spPr>
          <p:txBody>
            <a:bodyPr anchor="ctr"/>
            <a:lstStyle/>
            <a:p>
              <a:endParaRPr lang="ru-RU"/>
            </a:p>
          </p:txBody>
        </p:sp>
        <p:sp>
          <p:nvSpPr>
            <p:cNvPr id="312394" name="Oval 74"/>
            <p:cNvSpPr>
              <a:spLocks noChangeArrowheads="1"/>
            </p:cNvSpPr>
            <p:nvPr/>
          </p:nvSpPr>
          <p:spPr bwMode="auto">
            <a:xfrm>
              <a:off x="3246" y="1143"/>
              <a:ext cx="29" cy="27"/>
            </a:xfrm>
            <a:prstGeom prst="ellipse">
              <a:avLst/>
            </a:prstGeom>
            <a:noFill/>
            <a:ln w="9525" algn="ctr">
              <a:solidFill>
                <a:schemeClr val="tx1"/>
              </a:solidFill>
              <a:round/>
              <a:headEnd/>
              <a:tailEnd/>
            </a:ln>
            <a:effectLst/>
          </p:spPr>
          <p:txBody>
            <a:bodyPr wrap="none" anchor="ctr"/>
            <a:lstStyle/>
            <a:p>
              <a:endParaRPr lang="ru-RU"/>
            </a:p>
          </p:txBody>
        </p:sp>
        <p:sp>
          <p:nvSpPr>
            <p:cNvPr id="312395" name="Oval 75"/>
            <p:cNvSpPr>
              <a:spLocks noChangeArrowheads="1"/>
            </p:cNvSpPr>
            <p:nvPr/>
          </p:nvSpPr>
          <p:spPr bwMode="auto">
            <a:xfrm>
              <a:off x="3668" y="1142"/>
              <a:ext cx="29" cy="27"/>
            </a:xfrm>
            <a:prstGeom prst="ellipse">
              <a:avLst/>
            </a:prstGeom>
            <a:noFill/>
            <a:ln w="9525" algn="ctr">
              <a:solidFill>
                <a:schemeClr val="tx1"/>
              </a:solidFill>
              <a:round/>
              <a:headEnd/>
              <a:tailEnd/>
            </a:ln>
            <a:effectLst/>
          </p:spPr>
          <p:txBody>
            <a:bodyPr wrap="none" anchor="ctr"/>
            <a:lstStyle/>
            <a:p>
              <a:endParaRPr lang="ru-RU"/>
            </a:p>
          </p:txBody>
        </p:sp>
      </p:grpSp>
      <p:grpSp>
        <p:nvGrpSpPr>
          <p:cNvPr id="312396" name="Group 76"/>
          <p:cNvGrpSpPr>
            <a:grpSpLocks/>
          </p:cNvGrpSpPr>
          <p:nvPr/>
        </p:nvGrpSpPr>
        <p:grpSpPr bwMode="auto">
          <a:xfrm>
            <a:off x="6470650" y="5259388"/>
            <a:ext cx="715963" cy="44450"/>
            <a:chOff x="3246" y="1142"/>
            <a:chExt cx="451" cy="28"/>
          </a:xfrm>
        </p:grpSpPr>
        <p:sp>
          <p:nvSpPr>
            <p:cNvPr id="312397" name="Line 77"/>
            <p:cNvSpPr>
              <a:spLocks noChangeShapeType="1"/>
            </p:cNvSpPr>
            <p:nvPr/>
          </p:nvSpPr>
          <p:spPr bwMode="auto">
            <a:xfrm>
              <a:off x="3276" y="1158"/>
              <a:ext cx="396" cy="0"/>
            </a:xfrm>
            <a:prstGeom prst="line">
              <a:avLst/>
            </a:prstGeom>
            <a:noFill/>
            <a:ln w="9525">
              <a:solidFill>
                <a:schemeClr val="tx1"/>
              </a:solidFill>
              <a:round/>
              <a:headEnd/>
              <a:tailEnd/>
            </a:ln>
            <a:effectLst/>
          </p:spPr>
          <p:txBody>
            <a:bodyPr anchor="ctr"/>
            <a:lstStyle/>
            <a:p>
              <a:endParaRPr lang="ru-RU"/>
            </a:p>
          </p:txBody>
        </p:sp>
        <p:sp>
          <p:nvSpPr>
            <p:cNvPr id="312398" name="Oval 78"/>
            <p:cNvSpPr>
              <a:spLocks noChangeArrowheads="1"/>
            </p:cNvSpPr>
            <p:nvPr/>
          </p:nvSpPr>
          <p:spPr bwMode="auto">
            <a:xfrm>
              <a:off x="3246" y="1143"/>
              <a:ext cx="29" cy="27"/>
            </a:xfrm>
            <a:prstGeom prst="ellipse">
              <a:avLst/>
            </a:prstGeom>
            <a:noFill/>
            <a:ln w="9525" algn="ctr">
              <a:solidFill>
                <a:schemeClr val="tx1"/>
              </a:solidFill>
              <a:round/>
              <a:headEnd/>
              <a:tailEnd/>
            </a:ln>
            <a:effectLst/>
          </p:spPr>
          <p:txBody>
            <a:bodyPr wrap="none" anchor="ctr"/>
            <a:lstStyle/>
            <a:p>
              <a:endParaRPr lang="ru-RU"/>
            </a:p>
          </p:txBody>
        </p:sp>
        <p:sp>
          <p:nvSpPr>
            <p:cNvPr id="312399" name="Oval 79"/>
            <p:cNvSpPr>
              <a:spLocks noChangeArrowheads="1"/>
            </p:cNvSpPr>
            <p:nvPr/>
          </p:nvSpPr>
          <p:spPr bwMode="auto">
            <a:xfrm>
              <a:off x="3668" y="1142"/>
              <a:ext cx="29" cy="27"/>
            </a:xfrm>
            <a:prstGeom prst="ellipse">
              <a:avLst/>
            </a:prstGeom>
            <a:noFill/>
            <a:ln w="9525" algn="ctr">
              <a:solidFill>
                <a:schemeClr val="tx1"/>
              </a:solidFill>
              <a:round/>
              <a:headEnd/>
              <a:tailEnd/>
            </a:ln>
            <a:effectLst/>
          </p:spPr>
          <p:txBody>
            <a:bodyPr wrap="none" anchor="ctr"/>
            <a:lstStyle/>
            <a:p>
              <a:endParaRPr lang="ru-RU"/>
            </a:p>
          </p:txBody>
        </p:sp>
      </p:grpSp>
      <p:grpSp>
        <p:nvGrpSpPr>
          <p:cNvPr id="312400" name="Group 80"/>
          <p:cNvGrpSpPr>
            <a:grpSpLocks/>
          </p:cNvGrpSpPr>
          <p:nvPr/>
        </p:nvGrpSpPr>
        <p:grpSpPr bwMode="auto">
          <a:xfrm>
            <a:off x="7140575" y="5257800"/>
            <a:ext cx="715963" cy="44450"/>
            <a:chOff x="3246" y="1142"/>
            <a:chExt cx="451" cy="28"/>
          </a:xfrm>
        </p:grpSpPr>
        <p:sp>
          <p:nvSpPr>
            <p:cNvPr id="312401" name="Line 81"/>
            <p:cNvSpPr>
              <a:spLocks noChangeShapeType="1"/>
            </p:cNvSpPr>
            <p:nvPr/>
          </p:nvSpPr>
          <p:spPr bwMode="auto">
            <a:xfrm>
              <a:off x="3276" y="1158"/>
              <a:ext cx="396" cy="0"/>
            </a:xfrm>
            <a:prstGeom prst="line">
              <a:avLst/>
            </a:prstGeom>
            <a:noFill/>
            <a:ln w="9525">
              <a:solidFill>
                <a:schemeClr val="tx1"/>
              </a:solidFill>
              <a:round/>
              <a:headEnd/>
              <a:tailEnd/>
            </a:ln>
            <a:effectLst/>
          </p:spPr>
          <p:txBody>
            <a:bodyPr anchor="ctr"/>
            <a:lstStyle/>
            <a:p>
              <a:endParaRPr lang="ru-RU"/>
            </a:p>
          </p:txBody>
        </p:sp>
        <p:sp>
          <p:nvSpPr>
            <p:cNvPr id="312402" name="Oval 82"/>
            <p:cNvSpPr>
              <a:spLocks noChangeArrowheads="1"/>
            </p:cNvSpPr>
            <p:nvPr/>
          </p:nvSpPr>
          <p:spPr bwMode="auto">
            <a:xfrm>
              <a:off x="3246" y="1143"/>
              <a:ext cx="29" cy="27"/>
            </a:xfrm>
            <a:prstGeom prst="ellipse">
              <a:avLst/>
            </a:prstGeom>
            <a:noFill/>
            <a:ln w="9525" algn="ctr">
              <a:solidFill>
                <a:schemeClr val="tx1"/>
              </a:solidFill>
              <a:round/>
              <a:headEnd/>
              <a:tailEnd/>
            </a:ln>
            <a:effectLst/>
          </p:spPr>
          <p:txBody>
            <a:bodyPr wrap="none" anchor="ctr"/>
            <a:lstStyle/>
            <a:p>
              <a:endParaRPr lang="ru-RU"/>
            </a:p>
          </p:txBody>
        </p:sp>
        <p:sp>
          <p:nvSpPr>
            <p:cNvPr id="312403" name="Oval 83"/>
            <p:cNvSpPr>
              <a:spLocks noChangeArrowheads="1"/>
            </p:cNvSpPr>
            <p:nvPr/>
          </p:nvSpPr>
          <p:spPr bwMode="auto">
            <a:xfrm>
              <a:off x="3668" y="1142"/>
              <a:ext cx="29" cy="27"/>
            </a:xfrm>
            <a:prstGeom prst="ellipse">
              <a:avLst/>
            </a:prstGeom>
            <a:noFill/>
            <a:ln w="9525" algn="ctr">
              <a:solidFill>
                <a:schemeClr val="tx1"/>
              </a:solidFill>
              <a:round/>
              <a:headEnd/>
              <a:tailEnd/>
            </a:ln>
            <a:effectLst/>
          </p:spPr>
          <p:txBody>
            <a:bodyPr wrap="none" anchor="ctr"/>
            <a:lstStyle/>
            <a:p>
              <a:endParaRPr lang="ru-RU"/>
            </a:p>
          </p:txBody>
        </p:sp>
      </p:grpSp>
      <p:grpSp>
        <p:nvGrpSpPr>
          <p:cNvPr id="312404" name="Group 84"/>
          <p:cNvGrpSpPr>
            <a:grpSpLocks/>
          </p:cNvGrpSpPr>
          <p:nvPr/>
        </p:nvGrpSpPr>
        <p:grpSpPr bwMode="auto">
          <a:xfrm>
            <a:off x="7810500" y="5256213"/>
            <a:ext cx="715963" cy="44450"/>
            <a:chOff x="3246" y="1142"/>
            <a:chExt cx="451" cy="28"/>
          </a:xfrm>
        </p:grpSpPr>
        <p:sp>
          <p:nvSpPr>
            <p:cNvPr id="312405" name="Line 85"/>
            <p:cNvSpPr>
              <a:spLocks noChangeShapeType="1"/>
            </p:cNvSpPr>
            <p:nvPr/>
          </p:nvSpPr>
          <p:spPr bwMode="auto">
            <a:xfrm>
              <a:off x="3276" y="1158"/>
              <a:ext cx="396" cy="0"/>
            </a:xfrm>
            <a:prstGeom prst="line">
              <a:avLst/>
            </a:prstGeom>
            <a:noFill/>
            <a:ln w="9525">
              <a:solidFill>
                <a:schemeClr val="tx1"/>
              </a:solidFill>
              <a:round/>
              <a:headEnd/>
              <a:tailEnd/>
            </a:ln>
            <a:effectLst/>
          </p:spPr>
          <p:txBody>
            <a:bodyPr anchor="ctr"/>
            <a:lstStyle/>
            <a:p>
              <a:endParaRPr lang="ru-RU"/>
            </a:p>
          </p:txBody>
        </p:sp>
        <p:sp>
          <p:nvSpPr>
            <p:cNvPr id="312406" name="Oval 86"/>
            <p:cNvSpPr>
              <a:spLocks noChangeArrowheads="1"/>
            </p:cNvSpPr>
            <p:nvPr/>
          </p:nvSpPr>
          <p:spPr bwMode="auto">
            <a:xfrm>
              <a:off x="3246" y="1143"/>
              <a:ext cx="29" cy="27"/>
            </a:xfrm>
            <a:prstGeom prst="ellipse">
              <a:avLst/>
            </a:prstGeom>
            <a:noFill/>
            <a:ln w="9525" algn="ctr">
              <a:solidFill>
                <a:schemeClr val="tx1"/>
              </a:solidFill>
              <a:round/>
              <a:headEnd/>
              <a:tailEnd/>
            </a:ln>
            <a:effectLst/>
          </p:spPr>
          <p:txBody>
            <a:bodyPr wrap="none" anchor="ctr"/>
            <a:lstStyle/>
            <a:p>
              <a:endParaRPr lang="ru-RU"/>
            </a:p>
          </p:txBody>
        </p:sp>
        <p:sp>
          <p:nvSpPr>
            <p:cNvPr id="312407" name="Oval 87"/>
            <p:cNvSpPr>
              <a:spLocks noChangeArrowheads="1"/>
            </p:cNvSpPr>
            <p:nvPr/>
          </p:nvSpPr>
          <p:spPr bwMode="auto">
            <a:xfrm>
              <a:off x="3668" y="1142"/>
              <a:ext cx="29" cy="27"/>
            </a:xfrm>
            <a:prstGeom prst="ellipse">
              <a:avLst/>
            </a:prstGeom>
            <a:noFill/>
            <a:ln w="9525" algn="ctr">
              <a:solidFill>
                <a:schemeClr val="tx1"/>
              </a:solidFill>
              <a:round/>
              <a:headEnd/>
              <a:tailEnd/>
            </a:ln>
            <a:effectLst/>
          </p:spPr>
          <p:txBody>
            <a:bodyPr wrap="none" anchor="ctr"/>
            <a:lstStyle/>
            <a:p>
              <a:endParaRPr lang="ru-RU"/>
            </a:p>
          </p:txBody>
        </p:sp>
      </p:grpSp>
      <p:grpSp>
        <p:nvGrpSpPr>
          <p:cNvPr id="312408" name="Group 88"/>
          <p:cNvGrpSpPr>
            <a:grpSpLocks/>
          </p:cNvGrpSpPr>
          <p:nvPr/>
        </p:nvGrpSpPr>
        <p:grpSpPr bwMode="auto">
          <a:xfrm>
            <a:off x="5799138" y="4587875"/>
            <a:ext cx="715962" cy="44450"/>
            <a:chOff x="3246" y="1142"/>
            <a:chExt cx="451" cy="28"/>
          </a:xfrm>
        </p:grpSpPr>
        <p:sp>
          <p:nvSpPr>
            <p:cNvPr id="312409" name="Line 89"/>
            <p:cNvSpPr>
              <a:spLocks noChangeShapeType="1"/>
            </p:cNvSpPr>
            <p:nvPr/>
          </p:nvSpPr>
          <p:spPr bwMode="auto">
            <a:xfrm>
              <a:off x="3276" y="1158"/>
              <a:ext cx="396" cy="0"/>
            </a:xfrm>
            <a:prstGeom prst="line">
              <a:avLst/>
            </a:prstGeom>
            <a:noFill/>
            <a:ln w="9525">
              <a:solidFill>
                <a:schemeClr val="tx1"/>
              </a:solidFill>
              <a:round/>
              <a:headEnd/>
              <a:tailEnd/>
            </a:ln>
            <a:effectLst/>
          </p:spPr>
          <p:txBody>
            <a:bodyPr anchor="ctr"/>
            <a:lstStyle/>
            <a:p>
              <a:endParaRPr lang="ru-RU"/>
            </a:p>
          </p:txBody>
        </p:sp>
        <p:sp>
          <p:nvSpPr>
            <p:cNvPr id="312410" name="Oval 90"/>
            <p:cNvSpPr>
              <a:spLocks noChangeArrowheads="1"/>
            </p:cNvSpPr>
            <p:nvPr/>
          </p:nvSpPr>
          <p:spPr bwMode="auto">
            <a:xfrm>
              <a:off x="3246" y="1143"/>
              <a:ext cx="29" cy="27"/>
            </a:xfrm>
            <a:prstGeom prst="ellipse">
              <a:avLst/>
            </a:prstGeom>
            <a:noFill/>
            <a:ln w="9525" algn="ctr">
              <a:solidFill>
                <a:schemeClr val="tx1"/>
              </a:solidFill>
              <a:round/>
              <a:headEnd/>
              <a:tailEnd/>
            </a:ln>
            <a:effectLst/>
          </p:spPr>
          <p:txBody>
            <a:bodyPr wrap="none" anchor="ctr"/>
            <a:lstStyle/>
            <a:p>
              <a:endParaRPr lang="ru-RU"/>
            </a:p>
          </p:txBody>
        </p:sp>
        <p:sp>
          <p:nvSpPr>
            <p:cNvPr id="312411" name="Oval 91"/>
            <p:cNvSpPr>
              <a:spLocks noChangeArrowheads="1"/>
            </p:cNvSpPr>
            <p:nvPr/>
          </p:nvSpPr>
          <p:spPr bwMode="auto">
            <a:xfrm>
              <a:off x="3668" y="1142"/>
              <a:ext cx="29" cy="27"/>
            </a:xfrm>
            <a:prstGeom prst="ellipse">
              <a:avLst/>
            </a:prstGeom>
            <a:noFill/>
            <a:ln w="9525" algn="ctr">
              <a:solidFill>
                <a:schemeClr val="tx1"/>
              </a:solidFill>
              <a:round/>
              <a:headEnd/>
              <a:tailEnd/>
            </a:ln>
            <a:effectLst/>
          </p:spPr>
          <p:txBody>
            <a:bodyPr wrap="none" anchor="ctr"/>
            <a:lstStyle/>
            <a:p>
              <a:endParaRPr lang="ru-RU"/>
            </a:p>
          </p:txBody>
        </p:sp>
      </p:grpSp>
      <p:grpSp>
        <p:nvGrpSpPr>
          <p:cNvPr id="312412" name="Group 92"/>
          <p:cNvGrpSpPr>
            <a:grpSpLocks/>
          </p:cNvGrpSpPr>
          <p:nvPr/>
        </p:nvGrpSpPr>
        <p:grpSpPr bwMode="auto">
          <a:xfrm>
            <a:off x="6469063" y="4586288"/>
            <a:ext cx="715962" cy="44450"/>
            <a:chOff x="3246" y="1142"/>
            <a:chExt cx="451" cy="28"/>
          </a:xfrm>
        </p:grpSpPr>
        <p:sp>
          <p:nvSpPr>
            <p:cNvPr id="312413" name="Line 93"/>
            <p:cNvSpPr>
              <a:spLocks noChangeShapeType="1"/>
            </p:cNvSpPr>
            <p:nvPr/>
          </p:nvSpPr>
          <p:spPr bwMode="auto">
            <a:xfrm>
              <a:off x="3276" y="1158"/>
              <a:ext cx="396" cy="0"/>
            </a:xfrm>
            <a:prstGeom prst="line">
              <a:avLst/>
            </a:prstGeom>
            <a:noFill/>
            <a:ln w="9525">
              <a:solidFill>
                <a:schemeClr val="tx1"/>
              </a:solidFill>
              <a:round/>
              <a:headEnd/>
              <a:tailEnd/>
            </a:ln>
            <a:effectLst/>
          </p:spPr>
          <p:txBody>
            <a:bodyPr anchor="ctr"/>
            <a:lstStyle/>
            <a:p>
              <a:endParaRPr lang="ru-RU"/>
            </a:p>
          </p:txBody>
        </p:sp>
        <p:sp>
          <p:nvSpPr>
            <p:cNvPr id="312414" name="Oval 94"/>
            <p:cNvSpPr>
              <a:spLocks noChangeArrowheads="1"/>
            </p:cNvSpPr>
            <p:nvPr/>
          </p:nvSpPr>
          <p:spPr bwMode="auto">
            <a:xfrm>
              <a:off x="3246" y="1143"/>
              <a:ext cx="29" cy="27"/>
            </a:xfrm>
            <a:prstGeom prst="ellipse">
              <a:avLst/>
            </a:prstGeom>
            <a:noFill/>
            <a:ln w="9525" algn="ctr">
              <a:solidFill>
                <a:schemeClr val="tx1"/>
              </a:solidFill>
              <a:round/>
              <a:headEnd/>
              <a:tailEnd/>
            </a:ln>
            <a:effectLst/>
          </p:spPr>
          <p:txBody>
            <a:bodyPr wrap="none" anchor="ctr"/>
            <a:lstStyle/>
            <a:p>
              <a:endParaRPr lang="ru-RU"/>
            </a:p>
          </p:txBody>
        </p:sp>
        <p:sp>
          <p:nvSpPr>
            <p:cNvPr id="312415" name="Oval 95"/>
            <p:cNvSpPr>
              <a:spLocks noChangeArrowheads="1"/>
            </p:cNvSpPr>
            <p:nvPr/>
          </p:nvSpPr>
          <p:spPr bwMode="auto">
            <a:xfrm>
              <a:off x="3668" y="1142"/>
              <a:ext cx="29" cy="27"/>
            </a:xfrm>
            <a:prstGeom prst="ellipse">
              <a:avLst/>
            </a:prstGeom>
            <a:noFill/>
            <a:ln w="9525" algn="ctr">
              <a:solidFill>
                <a:schemeClr val="tx1"/>
              </a:solidFill>
              <a:round/>
              <a:headEnd/>
              <a:tailEnd/>
            </a:ln>
            <a:effectLst/>
          </p:spPr>
          <p:txBody>
            <a:bodyPr wrap="none" anchor="ctr"/>
            <a:lstStyle/>
            <a:p>
              <a:endParaRPr lang="ru-RU"/>
            </a:p>
          </p:txBody>
        </p:sp>
      </p:grpSp>
      <p:grpSp>
        <p:nvGrpSpPr>
          <p:cNvPr id="312416" name="Group 96"/>
          <p:cNvGrpSpPr>
            <a:grpSpLocks/>
          </p:cNvGrpSpPr>
          <p:nvPr/>
        </p:nvGrpSpPr>
        <p:grpSpPr bwMode="auto">
          <a:xfrm>
            <a:off x="7138988" y="4584700"/>
            <a:ext cx="715962" cy="44450"/>
            <a:chOff x="3246" y="1142"/>
            <a:chExt cx="451" cy="28"/>
          </a:xfrm>
        </p:grpSpPr>
        <p:sp>
          <p:nvSpPr>
            <p:cNvPr id="312417" name="Line 97"/>
            <p:cNvSpPr>
              <a:spLocks noChangeShapeType="1"/>
            </p:cNvSpPr>
            <p:nvPr/>
          </p:nvSpPr>
          <p:spPr bwMode="auto">
            <a:xfrm>
              <a:off x="3276" y="1158"/>
              <a:ext cx="396" cy="0"/>
            </a:xfrm>
            <a:prstGeom prst="line">
              <a:avLst/>
            </a:prstGeom>
            <a:noFill/>
            <a:ln w="9525">
              <a:solidFill>
                <a:schemeClr val="tx1"/>
              </a:solidFill>
              <a:round/>
              <a:headEnd/>
              <a:tailEnd/>
            </a:ln>
            <a:effectLst/>
          </p:spPr>
          <p:txBody>
            <a:bodyPr anchor="ctr"/>
            <a:lstStyle/>
            <a:p>
              <a:endParaRPr lang="ru-RU"/>
            </a:p>
          </p:txBody>
        </p:sp>
        <p:sp>
          <p:nvSpPr>
            <p:cNvPr id="312418" name="Oval 98"/>
            <p:cNvSpPr>
              <a:spLocks noChangeArrowheads="1"/>
            </p:cNvSpPr>
            <p:nvPr/>
          </p:nvSpPr>
          <p:spPr bwMode="auto">
            <a:xfrm>
              <a:off x="3246" y="1143"/>
              <a:ext cx="29" cy="27"/>
            </a:xfrm>
            <a:prstGeom prst="ellipse">
              <a:avLst/>
            </a:prstGeom>
            <a:noFill/>
            <a:ln w="9525" algn="ctr">
              <a:solidFill>
                <a:schemeClr val="tx1"/>
              </a:solidFill>
              <a:round/>
              <a:headEnd/>
              <a:tailEnd/>
            </a:ln>
            <a:effectLst/>
          </p:spPr>
          <p:txBody>
            <a:bodyPr wrap="none" anchor="ctr"/>
            <a:lstStyle/>
            <a:p>
              <a:endParaRPr lang="ru-RU"/>
            </a:p>
          </p:txBody>
        </p:sp>
        <p:sp>
          <p:nvSpPr>
            <p:cNvPr id="312419" name="Oval 99"/>
            <p:cNvSpPr>
              <a:spLocks noChangeArrowheads="1"/>
            </p:cNvSpPr>
            <p:nvPr/>
          </p:nvSpPr>
          <p:spPr bwMode="auto">
            <a:xfrm>
              <a:off x="3668" y="1142"/>
              <a:ext cx="29" cy="27"/>
            </a:xfrm>
            <a:prstGeom prst="ellipse">
              <a:avLst/>
            </a:prstGeom>
            <a:noFill/>
            <a:ln w="9525" algn="ctr">
              <a:solidFill>
                <a:schemeClr val="tx1"/>
              </a:solidFill>
              <a:round/>
              <a:headEnd/>
              <a:tailEnd/>
            </a:ln>
            <a:effectLst/>
          </p:spPr>
          <p:txBody>
            <a:bodyPr wrap="none" anchor="ctr"/>
            <a:lstStyle/>
            <a:p>
              <a:endParaRPr lang="ru-RU"/>
            </a:p>
          </p:txBody>
        </p:sp>
      </p:grpSp>
      <p:grpSp>
        <p:nvGrpSpPr>
          <p:cNvPr id="312420" name="Group 100"/>
          <p:cNvGrpSpPr>
            <a:grpSpLocks/>
          </p:cNvGrpSpPr>
          <p:nvPr/>
        </p:nvGrpSpPr>
        <p:grpSpPr bwMode="auto">
          <a:xfrm>
            <a:off x="7808913" y="4583113"/>
            <a:ext cx="715962" cy="44450"/>
            <a:chOff x="3246" y="1142"/>
            <a:chExt cx="451" cy="28"/>
          </a:xfrm>
        </p:grpSpPr>
        <p:sp>
          <p:nvSpPr>
            <p:cNvPr id="312421" name="Line 101"/>
            <p:cNvSpPr>
              <a:spLocks noChangeShapeType="1"/>
            </p:cNvSpPr>
            <p:nvPr/>
          </p:nvSpPr>
          <p:spPr bwMode="auto">
            <a:xfrm>
              <a:off x="3276" y="1158"/>
              <a:ext cx="396" cy="0"/>
            </a:xfrm>
            <a:prstGeom prst="line">
              <a:avLst/>
            </a:prstGeom>
            <a:noFill/>
            <a:ln w="9525">
              <a:solidFill>
                <a:schemeClr val="tx1"/>
              </a:solidFill>
              <a:round/>
              <a:headEnd/>
              <a:tailEnd/>
            </a:ln>
            <a:effectLst/>
          </p:spPr>
          <p:txBody>
            <a:bodyPr anchor="ctr"/>
            <a:lstStyle/>
            <a:p>
              <a:endParaRPr lang="ru-RU"/>
            </a:p>
          </p:txBody>
        </p:sp>
        <p:sp>
          <p:nvSpPr>
            <p:cNvPr id="312422" name="Oval 102"/>
            <p:cNvSpPr>
              <a:spLocks noChangeArrowheads="1"/>
            </p:cNvSpPr>
            <p:nvPr/>
          </p:nvSpPr>
          <p:spPr bwMode="auto">
            <a:xfrm>
              <a:off x="3246" y="1143"/>
              <a:ext cx="29" cy="27"/>
            </a:xfrm>
            <a:prstGeom prst="ellipse">
              <a:avLst/>
            </a:prstGeom>
            <a:noFill/>
            <a:ln w="9525" algn="ctr">
              <a:solidFill>
                <a:schemeClr val="tx1"/>
              </a:solidFill>
              <a:round/>
              <a:headEnd/>
              <a:tailEnd/>
            </a:ln>
            <a:effectLst/>
          </p:spPr>
          <p:txBody>
            <a:bodyPr wrap="none" anchor="ctr"/>
            <a:lstStyle/>
            <a:p>
              <a:endParaRPr lang="ru-RU"/>
            </a:p>
          </p:txBody>
        </p:sp>
        <p:sp>
          <p:nvSpPr>
            <p:cNvPr id="312423" name="Oval 103"/>
            <p:cNvSpPr>
              <a:spLocks noChangeArrowheads="1"/>
            </p:cNvSpPr>
            <p:nvPr/>
          </p:nvSpPr>
          <p:spPr bwMode="auto">
            <a:xfrm>
              <a:off x="3668" y="1142"/>
              <a:ext cx="29" cy="27"/>
            </a:xfrm>
            <a:prstGeom prst="ellipse">
              <a:avLst/>
            </a:prstGeom>
            <a:noFill/>
            <a:ln w="9525" algn="ctr">
              <a:solidFill>
                <a:schemeClr val="tx1"/>
              </a:solidFill>
              <a:round/>
              <a:headEnd/>
              <a:tailEnd/>
            </a:ln>
            <a:effectLst/>
          </p:spPr>
          <p:txBody>
            <a:bodyPr wrap="none" anchor="ctr"/>
            <a:lstStyle/>
            <a:p>
              <a:endParaRPr lang="ru-RU"/>
            </a:p>
          </p:txBody>
        </p:sp>
      </p:grpSp>
      <p:grpSp>
        <p:nvGrpSpPr>
          <p:cNvPr id="312424" name="Group 104"/>
          <p:cNvGrpSpPr>
            <a:grpSpLocks/>
          </p:cNvGrpSpPr>
          <p:nvPr/>
        </p:nvGrpSpPr>
        <p:grpSpPr bwMode="auto">
          <a:xfrm rot="-5400000">
            <a:off x="5466557" y="4925219"/>
            <a:ext cx="715962" cy="44450"/>
            <a:chOff x="3246" y="1142"/>
            <a:chExt cx="451" cy="28"/>
          </a:xfrm>
        </p:grpSpPr>
        <p:sp>
          <p:nvSpPr>
            <p:cNvPr id="312425" name="Line 105"/>
            <p:cNvSpPr>
              <a:spLocks noChangeShapeType="1"/>
            </p:cNvSpPr>
            <p:nvPr/>
          </p:nvSpPr>
          <p:spPr bwMode="auto">
            <a:xfrm>
              <a:off x="3276" y="1158"/>
              <a:ext cx="396" cy="0"/>
            </a:xfrm>
            <a:prstGeom prst="line">
              <a:avLst/>
            </a:prstGeom>
            <a:noFill/>
            <a:ln w="9525">
              <a:solidFill>
                <a:schemeClr val="tx1"/>
              </a:solidFill>
              <a:round/>
              <a:headEnd/>
              <a:tailEnd/>
            </a:ln>
            <a:effectLst/>
          </p:spPr>
          <p:txBody>
            <a:bodyPr anchor="ctr"/>
            <a:lstStyle/>
            <a:p>
              <a:endParaRPr lang="ru-RU"/>
            </a:p>
          </p:txBody>
        </p:sp>
        <p:sp>
          <p:nvSpPr>
            <p:cNvPr id="312426" name="Oval 106"/>
            <p:cNvSpPr>
              <a:spLocks noChangeArrowheads="1"/>
            </p:cNvSpPr>
            <p:nvPr/>
          </p:nvSpPr>
          <p:spPr bwMode="auto">
            <a:xfrm>
              <a:off x="3246" y="1143"/>
              <a:ext cx="29" cy="27"/>
            </a:xfrm>
            <a:prstGeom prst="ellipse">
              <a:avLst/>
            </a:prstGeom>
            <a:noFill/>
            <a:ln w="9525" algn="ctr">
              <a:solidFill>
                <a:schemeClr val="tx1"/>
              </a:solidFill>
              <a:round/>
              <a:headEnd/>
              <a:tailEnd/>
            </a:ln>
            <a:effectLst/>
          </p:spPr>
          <p:txBody>
            <a:bodyPr wrap="none" anchor="ctr"/>
            <a:lstStyle/>
            <a:p>
              <a:endParaRPr lang="ru-RU"/>
            </a:p>
          </p:txBody>
        </p:sp>
        <p:sp>
          <p:nvSpPr>
            <p:cNvPr id="312427" name="Oval 107"/>
            <p:cNvSpPr>
              <a:spLocks noChangeArrowheads="1"/>
            </p:cNvSpPr>
            <p:nvPr/>
          </p:nvSpPr>
          <p:spPr bwMode="auto">
            <a:xfrm>
              <a:off x="3668" y="1142"/>
              <a:ext cx="29" cy="27"/>
            </a:xfrm>
            <a:prstGeom prst="ellipse">
              <a:avLst/>
            </a:prstGeom>
            <a:noFill/>
            <a:ln w="9525" algn="ctr">
              <a:solidFill>
                <a:schemeClr val="tx1"/>
              </a:solidFill>
              <a:round/>
              <a:headEnd/>
              <a:tailEnd/>
            </a:ln>
            <a:effectLst/>
          </p:spPr>
          <p:txBody>
            <a:bodyPr wrap="none" anchor="ctr"/>
            <a:lstStyle/>
            <a:p>
              <a:endParaRPr lang="ru-RU"/>
            </a:p>
          </p:txBody>
        </p:sp>
      </p:grpSp>
      <p:grpSp>
        <p:nvGrpSpPr>
          <p:cNvPr id="312428" name="Group 108"/>
          <p:cNvGrpSpPr>
            <a:grpSpLocks/>
          </p:cNvGrpSpPr>
          <p:nvPr/>
        </p:nvGrpSpPr>
        <p:grpSpPr bwMode="auto">
          <a:xfrm rot="-5400000">
            <a:off x="6136481" y="4923632"/>
            <a:ext cx="715963" cy="44450"/>
            <a:chOff x="3246" y="1142"/>
            <a:chExt cx="451" cy="28"/>
          </a:xfrm>
        </p:grpSpPr>
        <p:sp>
          <p:nvSpPr>
            <p:cNvPr id="312429" name="Line 109"/>
            <p:cNvSpPr>
              <a:spLocks noChangeShapeType="1"/>
            </p:cNvSpPr>
            <p:nvPr/>
          </p:nvSpPr>
          <p:spPr bwMode="auto">
            <a:xfrm>
              <a:off x="3276" y="1158"/>
              <a:ext cx="396" cy="0"/>
            </a:xfrm>
            <a:prstGeom prst="line">
              <a:avLst/>
            </a:prstGeom>
            <a:noFill/>
            <a:ln w="9525">
              <a:solidFill>
                <a:schemeClr val="tx1"/>
              </a:solidFill>
              <a:round/>
              <a:headEnd/>
              <a:tailEnd/>
            </a:ln>
            <a:effectLst/>
          </p:spPr>
          <p:txBody>
            <a:bodyPr anchor="ctr"/>
            <a:lstStyle/>
            <a:p>
              <a:endParaRPr lang="ru-RU"/>
            </a:p>
          </p:txBody>
        </p:sp>
        <p:sp>
          <p:nvSpPr>
            <p:cNvPr id="312430" name="Oval 110"/>
            <p:cNvSpPr>
              <a:spLocks noChangeArrowheads="1"/>
            </p:cNvSpPr>
            <p:nvPr/>
          </p:nvSpPr>
          <p:spPr bwMode="auto">
            <a:xfrm>
              <a:off x="3246" y="1143"/>
              <a:ext cx="29" cy="27"/>
            </a:xfrm>
            <a:prstGeom prst="ellipse">
              <a:avLst/>
            </a:prstGeom>
            <a:noFill/>
            <a:ln w="9525" algn="ctr">
              <a:solidFill>
                <a:schemeClr val="tx1"/>
              </a:solidFill>
              <a:round/>
              <a:headEnd/>
              <a:tailEnd/>
            </a:ln>
            <a:effectLst/>
          </p:spPr>
          <p:txBody>
            <a:bodyPr wrap="none" anchor="ctr"/>
            <a:lstStyle/>
            <a:p>
              <a:endParaRPr lang="ru-RU"/>
            </a:p>
          </p:txBody>
        </p:sp>
        <p:sp>
          <p:nvSpPr>
            <p:cNvPr id="312431" name="Oval 111"/>
            <p:cNvSpPr>
              <a:spLocks noChangeArrowheads="1"/>
            </p:cNvSpPr>
            <p:nvPr/>
          </p:nvSpPr>
          <p:spPr bwMode="auto">
            <a:xfrm>
              <a:off x="3668" y="1142"/>
              <a:ext cx="29" cy="27"/>
            </a:xfrm>
            <a:prstGeom prst="ellipse">
              <a:avLst/>
            </a:prstGeom>
            <a:noFill/>
            <a:ln w="9525" algn="ctr">
              <a:solidFill>
                <a:schemeClr val="tx1"/>
              </a:solidFill>
              <a:round/>
              <a:headEnd/>
              <a:tailEnd/>
            </a:ln>
            <a:effectLst/>
          </p:spPr>
          <p:txBody>
            <a:bodyPr wrap="none" anchor="ctr"/>
            <a:lstStyle/>
            <a:p>
              <a:endParaRPr lang="ru-RU"/>
            </a:p>
          </p:txBody>
        </p:sp>
      </p:grpSp>
      <p:grpSp>
        <p:nvGrpSpPr>
          <p:cNvPr id="312432" name="Group 112"/>
          <p:cNvGrpSpPr>
            <a:grpSpLocks/>
          </p:cNvGrpSpPr>
          <p:nvPr/>
        </p:nvGrpSpPr>
        <p:grpSpPr bwMode="auto">
          <a:xfrm rot="-5400000">
            <a:off x="6801644" y="4922044"/>
            <a:ext cx="715962" cy="44450"/>
            <a:chOff x="3246" y="1142"/>
            <a:chExt cx="451" cy="28"/>
          </a:xfrm>
        </p:grpSpPr>
        <p:sp>
          <p:nvSpPr>
            <p:cNvPr id="312433" name="Line 113"/>
            <p:cNvSpPr>
              <a:spLocks noChangeShapeType="1"/>
            </p:cNvSpPr>
            <p:nvPr/>
          </p:nvSpPr>
          <p:spPr bwMode="auto">
            <a:xfrm>
              <a:off x="3276" y="1158"/>
              <a:ext cx="396" cy="0"/>
            </a:xfrm>
            <a:prstGeom prst="line">
              <a:avLst/>
            </a:prstGeom>
            <a:noFill/>
            <a:ln w="9525">
              <a:solidFill>
                <a:schemeClr val="tx1"/>
              </a:solidFill>
              <a:round/>
              <a:headEnd/>
              <a:tailEnd/>
            </a:ln>
            <a:effectLst/>
          </p:spPr>
          <p:txBody>
            <a:bodyPr anchor="ctr"/>
            <a:lstStyle/>
            <a:p>
              <a:endParaRPr lang="ru-RU"/>
            </a:p>
          </p:txBody>
        </p:sp>
        <p:sp>
          <p:nvSpPr>
            <p:cNvPr id="312434" name="Oval 114"/>
            <p:cNvSpPr>
              <a:spLocks noChangeArrowheads="1"/>
            </p:cNvSpPr>
            <p:nvPr/>
          </p:nvSpPr>
          <p:spPr bwMode="auto">
            <a:xfrm>
              <a:off x="3246" y="1143"/>
              <a:ext cx="29" cy="27"/>
            </a:xfrm>
            <a:prstGeom prst="ellipse">
              <a:avLst/>
            </a:prstGeom>
            <a:noFill/>
            <a:ln w="9525" algn="ctr">
              <a:solidFill>
                <a:schemeClr val="tx1"/>
              </a:solidFill>
              <a:round/>
              <a:headEnd/>
              <a:tailEnd/>
            </a:ln>
            <a:effectLst/>
          </p:spPr>
          <p:txBody>
            <a:bodyPr wrap="none" anchor="ctr"/>
            <a:lstStyle/>
            <a:p>
              <a:endParaRPr lang="ru-RU"/>
            </a:p>
          </p:txBody>
        </p:sp>
        <p:sp>
          <p:nvSpPr>
            <p:cNvPr id="312435" name="Oval 115"/>
            <p:cNvSpPr>
              <a:spLocks noChangeArrowheads="1"/>
            </p:cNvSpPr>
            <p:nvPr/>
          </p:nvSpPr>
          <p:spPr bwMode="auto">
            <a:xfrm>
              <a:off x="3668" y="1142"/>
              <a:ext cx="29" cy="27"/>
            </a:xfrm>
            <a:prstGeom prst="ellipse">
              <a:avLst/>
            </a:prstGeom>
            <a:noFill/>
            <a:ln w="9525" algn="ctr">
              <a:solidFill>
                <a:schemeClr val="tx1"/>
              </a:solidFill>
              <a:round/>
              <a:headEnd/>
              <a:tailEnd/>
            </a:ln>
            <a:effectLst/>
          </p:spPr>
          <p:txBody>
            <a:bodyPr wrap="none" anchor="ctr"/>
            <a:lstStyle/>
            <a:p>
              <a:endParaRPr lang="ru-RU"/>
            </a:p>
          </p:txBody>
        </p:sp>
      </p:grpSp>
      <p:grpSp>
        <p:nvGrpSpPr>
          <p:cNvPr id="312436" name="Group 116"/>
          <p:cNvGrpSpPr>
            <a:grpSpLocks/>
          </p:cNvGrpSpPr>
          <p:nvPr/>
        </p:nvGrpSpPr>
        <p:grpSpPr bwMode="auto">
          <a:xfrm rot="-5400000">
            <a:off x="7476331" y="4920457"/>
            <a:ext cx="715963" cy="44450"/>
            <a:chOff x="3246" y="1142"/>
            <a:chExt cx="451" cy="28"/>
          </a:xfrm>
        </p:grpSpPr>
        <p:sp>
          <p:nvSpPr>
            <p:cNvPr id="312437" name="Line 117"/>
            <p:cNvSpPr>
              <a:spLocks noChangeShapeType="1"/>
            </p:cNvSpPr>
            <p:nvPr/>
          </p:nvSpPr>
          <p:spPr bwMode="auto">
            <a:xfrm>
              <a:off x="3276" y="1158"/>
              <a:ext cx="396" cy="0"/>
            </a:xfrm>
            <a:prstGeom prst="line">
              <a:avLst/>
            </a:prstGeom>
            <a:noFill/>
            <a:ln w="9525">
              <a:solidFill>
                <a:schemeClr val="tx1"/>
              </a:solidFill>
              <a:round/>
              <a:headEnd/>
              <a:tailEnd/>
            </a:ln>
            <a:effectLst/>
          </p:spPr>
          <p:txBody>
            <a:bodyPr anchor="ctr"/>
            <a:lstStyle/>
            <a:p>
              <a:endParaRPr lang="ru-RU"/>
            </a:p>
          </p:txBody>
        </p:sp>
        <p:sp>
          <p:nvSpPr>
            <p:cNvPr id="312438" name="Oval 118"/>
            <p:cNvSpPr>
              <a:spLocks noChangeArrowheads="1"/>
            </p:cNvSpPr>
            <p:nvPr/>
          </p:nvSpPr>
          <p:spPr bwMode="auto">
            <a:xfrm>
              <a:off x="3246" y="1143"/>
              <a:ext cx="29" cy="27"/>
            </a:xfrm>
            <a:prstGeom prst="ellipse">
              <a:avLst/>
            </a:prstGeom>
            <a:noFill/>
            <a:ln w="9525" algn="ctr">
              <a:solidFill>
                <a:schemeClr val="tx1"/>
              </a:solidFill>
              <a:round/>
              <a:headEnd/>
              <a:tailEnd/>
            </a:ln>
            <a:effectLst/>
          </p:spPr>
          <p:txBody>
            <a:bodyPr wrap="none" anchor="ctr"/>
            <a:lstStyle/>
            <a:p>
              <a:endParaRPr lang="ru-RU"/>
            </a:p>
          </p:txBody>
        </p:sp>
        <p:sp>
          <p:nvSpPr>
            <p:cNvPr id="312439" name="Oval 119"/>
            <p:cNvSpPr>
              <a:spLocks noChangeArrowheads="1"/>
            </p:cNvSpPr>
            <p:nvPr/>
          </p:nvSpPr>
          <p:spPr bwMode="auto">
            <a:xfrm>
              <a:off x="3668" y="1142"/>
              <a:ext cx="29" cy="27"/>
            </a:xfrm>
            <a:prstGeom prst="ellipse">
              <a:avLst/>
            </a:prstGeom>
            <a:noFill/>
            <a:ln w="9525" algn="ctr">
              <a:solidFill>
                <a:schemeClr val="tx1"/>
              </a:solidFill>
              <a:round/>
              <a:headEnd/>
              <a:tailEnd/>
            </a:ln>
            <a:effectLst/>
          </p:spPr>
          <p:txBody>
            <a:bodyPr wrap="none" anchor="ctr"/>
            <a:lstStyle/>
            <a:p>
              <a:endParaRPr lang="ru-RU"/>
            </a:p>
          </p:txBody>
        </p:sp>
      </p:grpSp>
      <p:grpSp>
        <p:nvGrpSpPr>
          <p:cNvPr id="312440" name="Group 120"/>
          <p:cNvGrpSpPr>
            <a:grpSpLocks/>
          </p:cNvGrpSpPr>
          <p:nvPr/>
        </p:nvGrpSpPr>
        <p:grpSpPr bwMode="auto">
          <a:xfrm rot="-5400000">
            <a:off x="8146257" y="4918869"/>
            <a:ext cx="715962" cy="44450"/>
            <a:chOff x="3246" y="1142"/>
            <a:chExt cx="451" cy="28"/>
          </a:xfrm>
        </p:grpSpPr>
        <p:sp>
          <p:nvSpPr>
            <p:cNvPr id="312441" name="Line 121"/>
            <p:cNvSpPr>
              <a:spLocks noChangeShapeType="1"/>
            </p:cNvSpPr>
            <p:nvPr/>
          </p:nvSpPr>
          <p:spPr bwMode="auto">
            <a:xfrm>
              <a:off x="3276" y="1158"/>
              <a:ext cx="396" cy="0"/>
            </a:xfrm>
            <a:prstGeom prst="line">
              <a:avLst/>
            </a:prstGeom>
            <a:noFill/>
            <a:ln w="9525">
              <a:solidFill>
                <a:schemeClr val="tx1"/>
              </a:solidFill>
              <a:round/>
              <a:headEnd/>
              <a:tailEnd/>
            </a:ln>
            <a:effectLst/>
          </p:spPr>
          <p:txBody>
            <a:bodyPr anchor="ctr"/>
            <a:lstStyle/>
            <a:p>
              <a:endParaRPr lang="ru-RU"/>
            </a:p>
          </p:txBody>
        </p:sp>
        <p:sp>
          <p:nvSpPr>
            <p:cNvPr id="312442" name="Oval 122"/>
            <p:cNvSpPr>
              <a:spLocks noChangeArrowheads="1"/>
            </p:cNvSpPr>
            <p:nvPr/>
          </p:nvSpPr>
          <p:spPr bwMode="auto">
            <a:xfrm>
              <a:off x="3246" y="1143"/>
              <a:ext cx="29" cy="27"/>
            </a:xfrm>
            <a:prstGeom prst="ellipse">
              <a:avLst/>
            </a:prstGeom>
            <a:noFill/>
            <a:ln w="9525" algn="ctr">
              <a:solidFill>
                <a:schemeClr val="tx1"/>
              </a:solidFill>
              <a:round/>
              <a:headEnd/>
              <a:tailEnd/>
            </a:ln>
            <a:effectLst/>
          </p:spPr>
          <p:txBody>
            <a:bodyPr wrap="none" anchor="ctr"/>
            <a:lstStyle/>
            <a:p>
              <a:endParaRPr lang="ru-RU"/>
            </a:p>
          </p:txBody>
        </p:sp>
        <p:sp>
          <p:nvSpPr>
            <p:cNvPr id="312443" name="Oval 123"/>
            <p:cNvSpPr>
              <a:spLocks noChangeArrowheads="1"/>
            </p:cNvSpPr>
            <p:nvPr/>
          </p:nvSpPr>
          <p:spPr bwMode="auto">
            <a:xfrm>
              <a:off x="3668" y="1142"/>
              <a:ext cx="29" cy="27"/>
            </a:xfrm>
            <a:prstGeom prst="ellipse">
              <a:avLst/>
            </a:prstGeom>
            <a:noFill/>
            <a:ln w="9525" algn="ctr">
              <a:solidFill>
                <a:schemeClr val="tx1"/>
              </a:solidFill>
              <a:round/>
              <a:headEnd/>
              <a:tailEnd/>
            </a:ln>
            <a:effectLst/>
          </p:spPr>
          <p:txBody>
            <a:bodyPr wrap="none" anchor="ctr"/>
            <a:lstStyle/>
            <a:p>
              <a:endParaRPr lang="ru-RU"/>
            </a:p>
          </p:txBody>
        </p:sp>
      </p:grpSp>
      <p:sp>
        <p:nvSpPr>
          <p:cNvPr id="312444" name="Line 124"/>
          <p:cNvSpPr>
            <a:spLocks noChangeShapeType="1"/>
          </p:cNvSpPr>
          <p:nvPr/>
        </p:nvSpPr>
        <p:spPr bwMode="auto">
          <a:xfrm rot="19333459" flipV="1">
            <a:off x="7726363" y="4895850"/>
            <a:ext cx="892175" cy="109538"/>
          </a:xfrm>
          <a:prstGeom prst="line">
            <a:avLst/>
          </a:prstGeom>
          <a:noFill/>
          <a:ln w="9525">
            <a:solidFill>
              <a:schemeClr val="tx1"/>
            </a:solidFill>
            <a:round/>
            <a:headEnd/>
            <a:tailEnd/>
          </a:ln>
          <a:effectLst/>
        </p:spPr>
        <p:txBody>
          <a:bodyPr anchor="ctr"/>
          <a:lstStyle/>
          <a:p>
            <a:endParaRPr lang="ru-RU"/>
          </a:p>
        </p:txBody>
      </p:sp>
      <p:sp>
        <p:nvSpPr>
          <p:cNvPr id="312445" name="Line 125"/>
          <p:cNvSpPr>
            <a:spLocks noChangeShapeType="1"/>
          </p:cNvSpPr>
          <p:nvPr/>
        </p:nvSpPr>
        <p:spPr bwMode="auto">
          <a:xfrm rot="19333459" flipV="1">
            <a:off x="6386513" y="4889500"/>
            <a:ext cx="892175" cy="109538"/>
          </a:xfrm>
          <a:prstGeom prst="line">
            <a:avLst/>
          </a:prstGeom>
          <a:noFill/>
          <a:ln w="9525">
            <a:solidFill>
              <a:schemeClr val="tx1"/>
            </a:solidFill>
            <a:round/>
            <a:headEnd/>
            <a:tailEnd/>
          </a:ln>
          <a:effectLst/>
        </p:spPr>
        <p:txBody>
          <a:bodyPr anchor="ctr"/>
          <a:lstStyle/>
          <a:p>
            <a:endParaRPr lang="ru-RU"/>
          </a:p>
        </p:txBody>
      </p:sp>
      <p:sp>
        <p:nvSpPr>
          <p:cNvPr id="312446" name="Line 126"/>
          <p:cNvSpPr>
            <a:spLocks noChangeShapeType="1"/>
          </p:cNvSpPr>
          <p:nvPr/>
        </p:nvSpPr>
        <p:spPr bwMode="auto">
          <a:xfrm rot="13933459" flipV="1">
            <a:off x="7052469" y="4876007"/>
            <a:ext cx="892175" cy="109537"/>
          </a:xfrm>
          <a:prstGeom prst="line">
            <a:avLst/>
          </a:prstGeom>
          <a:noFill/>
          <a:ln w="9525">
            <a:solidFill>
              <a:schemeClr val="tx1"/>
            </a:solidFill>
            <a:round/>
            <a:headEnd/>
            <a:tailEnd/>
          </a:ln>
          <a:effectLst/>
        </p:spPr>
        <p:txBody>
          <a:bodyPr anchor="ctr"/>
          <a:lstStyle/>
          <a:p>
            <a:endParaRPr lang="ru-RU"/>
          </a:p>
        </p:txBody>
      </p:sp>
      <p:sp>
        <p:nvSpPr>
          <p:cNvPr id="312447" name="Line 127"/>
          <p:cNvSpPr>
            <a:spLocks noChangeShapeType="1"/>
          </p:cNvSpPr>
          <p:nvPr/>
        </p:nvSpPr>
        <p:spPr bwMode="auto">
          <a:xfrm rot="13933459" flipV="1">
            <a:off x="5722144" y="4898232"/>
            <a:ext cx="892175" cy="109537"/>
          </a:xfrm>
          <a:prstGeom prst="line">
            <a:avLst/>
          </a:prstGeom>
          <a:noFill/>
          <a:ln w="9525">
            <a:solidFill>
              <a:schemeClr val="tx1"/>
            </a:solidFill>
            <a:round/>
            <a:headEnd/>
            <a:tailEnd/>
          </a:ln>
          <a:effectLst/>
        </p:spPr>
        <p:txBody>
          <a:bodyPr anchor="ctr"/>
          <a:lstStyle/>
          <a:p>
            <a:endParaRPr lang="ru-RU"/>
          </a:p>
        </p:txBody>
      </p:sp>
      <p:grpSp>
        <p:nvGrpSpPr>
          <p:cNvPr id="312448" name="Group 128"/>
          <p:cNvGrpSpPr>
            <a:grpSpLocks/>
          </p:cNvGrpSpPr>
          <p:nvPr/>
        </p:nvGrpSpPr>
        <p:grpSpPr bwMode="auto">
          <a:xfrm>
            <a:off x="5649913" y="5295900"/>
            <a:ext cx="393700" cy="236538"/>
            <a:chOff x="158" y="2772"/>
            <a:chExt cx="386" cy="227"/>
          </a:xfrm>
        </p:grpSpPr>
        <p:sp>
          <p:nvSpPr>
            <p:cNvPr id="312449" name="AutoShape 129"/>
            <p:cNvSpPr>
              <a:spLocks noChangeArrowheads="1"/>
            </p:cNvSpPr>
            <p:nvPr/>
          </p:nvSpPr>
          <p:spPr bwMode="auto">
            <a:xfrm>
              <a:off x="227" y="2817"/>
              <a:ext cx="227" cy="113"/>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ru-RU"/>
            </a:p>
          </p:txBody>
        </p:sp>
        <p:sp>
          <p:nvSpPr>
            <p:cNvPr id="312450" name="Oval 130"/>
            <p:cNvSpPr>
              <a:spLocks noChangeArrowheads="1"/>
            </p:cNvSpPr>
            <p:nvPr/>
          </p:nvSpPr>
          <p:spPr bwMode="auto">
            <a:xfrm>
              <a:off x="295" y="2772"/>
              <a:ext cx="91" cy="91"/>
            </a:xfrm>
            <a:prstGeom prst="ellipse">
              <a:avLst/>
            </a:prstGeom>
            <a:solidFill>
              <a:srgbClr val="C0C0C0"/>
            </a:solidFill>
            <a:ln w="9525">
              <a:solidFill>
                <a:schemeClr val="tx1"/>
              </a:solidFill>
              <a:round/>
              <a:headEnd/>
              <a:tailEnd/>
            </a:ln>
            <a:effectLst/>
          </p:spPr>
          <p:txBody>
            <a:bodyPr wrap="none" anchor="ctr"/>
            <a:lstStyle/>
            <a:p>
              <a:endParaRPr lang="ru-RU"/>
            </a:p>
          </p:txBody>
        </p:sp>
        <p:sp>
          <p:nvSpPr>
            <p:cNvPr id="312451" name="Rectangle 131"/>
            <p:cNvSpPr>
              <a:spLocks noChangeArrowheads="1"/>
            </p:cNvSpPr>
            <p:nvPr/>
          </p:nvSpPr>
          <p:spPr bwMode="auto">
            <a:xfrm>
              <a:off x="158" y="2931"/>
              <a:ext cx="386" cy="68"/>
            </a:xfrm>
            <a:prstGeom prst="rect">
              <a:avLst/>
            </a:prstGeom>
            <a:solidFill>
              <a:srgbClr val="C0C0C0"/>
            </a:solidFill>
            <a:ln w="9525">
              <a:noFill/>
              <a:miter lim="800000"/>
              <a:headEnd/>
              <a:tailEnd/>
            </a:ln>
            <a:effectLst/>
          </p:spPr>
          <p:txBody>
            <a:bodyPr wrap="none" anchor="ctr"/>
            <a:lstStyle/>
            <a:p>
              <a:endParaRPr lang="ru-RU"/>
            </a:p>
          </p:txBody>
        </p:sp>
        <p:sp>
          <p:nvSpPr>
            <p:cNvPr id="312452" name="Line 132"/>
            <p:cNvSpPr>
              <a:spLocks noChangeShapeType="1"/>
            </p:cNvSpPr>
            <p:nvPr/>
          </p:nvSpPr>
          <p:spPr bwMode="auto">
            <a:xfrm>
              <a:off x="158" y="2931"/>
              <a:ext cx="386" cy="0"/>
            </a:xfrm>
            <a:prstGeom prst="line">
              <a:avLst/>
            </a:prstGeom>
            <a:noFill/>
            <a:ln w="9525">
              <a:solidFill>
                <a:schemeClr val="tx1"/>
              </a:solidFill>
              <a:round/>
              <a:headEnd/>
              <a:tailEnd/>
            </a:ln>
            <a:effectLst/>
          </p:spPr>
          <p:txBody>
            <a:bodyPr/>
            <a:lstStyle/>
            <a:p>
              <a:endParaRPr lang="ru-RU"/>
            </a:p>
          </p:txBody>
        </p:sp>
      </p:grpSp>
      <p:grpSp>
        <p:nvGrpSpPr>
          <p:cNvPr id="312453" name="Group 133"/>
          <p:cNvGrpSpPr>
            <a:grpSpLocks/>
          </p:cNvGrpSpPr>
          <p:nvPr/>
        </p:nvGrpSpPr>
        <p:grpSpPr bwMode="auto">
          <a:xfrm>
            <a:off x="8315325" y="5299075"/>
            <a:ext cx="412750" cy="279400"/>
            <a:chOff x="657" y="2976"/>
            <a:chExt cx="386" cy="296"/>
          </a:xfrm>
        </p:grpSpPr>
        <p:sp>
          <p:nvSpPr>
            <p:cNvPr id="312454" name="AutoShape 134"/>
            <p:cNvSpPr>
              <a:spLocks noChangeArrowheads="1"/>
            </p:cNvSpPr>
            <p:nvPr/>
          </p:nvSpPr>
          <p:spPr bwMode="auto">
            <a:xfrm>
              <a:off x="726" y="3021"/>
              <a:ext cx="227" cy="113"/>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ru-RU"/>
            </a:p>
          </p:txBody>
        </p:sp>
        <p:sp>
          <p:nvSpPr>
            <p:cNvPr id="312455" name="Oval 135"/>
            <p:cNvSpPr>
              <a:spLocks noChangeArrowheads="1"/>
            </p:cNvSpPr>
            <p:nvPr/>
          </p:nvSpPr>
          <p:spPr bwMode="auto">
            <a:xfrm>
              <a:off x="794" y="2976"/>
              <a:ext cx="91" cy="91"/>
            </a:xfrm>
            <a:prstGeom prst="ellipse">
              <a:avLst/>
            </a:prstGeom>
            <a:solidFill>
              <a:srgbClr val="C0C0C0"/>
            </a:solidFill>
            <a:ln w="9525">
              <a:solidFill>
                <a:schemeClr val="tx1"/>
              </a:solidFill>
              <a:round/>
              <a:headEnd/>
              <a:tailEnd/>
            </a:ln>
            <a:effectLst/>
          </p:spPr>
          <p:txBody>
            <a:bodyPr wrap="none" anchor="ctr"/>
            <a:lstStyle/>
            <a:p>
              <a:endParaRPr lang="ru-RU"/>
            </a:p>
          </p:txBody>
        </p:sp>
        <p:sp>
          <p:nvSpPr>
            <p:cNvPr id="312456" name="Rectangle 136"/>
            <p:cNvSpPr>
              <a:spLocks noChangeArrowheads="1"/>
            </p:cNvSpPr>
            <p:nvPr/>
          </p:nvSpPr>
          <p:spPr bwMode="auto">
            <a:xfrm>
              <a:off x="657" y="3204"/>
              <a:ext cx="386" cy="68"/>
            </a:xfrm>
            <a:prstGeom prst="rect">
              <a:avLst/>
            </a:prstGeom>
            <a:solidFill>
              <a:srgbClr val="C0C0C0"/>
            </a:solidFill>
            <a:ln w="9525">
              <a:noFill/>
              <a:miter lim="800000"/>
              <a:headEnd/>
              <a:tailEnd/>
            </a:ln>
            <a:effectLst/>
          </p:spPr>
          <p:txBody>
            <a:bodyPr wrap="none" anchor="ctr"/>
            <a:lstStyle/>
            <a:p>
              <a:endParaRPr lang="ru-RU"/>
            </a:p>
          </p:txBody>
        </p:sp>
        <p:sp>
          <p:nvSpPr>
            <p:cNvPr id="312457" name="Line 137"/>
            <p:cNvSpPr>
              <a:spLocks noChangeShapeType="1"/>
            </p:cNvSpPr>
            <p:nvPr/>
          </p:nvSpPr>
          <p:spPr bwMode="auto">
            <a:xfrm>
              <a:off x="657" y="3204"/>
              <a:ext cx="386" cy="0"/>
            </a:xfrm>
            <a:prstGeom prst="line">
              <a:avLst/>
            </a:prstGeom>
            <a:noFill/>
            <a:ln w="9525">
              <a:solidFill>
                <a:schemeClr val="tx1"/>
              </a:solidFill>
              <a:round/>
              <a:headEnd/>
              <a:tailEnd/>
            </a:ln>
            <a:effectLst/>
          </p:spPr>
          <p:txBody>
            <a:bodyPr/>
            <a:lstStyle/>
            <a:p>
              <a:endParaRPr lang="ru-RU"/>
            </a:p>
          </p:txBody>
        </p:sp>
        <p:sp>
          <p:nvSpPr>
            <p:cNvPr id="312458" name="Oval 138"/>
            <p:cNvSpPr>
              <a:spLocks noChangeArrowheads="1"/>
            </p:cNvSpPr>
            <p:nvPr/>
          </p:nvSpPr>
          <p:spPr bwMode="auto">
            <a:xfrm>
              <a:off x="748" y="3135"/>
              <a:ext cx="68" cy="68"/>
            </a:xfrm>
            <a:prstGeom prst="ellipse">
              <a:avLst/>
            </a:prstGeom>
            <a:solidFill>
              <a:srgbClr val="C0C0C0"/>
            </a:solidFill>
            <a:ln w="9525">
              <a:solidFill>
                <a:schemeClr val="tx1"/>
              </a:solidFill>
              <a:round/>
              <a:headEnd/>
              <a:tailEnd/>
            </a:ln>
            <a:effectLst/>
          </p:spPr>
          <p:txBody>
            <a:bodyPr wrap="none" anchor="ctr"/>
            <a:lstStyle/>
            <a:p>
              <a:endParaRPr lang="ru-RU"/>
            </a:p>
          </p:txBody>
        </p:sp>
        <p:sp>
          <p:nvSpPr>
            <p:cNvPr id="312459" name="Oval 139"/>
            <p:cNvSpPr>
              <a:spLocks noChangeArrowheads="1"/>
            </p:cNvSpPr>
            <p:nvPr/>
          </p:nvSpPr>
          <p:spPr bwMode="auto">
            <a:xfrm>
              <a:off x="861" y="3135"/>
              <a:ext cx="68" cy="68"/>
            </a:xfrm>
            <a:prstGeom prst="ellipse">
              <a:avLst/>
            </a:prstGeom>
            <a:solidFill>
              <a:srgbClr val="C0C0C0"/>
            </a:solidFill>
            <a:ln w="9525">
              <a:solidFill>
                <a:schemeClr val="tx1"/>
              </a:solidFill>
              <a:round/>
              <a:headEnd/>
              <a:tailEnd/>
            </a:ln>
            <a:effectLst/>
          </p:spPr>
          <p:txBody>
            <a:bodyPr wrap="none" anchor="ctr"/>
            <a:lstStyle/>
            <a:p>
              <a:endParaRPr lang="ru-RU"/>
            </a:p>
          </p:txBody>
        </p:sp>
      </p:grpSp>
      <p:sp>
        <p:nvSpPr>
          <p:cNvPr id="312463" name="Line 143"/>
          <p:cNvSpPr>
            <a:spLocks noChangeShapeType="1"/>
          </p:cNvSpPr>
          <p:nvPr/>
        </p:nvSpPr>
        <p:spPr bwMode="auto">
          <a:xfrm>
            <a:off x="8513763" y="5292725"/>
            <a:ext cx="1587" cy="533400"/>
          </a:xfrm>
          <a:prstGeom prst="line">
            <a:avLst/>
          </a:prstGeom>
          <a:noFill/>
          <a:ln w="9525">
            <a:solidFill>
              <a:schemeClr val="tx1"/>
            </a:solidFill>
            <a:round/>
            <a:headEnd/>
            <a:tailEnd/>
          </a:ln>
          <a:effectLst/>
        </p:spPr>
        <p:txBody>
          <a:bodyPr anchor="ctr"/>
          <a:lstStyle/>
          <a:p>
            <a:endParaRPr lang="ru-RU"/>
          </a:p>
        </p:txBody>
      </p:sp>
      <p:sp>
        <p:nvSpPr>
          <p:cNvPr id="312464" name="Line 144"/>
          <p:cNvSpPr>
            <a:spLocks noChangeShapeType="1"/>
          </p:cNvSpPr>
          <p:nvPr/>
        </p:nvSpPr>
        <p:spPr bwMode="auto">
          <a:xfrm>
            <a:off x="5829300" y="5676900"/>
            <a:ext cx="2686050" cy="0"/>
          </a:xfrm>
          <a:prstGeom prst="line">
            <a:avLst/>
          </a:prstGeom>
          <a:noFill/>
          <a:ln w="9525">
            <a:solidFill>
              <a:schemeClr val="tx1"/>
            </a:solidFill>
            <a:round/>
            <a:headEnd type="triangle" w="med" len="med"/>
            <a:tailEnd type="triangle" w="med" len="med"/>
          </a:ln>
          <a:effectLst/>
        </p:spPr>
        <p:txBody>
          <a:bodyPr anchor="ctr"/>
          <a:lstStyle/>
          <a:p>
            <a:endParaRPr lang="ru-RU"/>
          </a:p>
        </p:txBody>
      </p:sp>
      <p:sp>
        <p:nvSpPr>
          <p:cNvPr id="312465" name="Line 145"/>
          <p:cNvSpPr>
            <a:spLocks noChangeShapeType="1"/>
          </p:cNvSpPr>
          <p:nvPr/>
        </p:nvSpPr>
        <p:spPr bwMode="auto">
          <a:xfrm>
            <a:off x="8524875" y="5286375"/>
            <a:ext cx="323850" cy="0"/>
          </a:xfrm>
          <a:prstGeom prst="line">
            <a:avLst/>
          </a:prstGeom>
          <a:noFill/>
          <a:ln w="9525">
            <a:solidFill>
              <a:schemeClr val="tx1"/>
            </a:solidFill>
            <a:round/>
            <a:headEnd/>
            <a:tailEnd/>
          </a:ln>
          <a:effectLst/>
        </p:spPr>
        <p:txBody>
          <a:bodyPr anchor="ctr"/>
          <a:lstStyle/>
          <a:p>
            <a:endParaRPr lang="ru-RU"/>
          </a:p>
        </p:txBody>
      </p:sp>
      <p:sp>
        <p:nvSpPr>
          <p:cNvPr id="312466" name="Line 146"/>
          <p:cNvSpPr>
            <a:spLocks noChangeShapeType="1"/>
          </p:cNvSpPr>
          <p:nvPr/>
        </p:nvSpPr>
        <p:spPr bwMode="auto">
          <a:xfrm>
            <a:off x="8551863" y="4608513"/>
            <a:ext cx="323850" cy="0"/>
          </a:xfrm>
          <a:prstGeom prst="line">
            <a:avLst/>
          </a:prstGeom>
          <a:noFill/>
          <a:ln w="9525">
            <a:solidFill>
              <a:schemeClr val="tx1"/>
            </a:solidFill>
            <a:round/>
            <a:headEnd/>
            <a:tailEnd/>
          </a:ln>
          <a:effectLst/>
        </p:spPr>
        <p:txBody>
          <a:bodyPr anchor="ctr"/>
          <a:lstStyle/>
          <a:p>
            <a:endParaRPr lang="ru-RU"/>
          </a:p>
        </p:txBody>
      </p:sp>
      <p:sp>
        <p:nvSpPr>
          <p:cNvPr id="312467" name="Line 147"/>
          <p:cNvSpPr>
            <a:spLocks noChangeShapeType="1"/>
          </p:cNvSpPr>
          <p:nvPr/>
        </p:nvSpPr>
        <p:spPr bwMode="auto">
          <a:xfrm>
            <a:off x="8715375" y="4600575"/>
            <a:ext cx="1588" cy="685800"/>
          </a:xfrm>
          <a:prstGeom prst="line">
            <a:avLst/>
          </a:prstGeom>
          <a:noFill/>
          <a:ln w="9525">
            <a:solidFill>
              <a:schemeClr val="tx1"/>
            </a:solidFill>
            <a:round/>
            <a:headEnd type="triangle" w="med" len="med"/>
            <a:tailEnd type="triangle" w="med" len="med"/>
          </a:ln>
          <a:effectLst/>
        </p:spPr>
        <p:txBody>
          <a:bodyPr anchor="ctr"/>
          <a:lstStyle/>
          <a:p>
            <a:endParaRPr lang="ru-RU"/>
          </a:p>
        </p:txBody>
      </p:sp>
      <p:sp>
        <p:nvSpPr>
          <p:cNvPr id="312468" name="Text Box 148"/>
          <p:cNvSpPr txBox="1">
            <a:spLocks noChangeArrowheads="1"/>
          </p:cNvSpPr>
          <p:nvPr/>
        </p:nvSpPr>
        <p:spPr bwMode="auto">
          <a:xfrm>
            <a:off x="5480050" y="5145088"/>
            <a:ext cx="276225" cy="244475"/>
          </a:xfrm>
          <a:prstGeom prst="rect">
            <a:avLst/>
          </a:prstGeom>
          <a:noFill/>
          <a:ln w="9525" algn="ctr">
            <a:noFill/>
            <a:miter lim="800000"/>
            <a:headEnd/>
            <a:tailEnd/>
          </a:ln>
          <a:effectLst/>
        </p:spPr>
        <p:txBody>
          <a:bodyPr wrap="none">
            <a:spAutoFit/>
          </a:bodyPr>
          <a:lstStyle/>
          <a:p>
            <a:r>
              <a:rPr lang="en-US" sz="1000" b="1" i="1"/>
              <a:t>A</a:t>
            </a:r>
            <a:endParaRPr lang="ru-RU" sz="1000" b="1" i="1"/>
          </a:p>
        </p:txBody>
      </p:sp>
      <p:sp>
        <p:nvSpPr>
          <p:cNvPr id="312469" name="Text Box 149"/>
          <p:cNvSpPr txBox="1">
            <a:spLocks noChangeArrowheads="1"/>
          </p:cNvSpPr>
          <p:nvPr/>
        </p:nvSpPr>
        <p:spPr bwMode="auto">
          <a:xfrm>
            <a:off x="8683625" y="5519738"/>
            <a:ext cx="276225" cy="244475"/>
          </a:xfrm>
          <a:prstGeom prst="rect">
            <a:avLst/>
          </a:prstGeom>
          <a:noFill/>
          <a:ln w="9525" algn="ctr">
            <a:noFill/>
            <a:miter lim="800000"/>
            <a:headEnd/>
            <a:tailEnd/>
          </a:ln>
          <a:effectLst/>
        </p:spPr>
        <p:txBody>
          <a:bodyPr wrap="none">
            <a:spAutoFit/>
          </a:bodyPr>
          <a:lstStyle/>
          <a:p>
            <a:r>
              <a:rPr lang="en-US" sz="1000" b="1" i="1"/>
              <a:t>B</a:t>
            </a:r>
            <a:endParaRPr lang="ru-RU" sz="1000" b="1" i="1"/>
          </a:p>
        </p:txBody>
      </p:sp>
      <p:sp>
        <p:nvSpPr>
          <p:cNvPr id="312470" name="Text Box 150"/>
          <p:cNvSpPr txBox="1">
            <a:spLocks noChangeArrowheads="1"/>
          </p:cNvSpPr>
          <p:nvPr/>
        </p:nvSpPr>
        <p:spPr bwMode="auto">
          <a:xfrm>
            <a:off x="8699500" y="4811713"/>
            <a:ext cx="254000" cy="244475"/>
          </a:xfrm>
          <a:prstGeom prst="rect">
            <a:avLst/>
          </a:prstGeom>
          <a:noFill/>
          <a:ln w="9525" algn="ctr">
            <a:noFill/>
            <a:miter lim="800000"/>
            <a:headEnd/>
            <a:tailEnd/>
          </a:ln>
          <a:effectLst/>
        </p:spPr>
        <p:txBody>
          <a:bodyPr wrap="none">
            <a:spAutoFit/>
          </a:bodyPr>
          <a:lstStyle/>
          <a:p>
            <a:r>
              <a:rPr lang="en-US" sz="1000" i="1"/>
              <a:t>h</a:t>
            </a:r>
            <a:endParaRPr lang="ru-RU" sz="1000" i="1"/>
          </a:p>
        </p:txBody>
      </p:sp>
      <p:sp>
        <p:nvSpPr>
          <p:cNvPr id="312471" name="Text Box 151"/>
          <p:cNvSpPr txBox="1">
            <a:spLocks noChangeArrowheads="1"/>
          </p:cNvSpPr>
          <p:nvPr/>
        </p:nvSpPr>
        <p:spPr bwMode="auto">
          <a:xfrm>
            <a:off x="6888163" y="5438775"/>
            <a:ext cx="241300" cy="274638"/>
          </a:xfrm>
          <a:prstGeom prst="rect">
            <a:avLst/>
          </a:prstGeom>
          <a:noFill/>
          <a:ln w="9525" algn="ctr">
            <a:noFill/>
            <a:miter lim="800000"/>
            <a:headEnd/>
            <a:tailEnd/>
          </a:ln>
          <a:effectLst/>
        </p:spPr>
        <p:txBody>
          <a:bodyPr>
            <a:spAutoFit/>
          </a:bodyPr>
          <a:lstStyle/>
          <a:p>
            <a:r>
              <a:rPr lang="en-US" sz="1200" i="1">
                <a:latin typeface="Times New Roman" pitchFamily="18" charset="0"/>
              </a:rPr>
              <a:t>l</a:t>
            </a:r>
            <a:endParaRPr lang="ru-RU" sz="1000" i="1"/>
          </a:p>
        </p:txBody>
      </p:sp>
      <p:sp>
        <p:nvSpPr>
          <p:cNvPr id="312475" name="Line 155"/>
          <p:cNvSpPr>
            <a:spLocks noChangeShapeType="1"/>
          </p:cNvSpPr>
          <p:nvPr/>
        </p:nvSpPr>
        <p:spPr bwMode="auto">
          <a:xfrm>
            <a:off x="8502650" y="4319588"/>
            <a:ext cx="1588" cy="276225"/>
          </a:xfrm>
          <a:prstGeom prst="line">
            <a:avLst/>
          </a:prstGeom>
          <a:noFill/>
          <a:ln w="9525">
            <a:solidFill>
              <a:schemeClr val="tx1"/>
            </a:solidFill>
            <a:round/>
            <a:headEnd/>
            <a:tailEnd/>
          </a:ln>
          <a:effectLst/>
        </p:spPr>
        <p:txBody>
          <a:bodyPr anchor="ctr"/>
          <a:lstStyle/>
          <a:p>
            <a:endParaRPr lang="ru-RU"/>
          </a:p>
        </p:txBody>
      </p:sp>
      <p:sp>
        <p:nvSpPr>
          <p:cNvPr id="312476" name="Line 156"/>
          <p:cNvSpPr>
            <a:spLocks noChangeShapeType="1"/>
          </p:cNvSpPr>
          <p:nvPr/>
        </p:nvSpPr>
        <p:spPr bwMode="auto">
          <a:xfrm>
            <a:off x="7824788" y="4337050"/>
            <a:ext cx="1587" cy="276225"/>
          </a:xfrm>
          <a:prstGeom prst="line">
            <a:avLst/>
          </a:prstGeom>
          <a:noFill/>
          <a:ln w="9525">
            <a:solidFill>
              <a:schemeClr val="tx1"/>
            </a:solidFill>
            <a:round/>
            <a:headEnd/>
            <a:tailEnd/>
          </a:ln>
          <a:effectLst/>
        </p:spPr>
        <p:txBody>
          <a:bodyPr anchor="ctr"/>
          <a:lstStyle/>
          <a:p>
            <a:endParaRPr lang="ru-RU"/>
          </a:p>
        </p:txBody>
      </p:sp>
      <p:sp>
        <p:nvSpPr>
          <p:cNvPr id="312477" name="Line 157"/>
          <p:cNvSpPr>
            <a:spLocks noChangeShapeType="1"/>
          </p:cNvSpPr>
          <p:nvPr/>
        </p:nvSpPr>
        <p:spPr bwMode="auto">
          <a:xfrm>
            <a:off x="7837488" y="4494213"/>
            <a:ext cx="666750" cy="0"/>
          </a:xfrm>
          <a:prstGeom prst="line">
            <a:avLst/>
          </a:prstGeom>
          <a:noFill/>
          <a:ln w="9525">
            <a:solidFill>
              <a:schemeClr val="tx1"/>
            </a:solidFill>
            <a:round/>
            <a:headEnd type="triangle" w="med" len="med"/>
            <a:tailEnd type="triangle" w="med" len="med"/>
          </a:ln>
          <a:effectLst/>
        </p:spPr>
        <p:txBody>
          <a:bodyPr anchor="ctr"/>
          <a:lstStyle/>
          <a:p>
            <a:endParaRPr lang="ru-RU"/>
          </a:p>
        </p:txBody>
      </p:sp>
      <p:sp>
        <p:nvSpPr>
          <p:cNvPr id="312478" name="Text Box 158"/>
          <p:cNvSpPr txBox="1">
            <a:spLocks noChangeArrowheads="1"/>
          </p:cNvSpPr>
          <p:nvPr/>
        </p:nvSpPr>
        <p:spPr bwMode="auto">
          <a:xfrm>
            <a:off x="8069263" y="4267200"/>
            <a:ext cx="254000" cy="244475"/>
          </a:xfrm>
          <a:prstGeom prst="rect">
            <a:avLst/>
          </a:prstGeom>
          <a:noFill/>
          <a:ln w="9525" algn="ctr">
            <a:noFill/>
            <a:miter lim="800000"/>
            <a:headEnd/>
            <a:tailEnd/>
          </a:ln>
          <a:effectLst/>
        </p:spPr>
        <p:txBody>
          <a:bodyPr wrap="none">
            <a:spAutoFit/>
          </a:bodyPr>
          <a:lstStyle/>
          <a:p>
            <a:r>
              <a:rPr lang="en-US" sz="1000" i="1"/>
              <a:t>d</a:t>
            </a:r>
            <a:endParaRPr lang="ru-RU" sz="1000" i="1"/>
          </a:p>
        </p:txBody>
      </p:sp>
      <p:sp>
        <p:nvSpPr>
          <p:cNvPr id="312483" name="Text Box 163"/>
          <p:cNvSpPr txBox="1">
            <a:spLocks noChangeArrowheads="1"/>
          </p:cNvSpPr>
          <p:nvPr/>
        </p:nvSpPr>
        <p:spPr bwMode="auto">
          <a:xfrm>
            <a:off x="5724525" y="4379913"/>
            <a:ext cx="254000" cy="244475"/>
          </a:xfrm>
          <a:prstGeom prst="rect">
            <a:avLst/>
          </a:prstGeom>
          <a:noFill/>
          <a:ln w="9525" algn="ctr">
            <a:noFill/>
            <a:miter lim="800000"/>
            <a:headEnd/>
            <a:tailEnd/>
          </a:ln>
          <a:effectLst/>
        </p:spPr>
        <p:txBody>
          <a:bodyPr wrap="none">
            <a:spAutoFit/>
          </a:bodyPr>
          <a:lstStyle/>
          <a:p>
            <a:r>
              <a:rPr lang="ru-RU" sz="1000"/>
              <a:t>1</a:t>
            </a:r>
          </a:p>
        </p:txBody>
      </p:sp>
      <p:sp>
        <p:nvSpPr>
          <p:cNvPr id="312484" name="Text Box 164"/>
          <p:cNvSpPr txBox="1">
            <a:spLocks noChangeArrowheads="1"/>
          </p:cNvSpPr>
          <p:nvPr/>
        </p:nvSpPr>
        <p:spPr bwMode="auto">
          <a:xfrm>
            <a:off x="6359525" y="4386263"/>
            <a:ext cx="254000" cy="244475"/>
          </a:xfrm>
          <a:prstGeom prst="rect">
            <a:avLst/>
          </a:prstGeom>
          <a:noFill/>
          <a:ln w="9525" algn="ctr">
            <a:noFill/>
            <a:miter lim="800000"/>
            <a:headEnd/>
            <a:tailEnd/>
          </a:ln>
          <a:effectLst/>
        </p:spPr>
        <p:txBody>
          <a:bodyPr wrap="none">
            <a:spAutoFit/>
          </a:bodyPr>
          <a:lstStyle/>
          <a:p>
            <a:r>
              <a:rPr lang="ru-RU" sz="1000"/>
              <a:t>2</a:t>
            </a:r>
          </a:p>
        </p:txBody>
      </p:sp>
      <p:sp>
        <p:nvSpPr>
          <p:cNvPr id="312485" name="Text Box 165"/>
          <p:cNvSpPr txBox="1">
            <a:spLocks noChangeArrowheads="1"/>
          </p:cNvSpPr>
          <p:nvPr/>
        </p:nvSpPr>
        <p:spPr bwMode="auto">
          <a:xfrm>
            <a:off x="7043738" y="4384675"/>
            <a:ext cx="254000" cy="244475"/>
          </a:xfrm>
          <a:prstGeom prst="rect">
            <a:avLst/>
          </a:prstGeom>
          <a:noFill/>
          <a:ln w="9525" algn="ctr">
            <a:noFill/>
            <a:miter lim="800000"/>
            <a:headEnd/>
            <a:tailEnd/>
          </a:ln>
          <a:effectLst/>
        </p:spPr>
        <p:txBody>
          <a:bodyPr wrap="none">
            <a:spAutoFit/>
          </a:bodyPr>
          <a:lstStyle/>
          <a:p>
            <a:r>
              <a:rPr lang="ru-RU" sz="1000"/>
              <a:t>3</a:t>
            </a:r>
          </a:p>
        </p:txBody>
      </p:sp>
      <p:sp>
        <p:nvSpPr>
          <p:cNvPr id="312486" name="Text Box 166"/>
          <p:cNvSpPr txBox="1">
            <a:spLocks noChangeArrowheads="1"/>
          </p:cNvSpPr>
          <p:nvPr/>
        </p:nvSpPr>
        <p:spPr bwMode="auto">
          <a:xfrm>
            <a:off x="7594600" y="4392613"/>
            <a:ext cx="254000" cy="244475"/>
          </a:xfrm>
          <a:prstGeom prst="rect">
            <a:avLst/>
          </a:prstGeom>
          <a:noFill/>
          <a:ln w="9525" algn="ctr">
            <a:noFill/>
            <a:miter lim="800000"/>
            <a:headEnd/>
            <a:tailEnd/>
          </a:ln>
          <a:effectLst/>
        </p:spPr>
        <p:txBody>
          <a:bodyPr wrap="none">
            <a:spAutoFit/>
          </a:bodyPr>
          <a:lstStyle/>
          <a:p>
            <a:r>
              <a:rPr lang="ru-RU" sz="1000"/>
              <a:t>4</a:t>
            </a:r>
          </a:p>
        </p:txBody>
      </p:sp>
      <p:sp>
        <p:nvSpPr>
          <p:cNvPr id="312487" name="Text Box 167"/>
          <p:cNvSpPr txBox="1">
            <a:spLocks noChangeArrowheads="1"/>
          </p:cNvSpPr>
          <p:nvPr/>
        </p:nvSpPr>
        <p:spPr bwMode="auto">
          <a:xfrm>
            <a:off x="8478838" y="4381500"/>
            <a:ext cx="254000" cy="244475"/>
          </a:xfrm>
          <a:prstGeom prst="rect">
            <a:avLst/>
          </a:prstGeom>
          <a:noFill/>
          <a:ln w="9525" algn="ctr">
            <a:noFill/>
            <a:miter lim="800000"/>
            <a:headEnd/>
            <a:tailEnd/>
          </a:ln>
          <a:effectLst/>
        </p:spPr>
        <p:txBody>
          <a:bodyPr wrap="none">
            <a:spAutoFit/>
          </a:bodyPr>
          <a:lstStyle/>
          <a:p>
            <a:r>
              <a:rPr lang="ru-RU" sz="1000"/>
              <a:t>5</a:t>
            </a:r>
          </a:p>
        </p:txBody>
      </p:sp>
      <p:sp>
        <p:nvSpPr>
          <p:cNvPr id="312488" name="Text Box 168"/>
          <p:cNvSpPr txBox="1">
            <a:spLocks noChangeArrowheads="1"/>
          </p:cNvSpPr>
          <p:nvPr/>
        </p:nvSpPr>
        <p:spPr bwMode="auto">
          <a:xfrm>
            <a:off x="6257925" y="5237163"/>
            <a:ext cx="254000" cy="244475"/>
          </a:xfrm>
          <a:prstGeom prst="rect">
            <a:avLst/>
          </a:prstGeom>
          <a:noFill/>
          <a:ln w="9525" algn="ctr">
            <a:noFill/>
            <a:miter lim="800000"/>
            <a:headEnd/>
            <a:tailEnd/>
          </a:ln>
          <a:effectLst/>
        </p:spPr>
        <p:txBody>
          <a:bodyPr wrap="none">
            <a:spAutoFit/>
          </a:bodyPr>
          <a:lstStyle/>
          <a:p>
            <a:r>
              <a:rPr lang="ru-RU" sz="1000"/>
              <a:t>6</a:t>
            </a:r>
          </a:p>
        </p:txBody>
      </p:sp>
      <p:sp>
        <p:nvSpPr>
          <p:cNvPr id="312490" name="Text Box 170"/>
          <p:cNvSpPr txBox="1">
            <a:spLocks noChangeArrowheads="1"/>
          </p:cNvSpPr>
          <p:nvPr/>
        </p:nvSpPr>
        <p:spPr bwMode="auto">
          <a:xfrm>
            <a:off x="7626350" y="5243513"/>
            <a:ext cx="254000" cy="244475"/>
          </a:xfrm>
          <a:prstGeom prst="rect">
            <a:avLst/>
          </a:prstGeom>
          <a:noFill/>
          <a:ln w="9525" algn="ctr">
            <a:noFill/>
            <a:miter lim="800000"/>
            <a:headEnd/>
            <a:tailEnd/>
          </a:ln>
          <a:effectLst/>
        </p:spPr>
        <p:txBody>
          <a:bodyPr wrap="none">
            <a:spAutoFit/>
          </a:bodyPr>
          <a:lstStyle/>
          <a:p>
            <a:r>
              <a:rPr lang="ru-RU" sz="1000"/>
              <a:t>8</a:t>
            </a:r>
          </a:p>
        </p:txBody>
      </p:sp>
      <p:sp>
        <p:nvSpPr>
          <p:cNvPr id="312491" name="Line 171"/>
          <p:cNvSpPr>
            <a:spLocks noChangeShapeType="1"/>
          </p:cNvSpPr>
          <p:nvPr/>
        </p:nvSpPr>
        <p:spPr bwMode="auto">
          <a:xfrm>
            <a:off x="6819900" y="4381500"/>
            <a:ext cx="0" cy="1200150"/>
          </a:xfrm>
          <a:prstGeom prst="line">
            <a:avLst/>
          </a:prstGeom>
          <a:noFill/>
          <a:ln w="9525">
            <a:solidFill>
              <a:srgbClr val="FF0000"/>
            </a:solidFill>
            <a:round/>
            <a:headEnd/>
            <a:tailEnd/>
          </a:ln>
          <a:effectLst/>
        </p:spPr>
        <p:txBody>
          <a:bodyPr anchor="ctr"/>
          <a:lstStyle/>
          <a:p>
            <a:endParaRPr lang="ru-RU"/>
          </a:p>
        </p:txBody>
      </p:sp>
      <p:sp>
        <p:nvSpPr>
          <p:cNvPr id="312492" name="Text Box 172"/>
          <p:cNvSpPr txBox="1">
            <a:spLocks noChangeArrowheads="1"/>
          </p:cNvSpPr>
          <p:nvPr/>
        </p:nvSpPr>
        <p:spPr bwMode="auto">
          <a:xfrm>
            <a:off x="6661150" y="5316538"/>
            <a:ext cx="219075" cy="244475"/>
          </a:xfrm>
          <a:prstGeom prst="rect">
            <a:avLst/>
          </a:prstGeom>
          <a:noFill/>
          <a:ln w="9525" algn="ctr">
            <a:noFill/>
            <a:miter lim="800000"/>
            <a:headEnd/>
            <a:tailEnd/>
          </a:ln>
          <a:effectLst/>
        </p:spPr>
        <p:txBody>
          <a:bodyPr wrap="none">
            <a:spAutoFit/>
          </a:bodyPr>
          <a:lstStyle/>
          <a:p>
            <a:r>
              <a:rPr lang="en-US" sz="1000" b="1" i="1">
                <a:solidFill>
                  <a:srgbClr val="FF0000"/>
                </a:solidFill>
              </a:rPr>
              <a:t>I</a:t>
            </a:r>
            <a:endParaRPr lang="ru-RU" sz="1000" b="1" i="1">
              <a:solidFill>
                <a:srgbClr val="FF0000"/>
              </a:solidFill>
            </a:endParaRPr>
          </a:p>
        </p:txBody>
      </p:sp>
      <p:sp>
        <p:nvSpPr>
          <p:cNvPr id="312493" name="Text Box 173"/>
          <p:cNvSpPr txBox="1">
            <a:spLocks noChangeArrowheads="1"/>
          </p:cNvSpPr>
          <p:nvPr/>
        </p:nvSpPr>
        <p:spPr bwMode="auto">
          <a:xfrm>
            <a:off x="6961188" y="5245100"/>
            <a:ext cx="254000" cy="244475"/>
          </a:xfrm>
          <a:prstGeom prst="rect">
            <a:avLst/>
          </a:prstGeom>
          <a:noFill/>
          <a:ln w="9525" algn="ctr">
            <a:noFill/>
            <a:miter lim="800000"/>
            <a:headEnd/>
            <a:tailEnd/>
          </a:ln>
          <a:effectLst/>
        </p:spPr>
        <p:txBody>
          <a:bodyPr wrap="none">
            <a:spAutoFit/>
          </a:bodyPr>
          <a:lstStyle/>
          <a:p>
            <a:r>
              <a:rPr lang="ru-RU" sz="1000"/>
              <a:t>7</a:t>
            </a:r>
          </a:p>
        </p:txBody>
      </p:sp>
      <p:sp>
        <p:nvSpPr>
          <p:cNvPr id="312494" name="Line 174"/>
          <p:cNvSpPr>
            <a:spLocks noChangeShapeType="1"/>
          </p:cNvSpPr>
          <p:nvPr/>
        </p:nvSpPr>
        <p:spPr bwMode="auto">
          <a:xfrm>
            <a:off x="5826125" y="5295900"/>
            <a:ext cx="1588" cy="533400"/>
          </a:xfrm>
          <a:prstGeom prst="line">
            <a:avLst/>
          </a:prstGeom>
          <a:noFill/>
          <a:ln w="9525">
            <a:solidFill>
              <a:schemeClr val="tx1"/>
            </a:solidFill>
            <a:round/>
            <a:headEnd/>
            <a:tailEnd/>
          </a:ln>
          <a:effectLst/>
        </p:spPr>
        <p:txBody>
          <a:bodyPr anchor="ctr"/>
          <a:lstStyle/>
          <a:p>
            <a:endParaRPr lang="ru-RU"/>
          </a:p>
        </p:txBody>
      </p:sp>
      <p:sp>
        <p:nvSpPr>
          <p:cNvPr id="312495" name="Text Box 175"/>
          <p:cNvSpPr txBox="1">
            <a:spLocks noChangeArrowheads="1"/>
          </p:cNvSpPr>
          <p:nvPr/>
        </p:nvSpPr>
        <p:spPr bwMode="auto">
          <a:xfrm>
            <a:off x="192088" y="5276850"/>
            <a:ext cx="4632325" cy="396875"/>
          </a:xfrm>
          <a:prstGeom prst="rect">
            <a:avLst/>
          </a:prstGeom>
          <a:noFill/>
          <a:ln w="9525" algn="ctr">
            <a:noFill/>
            <a:miter lim="800000"/>
            <a:headEnd/>
            <a:tailEnd/>
          </a:ln>
          <a:effectLst/>
        </p:spPr>
        <p:txBody>
          <a:bodyPr>
            <a:spAutoFit/>
          </a:bodyPr>
          <a:lstStyle/>
          <a:p>
            <a:pPr marL="342900" indent="-342900"/>
            <a:r>
              <a:rPr lang="ru-RU" sz="1000"/>
              <a:t>1. Строим левую ветвь л.в. усилия (груз находится слева) используя</a:t>
            </a:r>
          </a:p>
          <a:p>
            <a:pPr marL="342900" indent="-342900"/>
            <a:r>
              <a:rPr lang="ru-RU" sz="1000"/>
              <a:t>соответствующее выражение </a:t>
            </a:r>
            <a:r>
              <a:rPr lang="en-US" sz="1000"/>
              <a:t>:</a:t>
            </a:r>
            <a:endParaRPr lang="ru-RU" sz="1000"/>
          </a:p>
        </p:txBody>
      </p:sp>
      <p:sp>
        <p:nvSpPr>
          <p:cNvPr id="312496" name="Line 176"/>
          <p:cNvSpPr>
            <a:spLocks noChangeShapeType="1"/>
          </p:cNvSpPr>
          <p:nvPr/>
        </p:nvSpPr>
        <p:spPr bwMode="auto">
          <a:xfrm>
            <a:off x="1417638" y="3656013"/>
            <a:ext cx="0" cy="209550"/>
          </a:xfrm>
          <a:prstGeom prst="line">
            <a:avLst/>
          </a:prstGeom>
          <a:noFill/>
          <a:ln w="9525">
            <a:solidFill>
              <a:schemeClr val="tx1"/>
            </a:solidFill>
            <a:round/>
            <a:headEnd/>
            <a:tailEnd/>
          </a:ln>
          <a:effectLst/>
        </p:spPr>
        <p:txBody>
          <a:bodyPr anchor="ctr"/>
          <a:lstStyle/>
          <a:p>
            <a:endParaRPr lang="ru-RU"/>
          </a:p>
        </p:txBody>
      </p:sp>
      <p:sp>
        <p:nvSpPr>
          <p:cNvPr id="312497" name="AutoShape 177"/>
          <p:cNvSpPr>
            <a:spLocks noChangeArrowheads="1"/>
          </p:cNvSpPr>
          <p:nvPr/>
        </p:nvSpPr>
        <p:spPr bwMode="auto">
          <a:xfrm>
            <a:off x="1371600" y="3886200"/>
            <a:ext cx="88900" cy="266700"/>
          </a:xfrm>
          <a:prstGeom prst="downArrow">
            <a:avLst>
              <a:gd name="adj1" fmla="val 50000"/>
              <a:gd name="adj2" fmla="val 75000"/>
            </a:avLst>
          </a:prstGeom>
          <a:solidFill>
            <a:srgbClr val="FF0000"/>
          </a:solidFill>
          <a:ln w="9525" algn="ctr">
            <a:solidFill>
              <a:schemeClr val="tx1"/>
            </a:solidFill>
            <a:miter lim="800000"/>
            <a:headEnd/>
            <a:tailEnd/>
          </a:ln>
          <a:effectLst/>
        </p:spPr>
        <p:txBody>
          <a:bodyPr wrap="none" anchor="ctr"/>
          <a:lstStyle/>
          <a:p>
            <a:pPr algn="ctr"/>
            <a:endParaRPr lang="ru-RU" b="1"/>
          </a:p>
        </p:txBody>
      </p:sp>
      <p:sp>
        <p:nvSpPr>
          <p:cNvPr id="312498" name="Oval 178"/>
          <p:cNvSpPr>
            <a:spLocks noChangeArrowheads="1"/>
          </p:cNvSpPr>
          <p:nvPr/>
        </p:nvSpPr>
        <p:spPr bwMode="auto">
          <a:xfrm>
            <a:off x="6099175" y="5108575"/>
            <a:ext cx="180975" cy="180975"/>
          </a:xfrm>
          <a:prstGeom prst="ellipse">
            <a:avLst/>
          </a:prstGeom>
          <a:solidFill>
            <a:srgbClr val="FF0000">
              <a:alpha val="36000"/>
            </a:srgbClr>
          </a:solidFill>
          <a:ln w="19050" algn="ctr">
            <a:solidFill>
              <a:schemeClr val="tx1"/>
            </a:solidFill>
            <a:round/>
            <a:headEnd/>
            <a:tailEnd/>
          </a:ln>
          <a:effectLst/>
        </p:spPr>
        <p:txBody>
          <a:bodyPr wrap="none" anchor="ctr"/>
          <a:lstStyle/>
          <a:p>
            <a:endParaRPr lang="ru-RU"/>
          </a:p>
        </p:txBody>
      </p:sp>
      <p:sp>
        <p:nvSpPr>
          <p:cNvPr id="312499" name="AutoShape 179"/>
          <p:cNvSpPr>
            <a:spLocks noChangeArrowheads="1"/>
          </p:cNvSpPr>
          <p:nvPr/>
        </p:nvSpPr>
        <p:spPr bwMode="auto">
          <a:xfrm>
            <a:off x="6151563" y="5303838"/>
            <a:ext cx="88900" cy="266700"/>
          </a:xfrm>
          <a:prstGeom prst="downArrow">
            <a:avLst>
              <a:gd name="adj1" fmla="val 50000"/>
              <a:gd name="adj2" fmla="val 75000"/>
            </a:avLst>
          </a:prstGeom>
          <a:solidFill>
            <a:srgbClr val="FF0000">
              <a:alpha val="36000"/>
            </a:srgbClr>
          </a:solidFill>
          <a:ln w="9525" algn="ctr">
            <a:solidFill>
              <a:schemeClr val="tx1"/>
            </a:solidFill>
            <a:miter lim="800000"/>
            <a:headEnd/>
            <a:tailEnd/>
          </a:ln>
          <a:effectLst/>
        </p:spPr>
        <p:txBody>
          <a:bodyPr wrap="none" anchor="ctr"/>
          <a:lstStyle/>
          <a:p>
            <a:pPr algn="ctr"/>
            <a:endParaRPr lang="ru-RU" b="1"/>
          </a:p>
        </p:txBody>
      </p:sp>
      <p:sp>
        <p:nvSpPr>
          <p:cNvPr id="312500" name="AutoShape 180"/>
          <p:cNvSpPr>
            <a:spLocks noChangeArrowheads="1"/>
          </p:cNvSpPr>
          <p:nvPr/>
        </p:nvSpPr>
        <p:spPr bwMode="auto">
          <a:xfrm flipH="1">
            <a:off x="5770563" y="5808663"/>
            <a:ext cx="2743200" cy="419100"/>
          </a:xfrm>
          <a:prstGeom prst="rtTriangle">
            <a:avLst/>
          </a:prstGeom>
          <a:solidFill>
            <a:schemeClr val="accent1">
              <a:alpha val="25000"/>
            </a:schemeClr>
          </a:solidFill>
          <a:ln w="9525" algn="ctr">
            <a:solidFill>
              <a:schemeClr val="tx1"/>
            </a:solidFill>
            <a:miter lim="800000"/>
            <a:headEnd/>
            <a:tailEnd/>
          </a:ln>
          <a:effectLst/>
        </p:spPr>
        <p:txBody>
          <a:bodyPr wrap="none" anchor="ctr"/>
          <a:lstStyle/>
          <a:p>
            <a:endParaRPr lang="ru-RU"/>
          </a:p>
        </p:txBody>
      </p:sp>
      <p:sp>
        <p:nvSpPr>
          <p:cNvPr id="312501" name="AutoShape 181"/>
          <p:cNvSpPr>
            <a:spLocks noChangeArrowheads="1"/>
          </p:cNvSpPr>
          <p:nvPr/>
        </p:nvSpPr>
        <p:spPr bwMode="auto">
          <a:xfrm flipH="1">
            <a:off x="5780088" y="6113463"/>
            <a:ext cx="730250" cy="114300"/>
          </a:xfrm>
          <a:prstGeom prst="rtTriangle">
            <a:avLst/>
          </a:prstGeom>
          <a:solidFill>
            <a:schemeClr val="accent1"/>
          </a:solidFill>
          <a:ln w="9525" algn="ctr">
            <a:solidFill>
              <a:schemeClr val="tx1"/>
            </a:solidFill>
            <a:miter lim="800000"/>
            <a:headEnd/>
            <a:tailEnd/>
          </a:ln>
          <a:effectLst/>
        </p:spPr>
        <p:txBody>
          <a:bodyPr wrap="none" anchor="ctr"/>
          <a:lstStyle/>
          <a:p>
            <a:endParaRPr lang="ru-RU"/>
          </a:p>
        </p:txBody>
      </p:sp>
      <p:graphicFrame>
        <p:nvGraphicFramePr>
          <p:cNvPr id="312502" name="Object 182"/>
          <p:cNvGraphicFramePr>
            <a:graphicFrameLocks noChangeAspect="1"/>
          </p:cNvGraphicFramePr>
          <p:nvPr/>
        </p:nvGraphicFramePr>
        <p:xfrm>
          <a:off x="8585200" y="5773738"/>
          <a:ext cx="381000" cy="393700"/>
        </p:xfrm>
        <a:graphic>
          <a:graphicData uri="http://schemas.openxmlformats.org/presentationml/2006/ole">
            <p:oleObj spid="_x0000_s312502" name="Формула" r:id="rId21" imgW="380880" imgH="393480" progId="Equation.3">
              <p:embed/>
            </p:oleObj>
          </a:graphicData>
        </a:graphic>
      </p:graphicFrame>
      <p:graphicFrame>
        <p:nvGraphicFramePr>
          <p:cNvPr id="312503" name="Object 183"/>
          <p:cNvGraphicFramePr>
            <a:graphicFrameLocks noChangeAspect="1"/>
          </p:cNvGraphicFramePr>
          <p:nvPr/>
        </p:nvGraphicFramePr>
        <p:xfrm>
          <a:off x="6245225" y="5753100"/>
          <a:ext cx="390525" cy="346075"/>
        </p:xfrm>
        <a:graphic>
          <a:graphicData uri="http://schemas.openxmlformats.org/presentationml/2006/ole">
            <p:oleObj spid="_x0000_s312503" name="Формула" r:id="rId22" imgW="444240" imgH="393480" progId="Equation.3">
              <p:embed/>
            </p:oleObj>
          </a:graphicData>
        </a:graphic>
      </p:graphicFrame>
      <p:sp>
        <p:nvSpPr>
          <p:cNvPr id="312504" name="Text Box 184"/>
          <p:cNvSpPr txBox="1">
            <a:spLocks noChangeArrowheads="1"/>
          </p:cNvSpPr>
          <p:nvPr/>
        </p:nvSpPr>
        <p:spPr bwMode="auto">
          <a:xfrm>
            <a:off x="171450" y="5618163"/>
            <a:ext cx="4632325" cy="396875"/>
          </a:xfrm>
          <a:prstGeom prst="rect">
            <a:avLst/>
          </a:prstGeom>
          <a:noFill/>
          <a:ln w="9525" algn="ctr">
            <a:noFill/>
            <a:miter lim="800000"/>
            <a:headEnd/>
            <a:tailEnd/>
          </a:ln>
          <a:effectLst/>
        </p:spPr>
        <p:txBody>
          <a:bodyPr>
            <a:spAutoFit/>
          </a:bodyPr>
          <a:lstStyle/>
          <a:p>
            <a:pPr marL="342900" indent="-342900"/>
            <a:r>
              <a:rPr lang="ru-RU" sz="1000"/>
              <a:t>2. Строим правую ветвь л.в. усилия (груз находится справа) используя</a:t>
            </a:r>
          </a:p>
          <a:p>
            <a:pPr marL="342900" indent="-342900"/>
            <a:r>
              <a:rPr lang="ru-RU" sz="1000"/>
              <a:t>соответствующее выражение </a:t>
            </a:r>
            <a:r>
              <a:rPr lang="en-US" sz="1000"/>
              <a:t>:</a:t>
            </a:r>
            <a:endParaRPr lang="ru-RU" sz="1000"/>
          </a:p>
        </p:txBody>
      </p:sp>
      <p:sp>
        <p:nvSpPr>
          <p:cNvPr id="312505" name="AutoShape 185"/>
          <p:cNvSpPr>
            <a:spLocks noChangeArrowheads="1"/>
          </p:cNvSpPr>
          <p:nvPr/>
        </p:nvSpPr>
        <p:spPr bwMode="auto">
          <a:xfrm flipV="1">
            <a:off x="5788025" y="6226175"/>
            <a:ext cx="2743200" cy="419100"/>
          </a:xfrm>
          <a:prstGeom prst="rtTriangle">
            <a:avLst/>
          </a:prstGeom>
          <a:solidFill>
            <a:schemeClr val="accent1">
              <a:alpha val="25000"/>
            </a:schemeClr>
          </a:solidFill>
          <a:ln w="9525" algn="ctr">
            <a:solidFill>
              <a:schemeClr val="tx1"/>
            </a:solidFill>
            <a:miter lim="800000"/>
            <a:headEnd/>
            <a:tailEnd/>
          </a:ln>
          <a:effectLst/>
        </p:spPr>
        <p:txBody>
          <a:bodyPr wrap="none" anchor="ctr"/>
          <a:lstStyle/>
          <a:p>
            <a:endParaRPr lang="ru-RU"/>
          </a:p>
        </p:txBody>
      </p:sp>
      <p:sp>
        <p:nvSpPr>
          <p:cNvPr id="312506" name="AutoShape 186"/>
          <p:cNvSpPr>
            <a:spLocks noChangeArrowheads="1"/>
          </p:cNvSpPr>
          <p:nvPr/>
        </p:nvSpPr>
        <p:spPr bwMode="auto">
          <a:xfrm flipV="1">
            <a:off x="7150100" y="6226175"/>
            <a:ext cx="1362075" cy="200025"/>
          </a:xfrm>
          <a:prstGeom prst="rtTriangle">
            <a:avLst/>
          </a:prstGeom>
          <a:solidFill>
            <a:schemeClr val="accent1"/>
          </a:solidFill>
          <a:ln w="9525" algn="ctr">
            <a:solidFill>
              <a:schemeClr val="tx1"/>
            </a:solidFill>
            <a:miter lim="800000"/>
            <a:headEnd/>
            <a:tailEnd/>
          </a:ln>
          <a:effectLst/>
        </p:spPr>
        <p:txBody>
          <a:bodyPr wrap="none" anchor="ctr"/>
          <a:lstStyle/>
          <a:p>
            <a:endParaRPr lang="ru-RU"/>
          </a:p>
        </p:txBody>
      </p:sp>
      <p:graphicFrame>
        <p:nvGraphicFramePr>
          <p:cNvPr id="312507" name="Object 187"/>
          <p:cNvGraphicFramePr>
            <a:graphicFrameLocks noChangeAspect="1"/>
          </p:cNvGraphicFramePr>
          <p:nvPr/>
        </p:nvGraphicFramePr>
        <p:xfrm>
          <a:off x="5354638" y="6229350"/>
          <a:ext cx="381000" cy="393700"/>
        </p:xfrm>
        <a:graphic>
          <a:graphicData uri="http://schemas.openxmlformats.org/presentationml/2006/ole">
            <p:oleObj spid="_x0000_s312507" name="Формула" r:id="rId23" imgW="380880" imgH="393480" progId="Equation.3">
              <p:embed/>
            </p:oleObj>
          </a:graphicData>
        </a:graphic>
      </p:graphicFrame>
      <p:graphicFrame>
        <p:nvGraphicFramePr>
          <p:cNvPr id="312508" name="Object 188"/>
          <p:cNvGraphicFramePr>
            <a:graphicFrameLocks noChangeAspect="1"/>
          </p:cNvGraphicFramePr>
          <p:nvPr/>
        </p:nvGraphicFramePr>
        <p:xfrm>
          <a:off x="7081838" y="6397625"/>
          <a:ext cx="407987" cy="361950"/>
        </p:xfrm>
        <a:graphic>
          <a:graphicData uri="http://schemas.openxmlformats.org/presentationml/2006/ole">
            <p:oleObj spid="_x0000_s312508" name="Формула" r:id="rId24" imgW="444240" imgH="393480" progId="Equation.3">
              <p:embed/>
            </p:oleObj>
          </a:graphicData>
        </a:graphic>
      </p:graphicFrame>
      <p:sp>
        <p:nvSpPr>
          <p:cNvPr id="312509" name="Text Box 189"/>
          <p:cNvSpPr txBox="1">
            <a:spLocks noChangeArrowheads="1"/>
          </p:cNvSpPr>
          <p:nvPr/>
        </p:nvSpPr>
        <p:spPr bwMode="auto">
          <a:xfrm>
            <a:off x="160338" y="5921375"/>
            <a:ext cx="4908550" cy="244475"/>
          </a:xfrm>
          <a:prstGeom prst="rect">
            <a:avLst/>
          </a:prstGeom>
          <a:noFill/>
          <a:ln w="9525" algn="ctr">
            <a:noFill/>
            <a:miter lim="800000"/>
            <a:headEnd/>
            <a:tailEnd/>
          </a:ln>
          <a:effectLst/>
        </p:spPr>
        <p:txBody>
          <a:bodyPr>
            <a:spAutoFit/>
          </a:bodyPr>
          <a:lstStyle/>
          <a:p>
            <a:pPr marL="342900" indent="-342900"/>
            <a:r>
              <a:rPr lang="ru-RU" sz="1000"/>
              <a:t>3. Строим передаточную прямую, учитывающую узловую передачу нагрузки </a:t>
            </a:r>
            <a:r>
              <a:rPr lang="en-US" sz="1000"/>
              <a:t>:</a:t>
            </a:r>
            <a:endParaRPr lang="ru-RU" sz="1000"/>
          </a:p>
        </p:txBody>
      </p:sp>
      <p:sp>
        <p:nvSpPr>
          <p:cNvPr id="312510" name="Line 190"/>
          <p:cNvSpPr>
            <a:spLocks noChangeShapeType="1"/>
          </p:cNvSpPr>
          <p:nvPr/>
        </p:nvSpPr>
        <p:spPr bwMode="auto">
          <a:xfrm>
            <a:off x="6515100" y="6105525"/>
            <a:ext cx="647700" cy="333375"/>
          </a:xfrm>
          <a:prstGeom prst="line">
            <a:avLst/>
          </a:prstGeom>
          <a:noFill/>
          <a:ln w="19050">
            <a:solidFill>
              <a:srgbClr val="FF0000"/>
            </a:solidFill>
            <a:prstDash val="dash"/>
            <a:round/>
            <a:headEnd/>
            <a:tailEnd/>
          </a:ln>
          <a:effectLst/>
        </p:spPr>
        <p:txBody>
          <a:bodyPr anchor="ctr"/>
          <a:lstStyle/>
          <a:p>
            <a:endParaRPr lang="ru-RU"/>
          </a:p>
        </p:txBody>
      </p:sp>
      <p:sp>
        <p:nvSpPr>
          <p:cNvPr id="312511" name="AutoShape 191"/>
          <p:cNvSpPr>
            <a:spLocks noChangeArrowheads="1"/>
          </p:cNvSpPr>
          <p:nvPr/>
        </p:nvSpPr>
        <p:spPr bwMode="auto">
          <a:xfrm flipH="1" flipV="1">
            <a:off x="6762750" y="6226175"/>
            <a:ext cx="384175" cy="203200"/>
          </a:xfrm>
          <a:prstGeom prst="rtTriangle">
            <a:avLst/>
          </a:prstGeom>
          <a:solidFill>
            <a:schemeClr val="accent1"/>
          </a:solidFill>
          <a:ln w="9525" algn="ctr">
            <a:solidFill>
              <a:schemeClr val="tx1"/>
            </a:solidFill>
            <a:miter lim="800000"/>
            <a:headEnd/>
            <a:tailEnd/>
          </a:ln>
          <a:effectLst/>
        </p:spPr>
        <p:txBody>
          <a:bodyPr wrap="none" anchor="ctr"/>
          <a:lstStyle/>
          <a:p>
            <a:endParaRPr lang="ru-RU"/>
          </a:p>
        </p:txBody>
      </p:sp>
      <p:sp>
        <p:nvSpPr>
          <p:cNvPr id="312512" name="AutoShape 192"/>
          <p:cNvSpPr>
            <a:spLocks noChangeArrowheads="1"/>
          </p:cNvSpPr>
          <p:nvPr/>
        </p:nvSpPr>
        <p:spPr bwMode="auto">
          <a:xfrm>
            <a:off x="6513513" y="6113463"/>
            <a:ext cx="241300" cy="111125"/>
          </a:xfrm>
          <a:prstGeom prst="rtTriangle">
            <a:avLst/>
          </a:prstGeom>
          <a:solidFill>
            <a:schemeClr val="accent1"/>
          </a:solidFill>
          <a:ln w="9525" algn="ctr">
            <a:solidFill>
              <a:schemeClr val="tx1"/>
            </a:solidFill>
            <a:miter lim="800000"/>
            <a:headEnd/>
            <a:tailEnd/>
          </a:ln>
          <a:effectLst/>
        </p:spPr>
        <p:txBody>
          <a:bodyPr wrap="none" anchor="ctr"/>
          <a:lstStyle/>
          <a:p>
            <a:endParaRPr lang="ru-RU"/>
          </a:p>
        </p:txBody>
      </p:sp>
      <p:sp>
        <p:nvSpPr>
          <p:cNvPr id="312513" name="Text Box 193"/>
          <p:cNvSpPr txBox="1">
            <a:spLocks noChangeArrowheads="1"/>
          </p:cNvSpPr>
          <p:nvPr/>
        </p:nvSpPr>
        <p:spPr bwMode="auto">
          <a:xfrm>
            <a:off x="206375" y="5348288"/>
            <a:ext cx="4984750" cy="1158875"/>
          </a:xfrm>
          <a:prstGeom prst="rect">
            <a:avLst/>
          </a:prstGeom>
          <a:solidFill>
            <a:srgbClr val="99CCFF"/>
          </a:solidFill>
          <a:ln w="9525" algn="ctr">
            <a:noFill/>
            <a:miter lim="800000"/>
            <a:headEnd/>
            <a:tailEnd/>
          </a:ln>
          <a:effectLst/>
        </p:spPr>
        <p:txBody>
          <a:bodyPr>
            <a:spAutoFit/>
          </a:bodyPr>
          <a:lstStyle/>
          <a:p>
            <a:pPr marL="342900" indent="-342900"/>
            <a:r>
              <a:rPr lang="ru-RU" sz="1000" b="1"/>
              <a:t>Построенная линия влияния позволяет легко найти величину усилия от любой статической (постоянной) вертикальной нагрузки как</a:t>
            </a:r>
            <a:r>
              <a:rPr lang="ru-RU" sz="1000"/>
              <a:t> </a:t>
            </a:r>
            <a:r>
              <a:rPr lang="ru-RU" sz="1000" b="1"/>
              <a:t>сумму произведений величин сил на значения ординат линии влияния</a:t>
            </a:r>
            <a:r>
              <a:rPr lang="en-US" sz="1000"/>
              <a:t>:</a:t>
            </a:r>
            <a:endParaRPr lang="ru-RU" sz="1000"/>
          </a:p>
          <a:p>
            <a:pPr marL="342900" indent="-342900"/>
            <a:endParaRPr lang="ru-RU" sz="1000"/>
          </a:p>
          <a:p>
            <a:pPr marL="342900" indent="-342900"/>
            <a:endParaRPr lang="ru-RU" sz="1000"/>
          </a:p>
          <a:p>
            <a:pPr marL="342900" indent="-342900"/>
            <a:endParaRPr lang="ru-RU" sz="1000"/>
          </a:p>
          <a:p>
            <a:pPr marL="342900" indent="-342900"/>
            <a:endParaRPr lang="ru-RU" sz="1000"/>
          </a:p>
        </p:txBody>
      </p:sp>
      <p:sp>
        <p:nvSpPr>
          <p:cNvPr id="312514" name="AutoShape 194"/>
          <p:cNvSpPr>
            <a:spLocks noChangeArrowheads="1"/>
          </p:cNvSpPr>
          <p:nvPr/>
        </p:nvSpPr>
        <p:spPr bwMode="auto">
          <a:xfrm>
            <a:off x="6451600" y="5305425"/>
            <a:ext cx="88900" cy="314325"/>
          </a:xfrm>
          <a:prstGeom prst="downArrow">
            <a:avLst>
              <a:gd name="adj1" fmla="val 50000"/>
              <a:gd name="adj2" fmla="val 88393"/>
            </a:avLst>
          </a:prstGeom>
          <a:solidFill>
            <a:srgbClr val="FF0000"/>
          </a:solidFill>
          <a:ln w="9525" algn="ctr">
            <a:solidFill>
              <a:schemeClr val="tx1"/>
            </a:solidFill>
            <a:miter lim="800000"/>
            <a:headEnd/>
            <a:tailEnd/>
          </a:ln>
          <a:effectLst/>
        </p:spPr>
        <p:txBody>
          <a:bodyPr wrap="none" anchor="ctr"/>
          <a:lstStyle/>
          <a:p>
            <a:endParaRPr lang="ru-RU"/>
          </a:p>
        </p:txBody>
      </p:sp>
      <p:sp>
        <p:nvSpPr>
          <p:cNvPr id="312515" name="AutoShape 195"/>
          <p:cNvSpPr>
            <a:spLocks noChangeArrowheads="1"/>
          </p:cNvSpPr>
          <p:nvPr/>
        </p:nvSpPr>
        <p:spPr bwMode="auto">
          <a:xfrm>
            <a:off x="7123113" y="5294313"/>
            <a:ext cx="88900" cy="314325"/>
          </a:xfrm>
          <a:prstGeom prst="downArrow">
            <a:avLst>
              <a:gd name="adj1" fmla="val 50000"/>
              <a:gd name="adj2" fmla="val 88393"/>
            </a:avLst>
          </a:prstGeom>
          <a:solidFill>
            <a:srgbClr val="FF0000"/>
          </a:solidFill>
          <a:ln w="9525" algn="ctr">
            <a:solidFill>
              <a:schemeClr val="tx1"/>
            </a:solidFill>
            <a:miter lim="800000"/>
            <a:headEnd/>
            <a:tailEnd/>
          </a:ln>
          <a:effectLst/>
        </p:spPr>
        <p:txBody>
          <a:bodyPr wrap="none" anchor="ctr"/>
          <a:lstStyle/>
          <a:p>
            <a:endParaRPr lang="ru-RU"/>
          </a:p>
        </p:txBody>
      </p:sp>
      <p:sp>
        <p:nvSpPr>
          <p:cNvPr id="312516" name="AutoShape 196"/>
          <p:cNvSpPr>
            <a:spLocks noChangeArrowheads="1"/>
          </p:cNvSpPr>
          <p:nvPr/>
        </p:nvSpPr>
        <p:spPr bwMode="auto">
          <a:xfrm>
            <a:off x="7789863" y="5284788"/>
            <a:ext cx="88900" cy="314325"/>
          </a:xfrm>
          <a:prstGeom prst="downArrow">
            <a:avLst>
              <a:gd name="adj1" fmla="val 50000"/>
              <a:gd name="adj2" fmla="val 88393"/>
            </a:avLst>
          </a:prstGeom>
          <a:solidFill>
            <a:srgbClr val="FF0000"/>
          </a:solidFill>
          <a:ln w="9525" algn="ctr">
            <a:solidFill>
              <a:schemeClr val="tx1"/>
            </a:solidFill>
            <a:miter lim="800000"/>
            <a:headEnd/>
            <a:tailEnd/>
          </a:ln>
          <a:effectLst/>
        </p:spPr>
        <p:txBody>
          <a:bodyPr wrap="none" anchor="ctr"/>
          <a:lstStyle/>
          <a:p>
            <a:endParaRPr lang="ru-RU"/>
          </a:p>
        </p:txBody>
      </p:sp>
      <p:graphicFrame>
        <p:nvGraphicFramePr>
          <p:cNvPr id="312517" name="Object 197"/>
          <p:cNvGraphicFramePr>
            <a:graphicFrameLocks noChangeAspect="1"/>
          </p:cNvGraphicFramePr>
          <p:nvPr/>
        </p:nvGraphicFramePr>
        <p:xfrm>
          <a:off x="6540500" y="5343525"/>
          <a:ext cx="177800" cy="228600"/>
        </p:xfrm>
        <a:graphic>
          <a:graphicData uri="http://schemas.openxmlformats.org/presentationml/2006/ole">
            <p:oleObj spid="_x0000_s312517" name="Формула" r:id="rId25" imgW="177480" imgH="228600" progId="Equation.3">
              <p:embed/>
            </p:oleObj>
          </a:graphicData>
        </a:graphic>
      </p:graphicFrame>
      <p:graphicFrame>
        <p:nvGraphicFramePr>
          <p:cNvPr id="312518" name="Object 198"/>
          <p:cNvGraphicFramePr>
            <a:graphicFrameLocks noChangeAspect="1"/>
          </p:cNvGraphicFramePr>
          <p:nvPr/>
        </p:nvGraphicFramePr>
        <p:xfrm>
          <a:off x="7256463" y="5341938"/>
          <a:ext cx="190500" cy="228600"/>
        </p:xfrm>
        <a:graphic>
          <a:graphicData uri="http://schemas.openxmlformats.org/presentationml/2006/ole">
            <p:oleObj spid="_x0000_s312518" name="Формула" r:id="rId26" imgW="190440" imgH="228600" progId="Equation.3">
              <p:embed/>
            </p:oleObj>
          </a:graphicData>
        </a:graphic>
      </p:graphicFrame>
      <p:graphicFrame>
        <p:nvGraphicFramePr>
          <p:cNvPr id="312519" name="Object 199"/>
          <p:cNvGraphicFramePr>
            <a:graphicFrameLocks noChangeAspect="1"/>
          </p:cNvGraphicFramePr>
          <p:nvPr/>
        </p:nvGraphicFramePr>
        <p:xfrm>
          <a:off x="7931150" y="5353050"/>
          <a:ext cx="190500" cy="241300"/>
        </p:xfrm>
        <a:graphic>
          <a:graphicData uri="http://schemas.openxmlformats.org/presentationml/2006/ole">
            <p:oleObj spid="_x0000_s312519" name="Формула" r:id="rId27" imgW="190440" imgH="241200" progId="Equation.3">
              <p:embed/>
            </p:oleObj>
          </a:graphicData>
        </a:graphic>
      </p:graphicFrame>
      <p:graphicFrame>
        <p:nvGraphicFramePr>
          <p:cNvPr id="312520" name="Object 200"/>
          <p:cNvGraphicFramePr>
            <a:graphicFrameLocks noChangeAspect="1"/>
          </p:cNvGraphicFramePr>
          <p:nvPr/>
        </p:nvGraphicFramePr>
        <p:xfrm>
          <a:off x="1114425" y="5956300"/>
          <a:ext cx="3162300" cy="431800"/>
        </p:xfrm>
        <a:graphic>
          <a:graphicData uri="http://schemas.openxmlformats.org/presentationml/2006/ole">
            <p:oleObj spid="_x0000_s312520" name="Формула" r:id="rId28" imgW="3162240" imgH="431640" progId="Equation.3">
              <p:embed/>
            </p:oleObj>
          </a:graphicData>
        </a:graphic>
      </p:graphicFrame>
      <p:sp>
        <p:nvSpPr>
          <p:cNvPr id="312523" name="Line 203"/>
          <p:cNvSpPr>
            <a:spLocks noChangeShapeType="1"/>
          </p:cNvSpPr>
          <p:nvPr/>
        </p:nvSpPr>
        <p:spPr bwMode="auto">
          <a:xfrm flipH="1">
            <a:off x="7154863" y="6227763"/>
            <a:ext cx="6350" cy="206375"/>
          </a:xfrm>
          <a:prstGeom prst="line">
            <a:avLst/>
          </a:prstGeom>
          <a:noFill/>
          <a:ln w="31750">
            <a:solidFill>
              <a:srgbClr val="FF0000"/>
            </a:solidFill>
            <a:round/>
            <a:headEnd/>
            <a:tailEnd/>
          </a:ln>
          <a:effectLst/>
        </p:spPr>
        <p:txBody>
          <a:bodyPr anchor="ctr"/>
          <a:lstStyle/>
          <a:p>
            <a:endParaRPr lang="ru-RU"/>
          </a:p>
        </p:txBody>
      </p:sp>
      <p:sp>
        <p:nvSpPr>
          <p:cNvPr id="312524" name="Line 204"/>
          <p:cNvSpPr>
            <a:spLocks noChangeShapeType="1"/>
          </p:cNvSpPr>
          <p:nvPr/>
        </p:nvSpPr>
        <p:spPr bwMode="auto">
          <a:xfrm>
            <a:off x="6508750" y="6115050"/>
            <a:ext cx="0" cy="111125"/>
          </a:xfrm>
          <a:prstGeom prst="line">
            <a:avLst/>
          </a:prstGeom>
          <a:noFill/>
          <a:ln w="31750">
            <a:solidFill>
              <a:srgbClr val="FF0000"/>
            </a:solidFill>
            <a:round/>
            <a:headEnd/>
            <a:tailEnd/>
          </a:ln>
          <a:effectLst/>
        </p:spPr>
        <p:txBody>
          <a:bodyPr anchor="ctr"/>
          <a:lstStyle/>
          <a:p>
            <a:endParaRPr lang="ru-RU"/>
          </a:p>
        </p:txBody>
      </p:sp>
      <p:sp>
        <p:nvSpPr>
          <p:cNvPr id="312525" name="Line 205"/>
          <p:cNvSpPr>
            <a:spLocks noChangeShapeType="1"/>
          </p:cNvSpPr>
          <p:nvPr/>
        </p:nvSpPr>
        <p:spPr bwMode="auto">
          <a:xfrm>
            <a:off x="7831138" y="6227763"/>
            <a:ext cx="0" cy="111125"/>
          </a:xfrm>
          <a:prstGeom prst="line">
            <a:avLst/>
          </a:prstGeom>
          <a:noFill/>
          <a:ln w="31750">
            <a:solidFill>
              <a:srgbClr val="FF0000"/>
            </a:solidFill>
            <a:round/>
            <a:headEnd/>
            <a:tailEnd/>
          </a:ln>
          <a:effectLst/>
        </p:spPr>
        <p:txBody>
          <a:bodyPr anchor="ctr"/>
          <a:lstStyle/>
          <a:p>
            <a:endParaRPr lang="ru-RU"/>
          </a:p>
        </p:txBody>
      </p:sp>
      <p:graphicFrame>
        <p:nvGraphicFramePr>
          <p:cNvPr id="312526" name="Object 206"/>
          <p:cNvGraphicFramePr>
            <a:graphicFrameLocks noChangeAspect="1"/>
          </p:cNvGraphicFramePr>
          <p:nvPr/>
        </p:nvGraphicFramePr>
        <p:xfrm>
          <a:off x="7670800" y="6300788"/>
          <a:ext cx="407988" cy="361950"/>
        </p:xfrm>
        <a:graphic>
          <a:graphicData uri="http://schemas.openxmlformats.org/presentationml/2006/ole">
            <p:oleObj spid="_x0000_s312526" name="Формула" r:id="rId29" imgW="444240" imgH="393480" progId="Equation.3">
              <p:embed/>
            </p:oleObj>
          </a:graphicData>
        </a:graphic>
      </p:graphicFrame>
      <p:sp>
        <p:nvSpPr>
          <p:cNvPr id="312527" name="Text Box 207"/>
          <p:cNvSpPr txBox="1">
            <a:spLocks noChangeArrowheads="1"/>
          </p:cNvSpPr>
          <p:nvPr/>
        </p:nvSpPr>
        <p:spPr bwMode="auto">
          <a:xfrm>
            <a:off x="6659563" y="4324350"/>
            <a:ext cx="219075" cy="244475"/>
          </a:xfrm>
          <a:prstGeom prst="rect">
            <a:avLst/>
          </a:prstGeom>
          <a:noFill/>
          <a:ln w="9525" algn="ctr">
            <a:noFill/>
            <a:miter lim="800000"/>
            <a:headEnd/>
            <a:tailEnd/>
          </a:ln>
          <a:effectLst/>
        </p:spPr>
        <p:txBody>
          <a:bodyPr wrap="none">
            <a:spAutoFit/>
          </a:bodyPr>
          <a:lstStyle/>
          <a:p>
            <a:r>
              <a:rPr lang="en-US" sz="1000" b="1" i="1">
                <a:solidFill>
                  <a:srgbClr val="FF0000"/>
                </a:solidFill>
              </a:rPr>
              <a:t>I</a:t>
            </a:r>
            <a:endParaRPr lang="ru-RU" sz="1000" b="1" i="1">
              <a:solidFill>
                <a:srgbClr val="FF0000"/>
              </a:solidFill>
            </a:endParaRPr>
          </a:p>
        </p:txBody>
      </p:sp>
      <p:sp>
        <p:nvSpPr>
          <p:cNvPr id="312529" name="AutoShape 209">
            <a:hlinkClick r:id="" action="ppaction://hlinkshowjump?jump=nextslide" highlightClick="1"/>
          </p:cNvPr>
          <p:cNvSpPr>
            <a:spLocks noChangeArrowheads="1"/>
          </p:cNvSpPr>
          <p:nvPr/>
        </p:nvSpPr>
        <p:spPr bwMode="auto">
          <a:xfrm>
            <a:off x="7048500" y="542925"/>
            <a:ext cx="285750" cy="219075"/>
          </a:xfrm>
          <a:prstGeom prst="actionButtonForwardNext">
            <a:avLst/>
          </a:prstGeom>
          <a:solidFill>
            <a:srgbClr val="00CCFF"/>
          </a:solidFill>
          <a:ln w="9525">
            <a:noFill/>
            <a:miter lim="800000"/>
            <a:headEnd/>
            <a:tailEnd/>
          </a:ln>
          <a:effectLst/>
        </p:spPr>
        <p:txBody>
          <a:bodyPr wrap="none" anchor="ctr"/>
          <a:lstStyle/>
          <a:p>
            <a:endParaRPr lang="ru-RU"/>
          </a:p>
        </p:txBody>
      </p:sp>
      <p:sp>
        <p:nvSpPr>
          <p:cNvPr id="312531" name="AutoShape 211">
            <a:hlinkClick r:id="rId30" action="ppaction://hlinksldjump" highlightClick="1"/>
          </p:cNvPr>
          <p:cNvSpPr>
            <a:spLocks noChangeArrowheads="1"/>
          </p:cNvSpPr>
          <p:nvPr/>
        </p:nvSpPr>
        <p:spPr bwMode="auto">
          <a:xfrm>
            <a:off x="338138" y="552450"/>
            <a:ext cx="242887" cy="204788"/>
          </a:xfrm>
          <a:prstGeom prst="actionButtonBeginning">
            <a:avLst/>
          </a:prstGeom>
          <a:solidFill>
            <a:srgbClr val="00CCFF"/>
          </a:solidFill>
          <a:ln w="9525">
            <a:noFill/>
            <a:miter lim="800000"/>
            <a:headEnd/>
            <a:tailEnd/>
          </a:ln>
          <a:effectLst/>
        </p:spPr>
        <p:txBody>
          <a:bodyPr wrap="none" anchor="ctr"/>
          <a:lstStyle/>
          <a:p>
            <a:endParaRPr lang="ru-RU"/>
          </a:p>
        </p:txBody>
      </p:sp>
      <p:sp>
        <p:nvSpPr>
          <p:cNvPr id="312532" name="AutoShape 212">
            <a:hlinkClick r:id="" action="ppaction://hlinkshowjump?jump=previousslide" highlightClick="1"/>
          </p:cNvPr>
          <p:cNvSpPr>
            <a:spLocks noChangeArrowheads="1"/>
          </p:cNvSpPr>
          <p:nvPr/>
        </p:nvSpPr>
        <p:spPr bwMode="auto">
          <a:xfrm>
            <a:off x="609600" y="552450"/>
            <a:ext cx="257175" cy="209550"/>
          </a:xfrm>
          <a:prstGeom prst="actionButtonBackPrevious">
            <a:avLst/>
          </a:prstGeom>
          <a:solidFill>
            <a:srgbClr val="00CCFF"/>
          </a:solidFill>
          <a:ln w="9525">
            <a:noFill/>
            <a:miter lim="800000"/>
            <a:headEnd/>
            <a:tailEnd/>
          </a:ln>
          <a:effectLst/>
        </p:spPr>
        <p:txBody>
          <a:bodyPr wrap="none" anchor="ctr"/>
          <a:lstStyle/>
          <a:p>
            <a:endParaRPr lang="ru-RU"/>
          </a:p>
        </p:txBody>
      </p:sp>
      <p:sp>
        <p:nvSpPr>
          <p:cNvPr id="312533" name="Oval 213"/>
          <p:cNvSpPr>
            <a:spLocks noChangeArrowheads="1"/>
          </p:cNvSpPr>
          <p:nvPr/>
        </p:nvSpPr>
        <p:spPr bwMode="auto">
          <a:xfrm>
            <a:off x="8696325" y="6391275"/>
            <a:ext cx="333375" cy="333375"/>
          </a:xfrm>
          <a:prstGeom prst="ellipse">
            <a:avLst/>
          </a:prstGeom>
          <a:solidFill>
            <a:srgbClr val="CCFFFF"/>
          </a:solidFill>
          <a:ln w="9525" algn="ctr">
            <a:solidFill>
              <a:srgbClr val="0000FF"/>
            </a:solidFill>
            <a:round/>
            <a:headEnd/>
            <a:tailEnd/>
          </a:ln>
          <a:effectLst/>
        </p:spPr>
        <p:txBody>
          <a:bodyPr wrap="none" anchor="ctr"/>
          <a:lstStyle/>
          <a:p>
            <a:pPr algn="ctr"/>
            <a:r>
              <a:rPr lang="en-US" sz="1000" b="1">
                <a:solidFill>
                  <a:schemeClr val="bg2"/>
                </a:solidFill>
              </a:rPr>
              <a:t>12</a:t>
            </a:r>
            <a:endParaRPr lang="ru-RU" sz="1000" b="1">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2327"/>
                                        </p:tgtEl>
                                        <p:attrNameLst>
                                          <p:attrName>style.visibility</p:attrName>
                                        </p:attrNameLst>
                                      </p:cBhvr>
                                      <p:to>
                                        <p:strVal val="visible"/>
                                      </p:to>
                                    </p:set>
                                    <p:anim calcmode="lin" valueType="num">
                                      <p:cBhvr additive="base">
                                        <p:cTn id="7" dur="500" fill="hold"/>
                                        <p:tgtEl>
                                          <p:spTgt spid="312327"/>
                                        </p:tgtEl>
                                        <p:attrNameLst>
                                          <p:attrName>ppt_x</p:attrName>
                                        </p:attrNameLst>
                                      </p:cBhvr>
                                      <p:tavLst>
                                        <p:tav tm="0">
                                          <p:val>
                                            <p:strVal val="#ppt_x"/>
                                          </p:val>
                                        </p:tav>
                                        <p:tav tm="100000">
                                          <p:val>
                                            <p:strVal val="#ppt_x"/>
                                          </p:val>
                                        </p:tav>
                                      </p:tavLst>
                                    </p:anim>
                                    <p:anim calcmode="lin" valueType="num">
                                      <p:cBhvr additive="base">
                                        <p:cTn id="8" dur="500" fill="hold"/>
                                        <p:tgtEl>
                                          <p:spTgt spid="312327"/>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12328"/>
                                        </p:tgtEl>
                                        <p:attrNameLst>
                                          <p:attrName>style.visibility</p:attrName>
                                        </p:attrNameLst>
                                      </p:cBhvr>
                                      <p:to>
                                        <p:strVal val="visible"/>
                                      </p:to>
                                    </p:set>
                                    <p:anim calcmode="lin" valueType="num">
                                      <p:cBhvr additive="base">
                                        <p:cTn id="11" dur="500" fill="hold"/>
                                        <p:tgtEl>
                                          <p:spTgt spid="312328"/>
                                        </p:tgtEl>
                                        <p:attrNameLst>
                                          <p:attrName>ppt_x</p:attrName>
                                        </p:attrNameLst>
                                      </p:cBhvr>
                                      <p:tavLst>
                                        <p:tav tm="0">
                                          <p:val>
                                            <p:strVal val="1+#ppt_w/2"/>
                                          </p:val>
                                        </p:tav>
                                        <p:tav tm="100000">
                                          <p:val>
                                            <p:strVal val="#ppt_x"/>
                                          </p:val>
                                        </p:tav>
                                      </p:tavLst>
                                    </p:anim>
                                    <p:anim calcmode="lin" valueType="num">
                                      <p:cBhvr additive="base">
                                        <p:cTn id="12" dur="500" fill="hold"/>
                                        <p:tgtEl>
                                          <p:spTgt spid="31232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12332"/>
                                        </p:tgtEl>
                                        <p:attrNameLst>
                                          <p:attrName>style.visibility</p:attrName>
                                        </p:attrNameLst>
                                      </p:cBhvr>
                                      <p:to>
                                        <p:strVal val="visible"/>
                                      </p:to>
                                    </p:set>
                                    <p:anim calcmode="lin" valueType="num">
                                      <p:cBhvr additive="base">
                                        <p:cTn id="17" dur="500" fill="hold"/>
                                        <p:tgtEl>
                                          <p:spTgt spid="312332"/>
                                        </p:tgtEl>
                                        <p:attrNameLst>
                                          <p:attrName>ppt_x</p:attrName>
                                        </p:attrNameLst>
                                      </p:cBhvr>
                                      <p:tavLst>
                                        <p:tav tm="0">
                                          <p:val>
                                            <p:strVal val="#ppt_x"/>
                                          </p:val>
                                        </p:tav>
                                        <p:tav tm="100000">
                                          <p:val>
                                            <p:strVal val="#ppt_x"/>
                                          </p:val>
                                        </p:tav>
                                      </p:tavLst>
                                    </p:anim>
                                    <p:anim calcmode="lin" valueType="num">
                                      <p:cBhvr additive="base">
                                        <p:cTn id="18" dur="500" fill="hold"/>
                                        <p:tgtEl>
                                          <p:spTgt spid="31233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12333"/>
                                        </p:tgtEl>
                                        <p:attrNameLst>
                                          <p:attrName>style.visibility</p:attrName>
                                        </p:attrNameLst>
                                      </p:cBhvr>
                                      <p:to>
                                        <p:strVal val="visible"/>
                                      </p:to>
                                    </p:set>
                                    <p:anim calcmode="lin" valueType="num">
                                      <p:cBhvr additive="base">
                                        <p:cTn id="21" dur="500" fill="hold"/>
                                        <p:tgtEl>
                                          <p:spTgt spid="312333"/>
                                        </p:tgtEl>
                                        <p:attrNameLst>
                                          <p:attrName>ppt_x</p:attrName>
                                        </p:attrNameLst>
                                      </p:cBhvr>
                                      <p:tavLst>
                                        <p:tav tm="0">
                                          <p:val>
                                            <p:strVal val="#ppt_x"/>
                                          </p:val>
                                        </p:tav>
                                        <p:tav tm="100000">
                                          <p:val>
                                            <p:strVal val="#ppt_x"/>
                                          </p:val>
                                        </p:tav>
                                      </p:tavLst>
                                    </p:anim>
                                    <p:anim calcmode="lin" valueType="num">
                                      <p:cBhvr additive="base">
                                        <p:cTn id="22" dur="500" fill="hold"/>
                                        <p:tgtEl>
                                          <p:spTgt spid="31233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12334"/>
                                        </p:tgtEl>
                                        <p:attrNameLst>
                                          <p:attrName>style.visibility</p:attrName>
                                        </p:attrNameLst>
                                      </p:cBhvr>
                                      <p:to>
                                        <p:strVal val="visible"/>
                                      </p:to>
                                    </p:set>
                                    <p:anim calcmode="lin" valueType="num">
                                      <p:cBhvr additive="base">
                                        <p:cTn id="25" dur="500" fill="hold"/>
                                        <p:tgtEl>
                                          <p:spTgt spid="312334"/>
                                        </p:tgtEl>
                                        <p:attrNameLst>
                                          <p:attrName>ppt_x</p:attrName>
                                        </p:attrNameLst>
                                      </p:cBhvr>
                                      <p:tavLst>
                                        <p:tav tm="0">
                                          <p:val>
                                            <p:strVal val="#ppt_x"/>
                                          </p:val>
                                        </p:tav>
                                        <p:tav tm="100000">
                                          <p:val>
                                            <p:strVal val="#ppt_x"/>
                                          </p:val>
                                        </p:tav>
                                      </p:tavLst>
                                    </p:anim>
                                    <p:anim calcmode="lin" valueType="num">
                                      <p:cBhvr additive="base">
                                        <p:cTn id="26" dur="500" fill="hold"/>
                                        <p:tgtEl>
                                          <p:spTgt spid="3123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2335"/>
                                        </p:tgtEl>
                                        <p:attrNameLst>
                                          <p:attrName>style.visibility</p:attrName>
                                        </p:attrNameLst>
                                      </p:cBhvr>
                                      <p:to>
                                        <p:strVal val="visible"/>
                                      </p:to>
                                    </p:set>
                                    <p:anim calcmode="lin" valueType="num">
                                      <p:cBhvr additive="base">
                                        <p:cTn id="31" dur="500" fill="hold"/>
                                        <p:tgtEl>
                                          <p:spTgt spid="312335"/>
                                        </p:tgtEl>
                                        <p:attrNameLst>
                                          <p:attrName>ppt_x</p:attrName>
                                        </p:attrNameLst>
                                      </p:cBhvr>
                                      <p:tavLst>
                                        <p:tav tm="0">
                                          <p:val>
                                            <p:strVal val="#ppt_x"/>
                                          </p:val>
                                        </p:tav>
                                        <p:tav tm="100000">
                                          <p:val>
                                            <p:strVal val="#ppt_x"/>
                                          </p:val>
                                        </p:tav>
                                      </p:tavLst>
                                    </p:anim>
                                    <p:anim calcmode="lin" valueType="num">
                                      <p:cBhvr additive="base">
                                        <p:cTn id="32" dur="500" fill="hold"/>
                                        <p:tgtEl>
                                          <p:spTgt spid="31233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12338"/>
                                        </p:tgtEl>
                                        <p:attrNameLst>
                                          <p:attrName>style.visibility</p:attrName>
                                        </p:attrNameLst>
                                      </p:cBhvr>
                                      <p:to>
                                        <p:strVal val="visible"/>
                                      </p:to>
                                    </p:set>
                                    <p:anim calcmode="lin" valueType="num">
                                      <p:cBhvr additive="base">
                                        <p:cTn id="35" dur="500" fill="hold"/>
                                        <p:tgtEl>
                                          <p:spTgt spid="312338"/>
                                        </p:tgtEl>
                                        <p:attrNameLst>
                                          <p:attrName>ppt_x</p:attrName>
                                        </p:attrNameLst>
                                      </p:cBhvr>
                                      <p:tavLst>
                                        <p:tav tm="0">
                                          <p:val>
                                            <p:strVal val="#ppt_x"/>
                                          </p:val>
                                        </p:tav>
                                        <p:tav tm="100000">
                                          <p:val>
                                            <p:strVal val="#ppt_x"/>
                                          </p:val>
                                        </p:tav>
                                      </p:tavLst>
                                    </p:anim>
                                    <p:anim calcmode="lin" valueType="num">
                                      <p:cBhvr additive="base">
                                        <p:cTn id="36" dur="500" fill="hold"/>
                                        <p:tgtEl>
                                          <p:spTgt spid="31233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12339"/>
                                        </p:tgtEl>
                                        <p:attrNameLst>
                                          <p:attrName>style.visibility</p:attrName>
                                        </p:attrNameLst>
                                      </p:cBhvr>
                                      <p:to>
                                        <p:strVal val="visible"/>
                                      </p:to>
                                    </p:set>
                                    <p:anim calcmode="lin" valueType="num">
                                      <p:cBhvr additive="base">
                                        <p:cTn id="39" dur="500" fill="hold"/>
                                        <p:tgtEl>
                                          <p:spTgt spid="312339"/>
                                        </p:tgtEl>
                                        <p:attrNameLst>
                                          <p:attrName>ppt_x</p:attrName>
                                        </p:attrNameLst>
                                      </p:cBhvr>
                                      <p:tavLst>
                                        <p:tav tm="0">
                                          <p:val>
                                            <p:strVal val="#ppt_x"/>
                                          </p:val>
                                        </p:tav>
                                        <p:tav tm="100000">
                                          <p:val>
                                            <p:strVal val="#ppt_x"/>
                                          </p:val>
                                        </p:tav>
                                      </p:tavLst>
                                    </p:anim>
                                    <p:anim calcmode="lin" valueType="num">
                                      <p:cBhvr additive="base">
                                        <p:cTn id="40" dur="500" fill="hold"/>
                                        <p:tgtEl>
                                          <p:spTgt spid="3123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2337"/>
                                        </p:tgtEl>
                                        <p:attrNameLst>
                                          <p:attrName>style.visibility</p:attrName>
                                        </p:attrNameLst>
                                      </p:cBhvr>
                                      <p:to>
                                        <p:strVal val="visible"/>
                                      </p:to>
                                    </p:set>
                                    <p:anim calcmode="lin" valueType="num">
                                      <p:cBhvr additive="base">
                                        <p:cTn id="43" dur="500" fill="hold"/>
                                        <p:tgtEl>
                                          <p:spTgt spid="312337"/>
                                        </p:tgtEl>
                                        <p:attrNameLst>
                                          <p:attrName>ppt_x</p:attrName>
                                        </p:attrNameLst>
                                      </p:cBhvr>
                                      <p:tavLst>
                                        <p:tav tm="0">
                                          <p:val>
                                            <p:strVal val="#ppt_x"/>
                                          </p:val>
                                        </p:tav>
                                        <p:tav tm="100000">
                                          <p:val>
                                            <p:strVal val="#ppt_x"/>
                                          </p:val>
                                        </p:tav>
                                      </p:tavLst>
                                    </p:anim>
                                    <p:anim calcmode="lin" valueType="num">
                                      <p:cBhvr additive="base">
                                        <p:cTn id="44" dur="500" fill="hold"/>
                                        <p:tgtEl>
                                          <p:spTgt spid="31233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12340"/>
                                        </p:tgtEl>
                                        <p:attrNameLst>
                                          <p:attrName>style.visibility</p:attrName>
                                        </p:attrNameLst>
                                      </p:cBhvr>
                                      <p:to>
                                        <p:strVal val="visible"/>
                                      </p:to>
                                    </p:set>
                                    <p:anim calcmode="lin" valueType="num">
                                      <p:cBhvr additive="base">
                                        <p:cTn id="49" dur="500" fill="hold"/>
                                        <p:tgtEl>
                                          <p:spTgt spid="312340"/>
                                        </p:tgtEl>
                                        <p:attrNameLst>
                                          <p:attrName>ppt_x</p:attrName>
                                        </p:attrNameLst>
                                      </p:cBhvr>
                                      <p:tavLst>
                                        <p:tav tm="0">
                                          <p:val>
                                            <p:strVal val="#ppt_x"/>
                                          </p:val>
                                        </p:tav>
                                        <p:tav tm="100000">
                                          <p:val>
                                            <p:strVal val="#ppt_x"/>
                                          </p:val>
                                        </p:tav>
                                      </p:tavLst>
                                    </p:anim>
                                    <p:anim calcmode="lin" valueType="num">
                                      <p:cBhvr additive="base">
                                        <p:cTn id="50" dur="500" fill="hold"/>
                                        <p:tgtEl>
                                          <p:spTgt spid="312340"/>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1" presetClass="entr" presetSubtype="0" fill="hold" grpId="0" nodeType="afterEffect">
                                  <p:stCondLst>
                                    <p:cond delay="0"/>
                                  </p:stCondLst>
                                  <p:childTnLst>
                                    <p:set>
                                      <p:cBhvr>
                                        <p:cTn id="53" dur="1" fill="hold">
                                          <p:stCondLst>
                                            <p:cond delay="0"/>
                                          </p:stCondLst>
                                        </p:cTn>
                                        <p:tgtEl>
                                          <p:spTgt spid="312353"/>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12341"/>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312346"/>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31235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312355"/>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312357"/>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312359"/>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312361"/>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312362"/>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12363"/>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312365"/>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312364"/>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312366"/>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312358"/>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312367"/>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312368"/>
                                        </p:tgtEl>
                                        <p:attrNameLst>
                                          <p:attrName>style.visibility</p:attrName>
                                        </p:attrNameLst>
                                      </p:cBhvr>
                                      <p:to>
                                        <p:strVal val="visible"/>
                                      </p:to>
                                    </p:set>
                                  </p:childTnLst>
                                </p:cTn>
                              </p:par>
                              <p:par>
                                <p:cTn id="86" presetID="9" presetClass="exit" presetSubtype="0" fill="hold" nodeType="withEffect">
                                  <p:stCondLst>
                                    <p:cond delay="0"/>
                                  </p:stCondLst>
                                  <p:childTnLst>
                                    <p:animEffect transition="out" filter="dissolve">
                                      <p:cBhvr>
                                        <p:cTn id="87" dur="500"/>
                                        <p:tgtEl>
                                          <p:spTgt spid="312341"/>
                                        </p:tgtEl>
                                      </p:cBhvr>
                                    </p:animEffect>
                                    <p:set>
                                      <p:cBhvr>
                                        <p:cTn id="88" dur="1" fill="hold">
                                          <p:stCondLst>
                                            <p:cond delay="499"/>
                                          </p:stCondLst>
                                        </p:cTn>
                                        <p:tgtEl>
                                          <p:spTgt spid="312341"/>
                                        </p:tgtEl>
                                        <p:attrNameLst>
                                          <p:attrName>style.visibility</p:attrName>
                                        </p:attrNameLst>
                                      </p:cBhvr>
                                      <p:to>
                                        <p:strVal val="hidden"/>
                                      </p:to>
                                    </p:set>
                                  </p:childTnLst>
                                </p:cTn>
                              </p:par>
                              <p:par>
                                <p:cTn id="89" presetID="9" presetClass="exit" presetSubtype="0" fill="hold" nodeType="withEffect">
                                  <p:stCondLst>
                                    <p:cond delay="0"/>
                                  </p:stCondLst>
                                  <p:childTnLst>
                                    <p:animEffect transition="out" filter="dissolve">
                                      <p:cBhvr>
                                        <p:cTn id="90" dur="500"/>
                                        <p:tgtEl>
                                          <p:spTgt spid="312346"/>
                                        </p:tgtEl>
                                      </p:cBhvr>
                                    </p:animEffect>
                                    <p:set>
                                      <p:cBhvr>
                                        <p:cTn id="91" dur="1" fill="hold">
                                          <p:stCondLst>
                                            <p:cond delay="499"/>
                                          </p:stCondLst>
                                        </p:cTn>
                                        <p:tgtEl>
                                          <p:spTgt spid="312346"/>
                                        </p:tgtEl>
                                        <p:attrNameLst>
                                          <p:attrName>style.visibility</p:attrName>
                                        </p:attrNameLst>
                                      </p:cBhvr>
                                      <p:to>
                                        <p:strVal val="hidden"/>
                                      </p:to>
                                    </p:set>
                                  </p:childTnLst>
                                </p:cTn>
                              </p:par>
                            </p:childTnLst>
                          </p:cTn>
                        </p:par>
                        <p:par>
                          <p:cTn id="92" fill="hold">
                            <p:stCondLst>
                              <p:cond delay="500"/>
                            </p:stCondLst>
                            <p:childTnLst>
                              <p:par>
                                <p:cTn id="93" presetID="1" presetClass="entr" presetSubtype="0" fill="hold" grpId="0" nodeType="afterEffect">
                                  <p:stCondLst>
                                    <p:cond delay="0"/>
                                  </p:stCondLst>
                                  <p:childTnLst>
                                    <p:set>
                                      <p:cBhvr>
                                        <p:cTn id="94" dur="1" fill="hold">
                                          <p:stCondLst>
                                            <p:cond delay="0"/>
                                          </p:stCondLst>
                                        </p:cTn>
                                        <p:tgtEl>
                                          <p:spTgt spid="31236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12370"/>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312371"/>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312372"/>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1237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12374"/>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312375"/>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31237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1237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312378"/>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312379"/>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312380"/>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312381"/>
                                        </p:tgtEl>
                                        <p:attrNameLst>
                                          <p:attrName>style.visibility</p:attrName>
                                        </p:attrNameLst>
                                      </p:cBhvr>
                                      <p:to>
                                        <p:strVal val="visible"/>
                                      </p:to>
                                    </p:set>
                                    <p:anim calcmode="lin" valueType="num">
                                      <p:cBhvr additive="base">
                                        <p:cTn id="125" dur="500" fill="hold"/>
                                        <p:tgtEl>
                                          <p:spTgt spid="312381"/>
                                        </p:tgtEl>
                                        <p:attrNameLst>
                                          <p:attrName>ppt_x</p:attrName>
                                        </p:attrNameLst>
                                      </p:cBhvr>
                                      <p:tavLst>
                                        <p:tav tm="0">
                                          <p:val>
                                            <p:strVal val="#ppt_x"/>
                                          </p:val>
                                        </p:tav>
                                        <p:tav tm="100000">
                                          <p:val>
                                            <p:strVal val="#ppt_x"/>
                                          </p:val>
                                        </p:tav>
                                      </p:tavLst>
                                    </p:anim>
                                    <p:anim calcmode="lin" valueType="num">
                                      <p:cBhvr additive="base">
                                        <p:cTn id="126" dur="500" fill="hold"/>
                                        <p:tgtEl>
                                          <p:spTgt spid="312381"/>
                                        </p:tgtEl>
                                        <p:attrNameLst>
                                          <p:attrName>ppt_y</p:attrName>
                                        </p:attrNameLst>
                                      </p:cBhvr>
                                      <p:tavLst>
                                        <p:tav tm="0">
                                          <p:val>
                                            <p:strVal val="1+#ppt_h/2"/>
                                          </p:val>
                                        </p:tav>
                                        <p:tav tm="100000">
                                          <p:val>
                                            <p:strVal val="#ppt_y"/>
                                          </p:val>
                                        </p:tav>
                                      </p:tavLst>
                                    </p:anim>
                                  </p:childTnLst>
                                </p:cTn>
                              </p:par>
                              <p:par>
                                <p:cTn id="127" presetID="1" presetClass="entr" presetSubtype="0" fill="hold" grpId="0" nodeType="withEffect">
                                  <p:stCondLst>
                                    <p:cond delay="0"/>
                                  </p:stCondLst>
                                  <p:childTnLst>
                                    <p:set>
                                      <p:cBhvr>
                                        <p:cTn id="128" dur="1" fill="hold">
                                          <p:stCondLst>
                                            <p:cond delay="0"/>
                                          </p:stCondLst>
                                        </p:cTn>
                                        <p:tgtEl>
                                          <p:spTgt spid="312483"/>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312484"/>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312485"/>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312486"/>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312487"/>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312488"/>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312490"/>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312493"/>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312424"/>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312447"/>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312448"/>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312468"/>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312408"/>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312392"/>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312428"/>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312412"/>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312445"/>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312396"/>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312432"/>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312446"/>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312416"/>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312436"/>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312400"/>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312404"/>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312444"/>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312440"/>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312420"/>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312477"/>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312476"/>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312475"/>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312478"/>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312466"/>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312467"/>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312470"/>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312465"/>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312453"/>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312469"/>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312464"/>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312471"/>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312463"/>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312491"/>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312492"/>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312527"/>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312494"/>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312495"/>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312496"/>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312497"/>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312498"/>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312499"/>
                                        </p:tgtEl>
                                        <p:attrNameLst>
                                          <p:attrName>style.visibility</p:attrName>
                                        </p:attrNameLst>
                                      </p:cBhvr>
                                      <p:to>
                                        <p:strVal val="visible"/>
                                      </p:to>
                                    </p:set>
                                  </p:childTnLst>
                                </p:cTn>
                              </p:par>
                            </p:childTnLst>
                          </p:cTn>
                        </p:par>
                        <p:par>
                          <p:cTn id="227" fill="hold">
                            <p:stCondLst>
                              <p:cond delay="0"/>
                            </p:stCondLst>
                            <p:childTnLst>
                              <p:par>
                                <p:cTn id="228" presetID="35" presetClass="emph" presetSubtype="0" repeatCount="4000" fill="hold" nodeType="afterEffect">
                                  <p:stCondLst>
                                    <p:cond delay="0"/>
                                  </p:stCondLst>
                                  <p:childTnLst>
                                    <p:anim calcmode="discrete" valueType="str">
                                      <p:cBhvr>
                                        <p:cTn id="229" dur="500" fill="hold"/>
                                        <p:tgtEl>
                                          <p:spTgt spid="312338"/>
                                        </p:tgtEl>
                                        <p:attrNameLst>
                                          <p:attrName>style.visibility</p:attrName>
                                        </p:attrNameLst>
                                      </p:cBhvr>
                                      <p:tavLst>
                                        <p:tav tm="0">
                                          <p:val>
                                            <p:strVal val="hidden"/>
                                          </p:val>
                                        </p:tav>
                                        <p:tav tm="50000">
                                          <p:val>
                                            <p:strVal val="visible"/>
                                          </p:val>
                                        </p:tav>
                                      </p:tavLst>
                                    </p:anim>
                                  </p:childTnLst>
                                </p:cTn>
                              </p:par>
                            </p:childTnLst>
                          </p:cTn>
                        </p:par>
                        <p:par>
                          <p:cTn id="230" fill="hold">
                            <p:stCondLst>
                              <p:cond delay="2000"/>
                            </p:stCondLst>
                            <p:childTnLst>
                              <p:par>
                                <p:cTn id="231" presetID="1" presetClass="entr" presetSubtype="0" fill="hold" grpId="0" nodeType="afterEffect">
                                  <p:stCondLst>
                                    <p:cond delay="0"/>
                                  </p:stCondLst>
                                  <p:childTnLst>
                                    <p:set>
                                      <p:cBhvr>
                                        <p:cTn id="232" dur="1" fill="hold">
                                          <p:stCondLst>
                                            <p:cond delay="0"/>
                                          </p:stCondLst>
                                        </p:cTn>
                                        <p:tgtEl>
                                          <p:spTgt spid="312500"/>
                                        </p:tgtEl>
                                        <p:attrNameLst>
                                          <p:attrName>style.visibility</p:attrName>
                                        </p:attrNameLst>
                                      </p:cBhvr>
                                      <p:to>
                                        <p:strVal val="visible"/>
                                      </p:to>
                                    </p:set>
                                  </p:childTnLst>
                                </p:cTn>
                              </p:par>
                            </p:childTnLst>
                          </p:cTn>
                        </p:par>
                        <p:par>
                          <p:cTn id="233" fill="hold">
                            <p:stCondLst>
                              <p:cond delay="2000"/>
                            </p:stCondLst>
                            <p:childTnLst>
                              <p:par>
                                <p:cTn id="234" presetID="1" presetClass="entr" presetSubtype="0" fill="hold" grpId="0" nodeType="afterEffect">
                                  <p:stCondLst>
                                    <p:cond delay="0"/>
                                  </p:stCondLst>
                                  <p:childTnLst>
                                    <p:set>
                                      <p:cBhvr>
                                        <p:cTn id="235" dur="1" fill="hold">
                                          <p:stCondLst>
                                            <p:cond delay="0"/>
                                          </p:stCondLst>
                                        </p:cTn>
                                        <p:tgtEl>
                                          <p:spTgt spid="312501"/>
                                        </p:tgtEl>
                                        <p:attrNameLst>
                                          <p:attrName>style.visibility</p:attrName>
                                        </p:attrNameLst>
                                      </p:cBhvr>
                                      <p:to>
                                        <p:strVal val="visible"/>
                                      </p:to>
                                    </p:set>
                                  </p:childTnLst>
                                </p:cTn>
                              </p:par>
                              <p:par>
                                <p:cTn id="236" presetID="1" presetClass="entr" presetSubtype="0" fill="hold" nodeType="withEffect">
                                  <p:stCondLst>
                                    <p:cond delay="0"/>
                                  </p:stCondLst>
                                  <p:childTnLst>
                                    <p:set>
                                      <p:cBhvr>
                                        <p:cTn id="237" dur="1" fill="hold">
                                          <p:stCondLst>
                                            <p:cond delay="0"/>
                                          </p:stCondLst>
                                        </p:cTn>
                                        <p:tgtEl>
                                          <p:spTgt spid="312502"/>
                                        </p:tgtEl>
                                        <p:attrNameLst>
                                          <p:attrName>style.visibility</p:attrName>
                                        </p:attrNameLst>
                                      </p:cBhvr>
                                      <p:to>
                                        <p:strVal val="visible"/>
                                      </p:to>
                                    </p:set>
                                  </p:childTnLst>
                                </p:cTn>
                              </p:par>
                              <p:par>
                                <p:cTn id="238" presetID="1" presetClass="entr" presetSubtype="0" fill="hold" nodeType="withEffect">
                                  <p:stCondLst>
                                    <p:cond delay="0"/>
                                  </p:stCondLst>
                                  <p:childTnLst>
                                    <p:set>
                                      <p:cBhvr>
                                        <p:cTn id="239" dur="1" fill="hold">
                                          <p:stCondLst>
                                            <p:cond delay="0"/>
                                          </p:stCondLst>
                                        </p:cTn>
                                        <p:tgtEl>
                                          <p:spTgt spid="312503"/>
                                        </p:tgtEl>
                                        <p:attrNameLst>
                                          <p:attrName>style.visibility</p:attrName>
                                        </p:attrNameLst>
                                      </p:cBhvr>
                                      <p:to>
                                        <p:strVal val="visible"/>
                                      </p:to>
                                    </p:set>
                                  </p:childTnLst>
                                </p:cTn>
                              </p:par>
                            </p:childTnLst>
                          </p:cTn>
                        </p:par>
                      </p:childTnLst>
                    </p:cTn>
                  </p:par>
                  <p:par>
                    <p:cTn id="240" fill="hold">
                      <p:stCondLst>
                        <p:cond delay="indefinite"/>
                      </p:stCondLst>
                      <p:childTnLst>
                        <p:par>
                          <p:cTn id="241" fill="hold">
                            <p:stCondLst>
                              <p:cond delay="0"/>
                            </p:stCondLst>
                            <p:childTnLst>
                              <p:par>
                                <p:cTn id="242" presetID="1" presetClass="entr" presetSubtype="0" fill="hold" grpId="0" nodeType="clickEffect">
                                  <p:stCondLst>
                                    <p:cond delay="0"/>
                                  </p:stCondLst>
                                  <p:childTnLst>
                                    <p:set>
                                      <p:cBhvr>
                                        <p:cTn id="243" dur="1" fill="hold">
                                          <p:stCondLst>
                                            <p:cond delay="0"/>
                                          </p:stCondLst>
                                        </p:cTn>
                                        <p:tgtEl>
                                          <p:spTgt spid="312504"/>
                                        </p:tgtEl>
                                        <p:attrNameLst>
                                          <p:attrName>style.visibility</p:attrName>
                                        </p:attrNameLst>
                                      </p:cBhvr>
                                      <p:to>
                                        <p:strVal val="visible"/>
                                      </p:to>
                                    </p:set>
                                  </p:childTnLst>
                                </p:cTn>
                              </p:par>
                              <p:par>
                                <p:cTn id="244" presetID="35" presetClass="emph" presetSubtype="0" repeatCount="4000" fill="hold" nodeType="withEffect">
                                  <p:stCondLst>
                                    <p:cond delay="0"/>
                                  </p:stCondLst>
                                  <p:childTnLst>
                                    <p:anim calcmode="discrete" valueType="str">
                                      <p:cBhvr>
                                        <p:cTn id="245" dur="500" fill="hold"/>
                                        <p:tgtEl>
                                          <p:spTgt spid="312339"/>
                                        </p:tgtEl>
                                        <p:attrNameLst>
                                          <p:attrName>style.visibility</p:attrName>
                                        </p:attrNameLst>
                                      </p:cBhvr>
                                      <p:tavLst>
                                        <p:tav tm="0">
                                          <p:val>
                                            <p:strVal val="hidden"/>
                                          </p:val>
                                        </p:tav>
                                        <p:tav tm="50000">
                                          <p:val>
                                            <p:strVal val="visible"/>
                                          </p:val>
                                        </p:tav>
                                      </p:tavLst>
                                    </p:anim>
                                  </p:childTnLst>
                                </p:cTn>
                              </p:par>
                              <p:par>
                                <p:cTn id="246" presetID="63" presetClass="path" presetSubtype="0" accel="50000" decel="50000" fill="hold" grpId="1" nodeType="withEffect">
                                  <p:stCondLst>
                                    <p:cond delay="0"/>
                                  </p:stCondLst>
                                  <p:childTnLst>
                                    <p:animMotion origin="layout" path="M 3.05556E-6 -4.81481E-6 L 0.15382 -4.81481E-6 " pathEditMode="relative" rAng="0" ptsTypes="AA">
                                      <p:cBhvr>
                                        <p:cTn id="247" dur="2000" fill="hold"/>
                                        <p:tgtEl>
                                          <p:spTgt spid="312498"/>
                                        </p:tgtEl>
                                        <p:attrNameLst>
                                          <p:attrName>ppt_x</p:attrName>
                                          <p:attrName>ppt_y</p:attrName>
                                        </p:attrNameLst>
                                      </p:cBhvr>
                                      <p:rCtr x="77" y="0"/>
                                    </p:animMotion>
                                  </p:childTnLst>
                                </p:cTn>
                              </p:par>
                              <p:par>
                                <p:cTn id="248" presetID="63" presetClass="path" presetSubtype="0" accel="50000" decel="50000" fill="hold" grpId="1" nodeType="withEffect">
                                  <p:stCondLst>
                                    <p:cond delay="0"/>
                                  </p:stCondLst>
                                  <p:childTnLst>
                                    <p:animMotion origin="layout" path="M -4.16667E-6 -4.07407E-6 L 0.15348 -0.00046 " pathEditMode="relative" rAng="0" ptsTypes="AA">
                                      <p:cBhvr>
                                        <p:cTn id="249" dur="2000" fill="hold"/>
                                        <p:tgtEl>
                                          <p:spTgt spid="312499"/>
                                        </p:tgtEl>
                                        <p:attrNameLst>
                                          <p:attrName>ppt_x</p:attrName>
                                          <p:attrName>ppt_y</p:attrName>
                                        </p:attrNameLst>
                                      </p:cBhvr>
                                      <p:rCtr x="77" y="0"/>
                                    </p:animMotion>
                                  </p:childTnLst>
                                </p:cTn>
                              </p:par>
                            </p:childTnLst>
                          </p:cTn>
                        </p:par>
                        <p:par>
                          <p:cTn id="250" fill="hold">
                            <p:stCondLst>
                              <p:cond delay="2000"/>
                            </p:stCondLst>
                            <p:childTnLst>
                              <p:par>
                                <p:cTn id="251" presetID="1" presetClass="entr" presetSubtype="0" fill="hold" grpId="0" nodeType="afterEffect">
                                  <p:stCondLst>
                                    <p:cond delay="0"/>
                                  </p:stCondLst>
                                  <p:childTnLst>
                                    <p:set>
                                      <p:cBhvr>
                                        <p:cTn id="252" dur="1" fill="hold">
                                          <p:stCondLst>
                                            <p:cond delay="0"/>
                                          </p:stCondLst>
                                        </p:cTn>
                                        <p:tgtEl>
                                          <p:spTgt spid="312505"/>
                                        </p:tgtEl>
                                        <p:attrNameLst>
                                          <p:attrName>style.visibility</p:attrName>
                                        </p:attrNameLst>
                                      </p:cBhvr>
                                      <p:to>
                                        <p:strVal val="visible"/>
                                      </p:to>
                                    </p:set>
                                  </p:childTnLst>
                                </p:cTn>
                              </p:par>
                            </p:childTnLst>
                          </p:cTn>
                        </p:par>
                        <p:par>
                          <p:cTn id="253" fill="hold">
                            <p:stCondLst>
                              <p:cond delay="2000"/>
                            </p:stCondLst>
                            <p:childTnLst>
                              <p:par>
                                <p:cTn id="254" presetID="1" presetClass="entr" presetSubtype="0" fill="hold" grpId="0" nodeType="afterEffect">
                                  <p:stCondLst>
                                    <p:cond delay="0"/>
                                  </p:stCondLst>
                                  <p:childTnLst>
                                    <p:set>
                                      <p:cBhvr>
                                        <p:cTn id="255" dur="1" fill="hold">
                                          <p:stCondLst>
                                            <p:cond delay="0"/>
                                          </p:stCondLst>
                                        </p:cTn>
                                        <p:tgtEl>
                                          <p:spTgt spid="312506"/>
                                        </p:tgtEl>
                                        <p:attrNameLst>
                                          <p:attrName>style.visibility</p:attrName>
                                        </p:attrNameLst>
                                      </p:cBhvr>
                                      <p:to>
                                        <p:strVal val="visible"/>
                                      </p:to>
                                    </p:set>
                                  </p:childTnLst>
                                </p:cTn>
                              </p:par>
                              <p:par>
                                <p:cTn id="256" presetID="1" presetClass="entr" presetSubtype="0" fill="hold" nodeType="withEffect">
                                  <p:stCondLst>
                                    <p:cond delay="0"/>
                                  </p:stCondLst>
                                  <p:childTnLst>
                                    <p:set>
                                      <p:cBhvr>
                                        <p:cTn id="257" dur="1" fill="hold">
                                          <p:stCondLst>
                                            <p:cond delay="0"/>
                                          </p:stCondLst>
                                        </p:cTn>
                                        <p:tgtEl>
                                          <p:spTgt spid="312507"/>
                                        </p:tgtEl>
                                        <p:attrNameLst>
                                          <p:attrName>style.visibility</p:attrName>
                                        </p:attrNameLst>
                                      </p:cBhvr>
                                      <p:to>
                                        <p:strVal val="visible"/>
                                      </p:to>
                                    </p:set>
                                  </p:childTnLst>
                                </p:cTn>
                              </p:par>
                              <p:par>
                                <p:cTn id="258" presetID="1" presetClass="entr" presetSubtype="0" fill="hold" nodeType="withEffect">
                                  <p:stCondLst>
                                    <p:cond delay="0"/>
                                  </p:stCondLst>
                                  <p:childTnLst>
                                    <p:set>
                                      <p:cBhvr>
                                        <p:cTn id="259" dur="1" fill="hold">
                                          <p:stCondLst>
                                            <p:cond delay="0"/>
                                          </p:stCondLst>
                                        </p:cTn>
                                        <p:tgtEl>
                                          <p:spTgt spid="312508"/>
                                        </p:tgtEl>
                                        <p:attrNameLst>
                                          <p:attrName>style.visibility</p:attrName>
                                        </p:attrNameLst>
                                      </p:cBhvr>
                                      <p:to>
                                        <p:strVal val="visible"/>
                                      </p:to>
                                    </p:set>
                                  </p:childTnLst>
                                </p:cTn>
                              </p:par>
                            </p:childTnLst>
                          </p:cTn>
                        </p:par>
                      </p:childTnLst>
                    </p:cTn>
                  </p:par>
                  <p:par>
                    <p:cTn id="260" fill="hold">
                      <p:stCondLst>
                        <p:cond delay="indefinite"/>
                      </p:stCondLst>
                      <p:childTnLst>
                        <p:par>
                          <p:cTn id="261" fill="hold">
                            <p:stCondLst>
                              <p:cond delay="0"/>
                            </p:stCondLst>
                            <p:childTnLst>
                              <p:par>
                                <p:cTn id="262" presetID="1" presetClass="entr" presetSubtype="0" fill="hold" grpId="0" nodeType="clickEffect">
                                  <p:stCondLst>
                                    <p:cond delay="0"/>
                                  </p:stCondLst>
                                  <p:childTnLst>
                                    <p:set>
                                      <p:cBhvr>
                                        <p:cTn id="263" dur="1" fill="hold">
                                          <p:stCondLst>
                                            <p:cond delay="0"/>
                                          </p:stCondLst>
                                        </p:cTn>
                                        <p:tgtEl>
                                          <p:spTgt spid="312509"/>
                                        </p:tgtEl>
                                        <p:attrNameLst>
                                          <p:attrName>style.visibility</p:attrName>
                                        </p:attrNameLst>
                                      </p:cBhvr>
                                      <p:to>
                                        <p:strVal val="visible"/>
                                      </p:to>
                                    </p:set>
                                  </p:childTnLst>
                                </p:cTn>
                              </p:par>
                            </p:childTnLst>
                          </p:cTn>
                        </p:par>
                        <p:par>
                          <p:cTn id="264" fill="hold">
                            <p:stCondLst>
                              <p:cond delay="0"/>
                            </p:stCondLst>
                            <p:childTnLst>
                              <p:par>
                                <p:cTn id="265" presetID="1" presetClass="entr" presetSubtype="0" fill="hold" grpId="0" nodeType="afterEffect">
                                  <p:stCondLst>
                                    <p:cond delay="0"/>
                                  </p:stCondLst>
                                  <p:childTnLst>
                                    <p:set>
                                      <p:cBhvr>
                                        <p:cTn id="266" dur="1" fill="hold">
                                          <p:stCondLst>
                                            <p:cond delay="0"/>
                                          </p:stCondLst>
                                        </p:cTn>
                                        <p:tgtEl>
                                          <p:spTgt spid="312511"/>
                                        </p:tgtEl>
                                        <p:attrNameLst>
                                          <p:attrName>style.visibility</p:attrName>
                                        </p:attrNameLst>
                                      </p:cBhvr>
                                      <p:to>
                                        <p:strVal val="visible"/>
                                      </p:to>
                                    </p:set>
                                  </p:childTnLst>
                                </p:cTn>
                              </p:par>
                            </p:childTnLst>
                          </p:cTn>
                        </p:par>
                        <p:par>
                          <p:cTn id="267" fill="hold">
                            <p:stCondLst>
                              <p:cond delay="0"/>
                            </p:stCondLst>
                            <p:childTnLst>
                              <p:par>
                                <p:cTn id="268" presetID="1" presetClass="entr" presetSubtype="0" fill="hold" grpId="0" nodeType="afterEffect">
                                  <p:stCondLst>
                                    <p:cond delay="0"/>
                                  </p:stCondLst>
                                  <p:childTnLst>
                                    <p:set>
                                      <p:cBhvr>
                                        <p:cTn id="269" dur="1" fill="hold">
                                          <p:stCondLst>
                                            <p:cond delay="0"/>
                                          </p:stCondLst>
                                        </p:cTn>
                                        <p:tgtEl>
                                          <p:spTgt spid="312512"/>
                                        </p:tgtEl>
                                        <p:attrNameLst>
                                          <p:attrName>style.visibility</p:attrName>
                                        </p:attrNameLst>
                                      </p:cBhvr>
                                      <p:to>
                                        <p:strVal val="visible"/>
                                      </p:to>
                                    </p:set>
                                  </p:childTnLst>
                                </p:cTn>
                              </p:par>
                              <p:par>
                                <p:cTn id="270" presetID="1" presetClass="entr" presetSubtype="0" fill="hold" grpId="0" nodeType="withEffect">
                                  <p:stCondLst>
                                    <p:cond delay="0"/>
                                  </p:stCondLst>
                                  <p:childTnLst>
                                    <p:set>
                                      <p:cBhvr>
                                        <p:cTn id="271" dur="1" fill="hold">
                                          <p:stCondLst>
                                            <p:cond delay="0"/>
                                          </p:stCondLst>
                                        </p:cTn>
                                        <p:tgtEl>
                                          <p:spTgt spid="312510"/>
                                        </p:tgtEl>
                                        <p:attrNameLst>
                                          <p:attrName>style.visibility</p:attrName>
                                        </p:attrNameLst>
                                      </p:cBhvr>
                                      <p:to>
                                        <p:strVal val="visible"/>
                                      </p:to>
                                    </p:set>
                                  </p:childTnLst>
                                </p:cTn>
                              </p:par>
                              <p:par>
                                <p:cTn id="272" presetID="9" presetClass="exit" presetSubtype="0" fill="hold" grpId="2" nodeType="withEffect">
                                  <p:stCondLst>
                                    <p:cond delay="0"/>
                                  </p:stCondLst>
                                  <p:childTnLst>
                                    <p:animEffect transition="out" filter="dissolve">
                                      <p:cBhvr>
                                        <p:cTn id="273" dur="500"/>
                                        <p:tgtEl>
                                          <p:spTgt spid="312498"/>
                                        </p:tgtEl>
                                      </p:cBhvr>
                                    </p:animEffect>
                                    <p:set>
                                      <p:cBhvr>
                                        <p:cTn id="274" dur="1" fill="hold">
                                          <p:stCondLst>
                                            <p:cond delay="499"/>
                                          </p:stCondLst>
                                        </p:cTn>
                                        <p:tgtEl>
                                          <p:spTgt spid="312498"/>
                                        </p:tgtEl>
                                        <p:attrNameLst>
                                          <p:attrName>style.visibility</p:attrName>
                                        </p:attrNameLst>
                                      </p:cBhvr>
                                      <p:to>
                                        <p:strVal val="hidden"/>
                                      </p:to>
                                    </p:set>
                                  </p:childTnLst>
                                </p:cTn>
                              </p:par>
                              <p:par>
                                <p:cTn id="275" presetID="9" presetClass="exit" presetSubtype="0" fill="hold" grpId="2" nodeType="withEffect">
                                  <p:stCondLst>
                                    <p:cond delay="0"/>
                                  </p:stCondLst>
                                  <p:childTnLst>
                                    <p:animEffect transition="out" filter="dissolve">
                                      <p:cBhvr>
                                        <p:cTn id="276" dur="500"/>
                                        <p:tgtEl>
                                          <p:spTgt spid="312499"/>
                                        </p:tgtEl>
                                      </p:cBhvr>
                                    </p:animEffect>
                                    <p:set>
                                      <p:cBhvr>
                                        <p:cTn id="277" dur="1" fill="hold">
                                          <p:stCondLst>
                                            <p:cond delay="499"/>
                                          </p:stCondLst>
                                        </p:cTn>
                                        <p:tgtEl>
                                          <p:spTgt spid="312499"/>
                                        </p:tgtEl>
                                        <p:attrNameLst>
                                          <p:attrName>style.visibility</p:attrName>
                                        </p:attrNameLst>
                                      </p:cBhvr>
                                      <p:to>
                                        <p:strVal val="hidden"/>
                                      </p:to>
                                    </p:set>
                                  </p:childTnLst>
                                </p:cTn>
                              </p:par>
                            </p:childTnLst>
                          </p:cTn>
                        </p:par>
                      </p:childTnLst>
                    </p:cTn>
                  </p:par>
                  <p:par>
                    <p:cTn id="278" fill="hold">
                      <p:stCondLst>
                        <p:cond delay="indefinite"/>
                      </p:stCondLst>
                      <p:childTnLst>
                        <p:par>
                          <p:cTn id="279" fill="hold">
                            <p:stCondLst>
                              <p:cond delay="0"/>
                            </p:stCondLst>
                            <p:childTnLst>
                              <p:par>
                                <p:cTn id="280" presetID="1" presetClass="entr" presetSubtype="0" fill="hold" grpId="0" nodeType="clickEffect">
                                  <p:stCondLst>
                                    <p:cond delay="0"/>
                                  </p:stCondLst>
                                  <p:childTnLst>
                                    <p:set>
                                      <p:cBhvr>
                                        <p:cTn id="281" dur="1" fill="hold">
                                          <p:stCondLst>
                                            <p:cond delay="0"/>
                                          </p:stCondLst>
                                        </p:cTn>
                                        <p:tgtEl>
                                          <p:spTgt spid="312513"/>
                                        </p:tgtEl>
                                        <p:attrNameLst>
                                          <p:attrName>style.visibility</p:attrName>
                                        </p:attrNameLst>
                                      </p:cBhvr>
                                      <p:to>
                                        <p:strVal val="visible"/>
                                      </p:to>
                                    </p:set>
                                  </p:childTnLst>
                                </p:cTn>
                              </p:par>
                              <p:par>
                                <p:cTn id="282" presetID="2" presetClass="entr" presetSubtype="4" fill="hold" nodeType="withEffect">
                                  <p:stCondLst>
                                    <p:cond delay="0"/>
                                  </p:stCondLst>
                                  <p:childTnLst>
                                    <p:set>
                                      <p:cBhvr>
                                        <p:cTn id="283" dur="1" fill="hold">
                                          <p:stCondLst>
                                            <p:cond delay="0"/>
                                          </p:stCondLst>
                                        </p:cTn>
                                        <p:tgtEl>
                                          <p:spTgt spid="312520"/>
                                        </p:tgtEl>
                                        <p:attrNameLst>
                                          <p:attrName>style.visibility</p:attrName>
                                        </p:attrNameLst>
                                      </p:cBhvr>
                                      <p:to>
                                        <p:strVal val="visible"/>
                                      </p:to>
                                    </p:set>
                                    <p:anim calcmode="lin" valueType="num">
                                      <p:cBhvr additive="base">
                                        <p:cTn id="284" dur="500" fill="hold"/>
                                        <p:tgtEl>
                                          <p:spTgt spid="312520"/>
                                        </p:tgtEl>
                                        <p:attrNameLst>
                                          <p:attrName>ppt_x</p:attrName>
                                        </p:attrNameLst>
                                      </p:cBhvr>
                                      <p:tavLst>
                                        <p:tav tm="0">
                                          <p:val>
                                            <p:strVal val="#ppt_x"/>
                                          </p:val>
                                        </p:tav>
                                        <p:tav tm="100000">
                                          <p:val>
                                            <p:strVal val="#ppt_x"/>
                                          </p:val>
                                        </p:tav>
                                      </p:tavLst>
                                    </p:anim>
                                    <p:anim calcmode="lin" valueType="num">
                                      <p:cBhvr additive="base">
                                        <p:cTn id="285" dur="500" fill="hold"/>
                                        <p:tgtEl>
                                          <p:spTgt spid="312520"/>
                                        </p:tgtEl>
                                        <p:attrNameLst>
                                          <p:attrName>ppt_y</p:attrName>
                                        </p:attrNameLst>
                                      </p:cBhvr>
                                      <p:tavLst>
                                        <p:tav tm="0">
                                          <p:val>
                                            <p:strVal val="1+#ppt_h/2"/>
                                          </p:val>
                                        </p:tav>
                                        <p:tav tm="100000">
                                          <p:val>
                                            <p:strVal val="#ppt_y"/>
                                          </p:val>
                                        </p:tav>
                                      </p:tavLst>
                                    </p:anim>
                                  </p:childTnLst>
                                </p:cTn>
                              </p:par>
                            </p:childTnLst>
                          </p:cTn>
                        </p:par>
                        <p:par>
                          <p:cTn id="286" fill="hold">
                            <p:stCondLst>
                              <p:cond delay="500"/>
                            </p:stCondLst>
                            <p:childTnLst>
                              <p:par>
                                <p:cTn id="287" presetID="35" presetClass="emph" presetSubtype="0" repeatCount="4000" fill="hold" nodeType="afterEffect">
                                  <p:stCondLst>
                                    <p:cond delay="0"/>
                                  </p:stCondLst>
                                  <p:childTnLst>
                                    <p:anim calcmode="discrete" valueType="str">
                                      <p:cBhvr>
                                        <p:cTn id="288" dur="500" fill="hold"/>
                                        <p:tgtEl>
                                          <p:spTgt spid="312520"/>
                                        </p:tgtEl>
                                        <p:attrNameLst>
                                          <p:attrName>style.visibility</p:attrName>
                                        </p:attrNameLst>
                                      </p:cBhvr>
                                      <p:tavLst>
                                        <p:tav tm="0">
                                          <p:val>
                                            <p:strVal val="hidden"/>
                                          </p:val>
                                        </p:tav>
                                        <p:tav tm="50000">
                                          <p:val>
                                            <p:strVal val="visible"/>
                                          </p:val>
                                        </p:tav>
                                      </p:tavLst>
                                    </p:anim>
                                  </p:childTnLst>
                                </p:cTn>
                              </p:par>
                              <p:par>
                                <p:cTn id="289" presetID="1" presetClass="entr" presetSubtype="0" fill="hold" nodeType="withEffect">
                                  <p:stCondLst>
                                    <p:cond delay="0"/>
                                  </p:stCondLst>
                                  <p:childTnLst>
                                    <p:set>
                                      <p:cBhvr>
                                        <p:cTn id="290" dur="1" fill="hold">
                                          <p:stCondLst>
                                            <p:cond delay="0"/>
                                          </p:stCondLst>
                                        </p:cTn>
                                        <p:tgtEl>
                                          <p:spTgt spid="312526"/>
                                        </p:tgtEl>
                                        <p:attrNameLst>
                                          <p:attrName>style.visibility</p:attrName>
                                        </p:attrNameLst>
                                      </p:cBhvr>
                                      <p:to>
                                        <p:strVal val="visible"/>
                                      </p:to>
                                    </p:set>
                                  </p:childTnLst>
                                </p:cTn>
                              </p:par>
                              <p:par>
                                <p:cTn id="291" presetID="1" presetClass="entr" presetSubtype="0" fill="hold" grpId="0" nodeType="withEffect">
                                  <p:stCondLst>
                                    <p:cond delay="0"/>
                                  </p:stCondLst>
                                  <p:childTnLst>
                                    <p:set>
                                      <p:cBhvr>
                                        <p:cTn id="292" dur="1" fill="hold">
                                          <p:stCondLst>
                                            <p:cond delay="0"/>
                                          </p:stCondLst>
                                        </p:cTn>
                                        <p:tgtEl>
                                          <p:spTgt spid="312514"/>
                                        </p:tgtEl>
                                        <p:attrNameLst>
                                          <p:attrName>style.visibility</p:attrName>
                                        </p:attrNameLst>
                                      </p:cBhvr>
                                      <p:to>
                                        <p:strVal val="visible"/>
                                      </p:to>
                                    </p:set>
                                  </p:childTnLst>
                                </p:cTn>
                              </p:par>
                              <p:par>
                                <p:cTn id="293" presetID="1" presetClass="entr" presetSubtype="0" fill="hold" nodeType="withEffect">
                                  <p:stCondLst>
                                    <p:cond delay="0"/>
                                  </p:stCondLst>
                                  <p:childTnLst>
                                    <p:set>
                                      <p:cBhvr>
                                        <p:cTn id="294" dur="1" fill="hold">
                                          <p:stCondLst>
                                            <p:cond delay="0"/>
                                          </p:stCondLst>
                                        </p:cTn>
                                        <p:tgtEl>
                                          <p:spTgt spid="312517"/>
                                        </p:tgtEl>
                                        <p:attrNameLst>
                                          <p:attrName>style.visibility</p:attrName>
                                        </p:attrNameLst>
                                      </p:cBhvr>
                                      <p:to>
                                        <p:strVal val="visible"/>
                                      </p:to>
                                    </p:set>
                                  </p:childTnLst>
                                </p:cTn>
                              </p:par>
                              <p:par>
                                <p:cTn id="295" presetID="1" presetClass="entr" presetSubtype="0" fill="hold" grpId="0" nodeType="withEffect">
                                  <p:stCondLst>
                                    <p:cond delay="0"/>
                                  </p:stCondLst>
                                  <p:childTnLst>
                                    <p:set>
                                      <p:cBhvr>
                                        <p:cTn id="296" dur="1" fill="hold">
                                          <p:stCondLst>
                                            <p:cond delay="0"/>
                                          </p:stCondLst>
                                        </p:cTn>
                                        <p:tgtEl>
                                          <p:spTgt spid="312515"/>
                                        </p:tgtEl>
                                        <p:attrNameLst>
                                          <p:attrName>style.visibility</p:attrName>
                                        </p:attrNameLst>
                                      </p:cBhvr>
                                      <p:to>
                                        <p:strVal val="visible"/>
                                      </p:to>
                                    </p:set>
                                  </p:childTnLst>
                                </p:cTn>
                              </p:par>
                              <p:par>
                                <p:cTn id="297" presetID="1" presetClass="entr" presetSubtype="0" fill="hold" nodeType="withEffect">
                                  <p:stCondLst>
                                    <p:cond delay="0"/>
                                  </p:stCondLst>
                                  <p:childTnLst>
                                    <p:set>
                                      <p:cBhvr>
                                        <p:cTn id="298" dur="1" fill="hold">
                                          <p:stCondLst>
                                            <p:cond delay="0"/>
                                          </p:stCondLst>
                                        </p:cTn>
                                        <p:tgtEl>
                                          <p:spTgt spid="312518"/>
                                        </p:tgtEl>
                                        <p:attrNameLst>
                                          <p:attrName>style.visibility</p:attrName>
                                        </p:attrNameLst>
                                      </p:cBhvr>
                                      <p:to>
                                        <p:strVal val="visible"/>
                                      </p:to>
                                    </p:set>
                                  </p:childTnLst>
                                </p:cTn>
                              </p:par>
                              <p:par>
                                <p:cTn id="299" presetID="1" presetClass="entr" presetSubtype="0" fill="hold" grpId="0" nodeType="withEffect">
                                  <p:stCondLst>
                                    <p:cond delay="0"/>
                                  </p:stCondLst>
                                  <p:childTnLst>
                                    <p:set>
                                      <p:cBhvr>
                                        <p:cTn id="300" dur="1" fill="hold">
                                          <p:stCondLst>
                                            <p:cond delay="0"/>
                                          </p:stCondLst>
                                        </p:cTn>
                                        <p:tgtEl>
                                          <p:spTgt spid="312516"/>
                                        </p:tgtEl>
                                        <p:attrNameLst>
                                          <p:attrName>style.visibility</p:attrName>
                                        </p:attrNameLst>
                                      </p:cBhvr>
                                      <p:to>
                                        <p:strVal val="visible"/>
                                      </p:to>
                                    </p:set>
                                  </p:childTnLst>
                                </p:cTn>
                              </p:par>
                              <p:par>
                                <p:cTn id="301" presetID="1" presetClass="entr" presetSubtype="0" fill="hold" nodeType="withEffect">
                                  <p:stCondLst>
                                    <p:cond delay="0"/>
                                  </p:stCondLst>
                                  <p:childTnLst>
                                    <p:set>
                                      <p:cBhvr>
                                        <p:cTn id="302" dur="1" fill="hold">
                                          <p:stCondLst>
                                            <p:cond delay="0"/>
                                          </p:stCondLst>
                                        </p:cTn>
                                        <p:tgtEl>
                                          <p:spTgt spid="312519"/>
                                        </p:tgtEl>
                                        <p:attrNameLst>
                                          <p:attrName>style.visibility</p:attrName>
                                        </p:attrNameLst>
                                      </p:cBhvr>
                                      <p:to>
                                        <p:strVal val="visible"/>
                                      </p:to>
                                    </p:set>
                                  </p:childTnLst>
                                </p:cTn>
                              </p:par>
                              <p:par>
                                <p:cTn id="303" presetID="1" presetClass="entr" presetSubtype="0" fill="hold" grpId="0" nodeType="withEffect">
                                  <p:stCondLst>
                                    <p:cond delay="0"/>
                                  </p:stCondLst>
                                  <p:childTnLst>
                                    <p:set>
                                      <p:cBhvr>
                                        <p:cTn id="304" dur="1" fill="hold">
                                          <p:stCondLst>
                                            <p:cond delay="0"/>
                                          </p:stCondLst>
                                        </p:cTn>
                                        <p:tgtEl>
                                          <p:spTgt spid="312524"/>
                                        </p:tgtEl>
                                        <p:attrNameLst>
                                          <p:attrName>style.visibility</p:attrName>
                                        </p:attrNameLst>
                                      </p:cBhvr>
                                      <p:to>
                                        <p:strVal val="visible"/>
                                      </p:to>
                                    </p:set>
                                  </p:childTnLst>
                                </p:cTn>
                              </p:par>
                              <p:par>
                                <p:cTn id="305" presetID="1" presetClass="entr" presetSubtype="0" fill="hold" grpId="0" nodeType="withEffect">
                                  <p:stCondLst>
                                    <p:cond delay="0"/>
                                  </p:stCondLst>
                                  <p:childTnLst>
                                    <p:set>
                                      <p:cBhvr>
                                        <p:cTn id="306" dur="1" fill="hold">
                                          <p:stCondLst>
                                            <p:cond delay="0"/>
                                          </p:stCondLst>
                                        </p:cTn>
                                        <p:tgtEl>
                                          <p:spTgt spid="312523"/>
                                        </p:tgtEl>
                                        <p:attrNameLst>
                                          <p:attrName>style.visibility</p:attrName>
                                        </p:attrNameLst>
                                      </p:cBhvr>
                                      <p:to>
                                        <p:strVal val="visible"/>
                                      </p:to>
                                    </p:set>
                                  </p:childTnLst>
                                </p:cTn>
                              </p:par>
                              <p:par>
                                <p:cTn id="307" presetID="1" presetClass="entr" presetSubtype="0" fill="hold" grpId="0" nodeType="withEffect">
                                  <p:stCondLst>
                                    <p:cond delay="0"/>
                                  </p:stCondLst>
                                  <p:childTnLst>
                                    <p:set>
                                      <p:cBhvr>
                                        <p:cTn id="308" dur="1" fill="hold">
                                          <p:stCondLst>
                                            <p:cond delay="0"/>
                                          </p:stCondLst>
                                        </p:cTn>
                                        <p:tgtEl>
                                          <p:spTgt spid="3125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7" grpId="0"/>
      <p:bldP spid="312332" grpId="0"/>
      <p:bldP spid="312335" grpId="0"/>
      <p:bldP spid="312337" grpId="0"/>
      <p:bldP spid="312340" grpId="0"/>
      <p:bldP spid="312353" grpId="0" animBg="1"/>
      <p:bldP spid="312354" grpId="0" animBg="1"/>
      <p:bldP spid="312355" grpId="0" animBg="1"/>
      <p:bldP spid="312357" grpId="0" animBg="1"/>
      <p:bldP spid="312358" grpId="0" animBg="1"/>
      <p:bldP spid="312359" grpId="0" animBg="1"/>
      <p:bldP spid="312363" grpId="0" animBg="1"/>
      <p:bldP spid="312364" grpId="0" animBg="1"/>
      <p:bldP spid="312368" grpId="0"/>
      <p:bldP spid="312369" grpId="0" animBg="1"/>
      <p:bldP spid="312370" grpId="0" animBg="1"/>
      <p:bldP spid="312374" grpId="0"/>
      <p:bldP spid="312377" grpId="0"/>
      <p:bldP spid="312378" grpId="0" animBg="1"/>
      <p:bldP spid="312381" grpId="0"/>
      <p:bldP spid="312444" grpId="0" animBg="1"/>
      <p:bldP spid="312445" grpId="0" animBg="1"/>
      <p:bldP spid="312446" grpId="0" animBg="1"/>
      <p:bldP spid="312447" grpId="0" animBg="1"/>
      <p:bldP spid="312463" grpId="0" animBg="1"/>
      <p:bldP spid="312464" grpId="0" animBg="1"/>
      <p:bldP spid="312465" grpId="0" animBg="1"/>
      <p:bldP spid="312466" grpId="0" animBg="1"/>
      <p:bldP spid="312467" grpId="0" animBg="1"/>
      <p:bldP spid="312468" grpId="0"/>
      <p:bldP spid="312469" grpId="0"/>
      <p:bldP spid="312470" grpId="0"/>
      <p:bldP spid="312471" grpId="0"/>
      <p:bldP spid="312475" grpId="0" animBg="1"/>
      <p:bldP spid="312476" grpId="0" animBg="1"/>
      <p:bldP spid="312477" grpId="0" animBg="1"/>
      <p:bldP spid="312478" grpId="0"/>
      <p:bldP spid="312483" grpId="0"/>
      <p:bldP spid="312484" grpId="0"/>
      <p:bldP spid="312485" grpId="0"/>
      <p:bldP spid="312486" grpId="0"/>
      <p:bldP spid="312487" grpId="0"/>
      <p:bldP spid="312488" grpId="0"/>
      <p:bldP spid="312490" grpId="0"/>
      <p:bldP spid="312491" grpId="0" animBg="1"/>
      <p:bldP spid="312492" grpId="0"/>
      <p:bldP spid="312493" grpId="0"/>
      <p:bldP spid="312494" grpId="0" animBg="1"/>
      <p:bldP spid="312495" grpId="0"/>
      <p:bldP spid="312496" grpId="0" animBg="1"/>
      <p:bldP spid="312497" grpId="0" animBg="1"/>
      <p:bldP spid="312498" grpId="0" animBg="1"/>
      <p:bldP spid="312498" grpId="1" animBg="1"/>
      <p:bldP spid="312498" grpId="2" animBg="1"/>
      <p:bldP spid="312499" grpId="0" animBg="1"/>
      <p:bldP spid="312499" grpId="1" animBg="1"/>
      <p:bldP spid="312499" grpId="2" animBg="1"/>
      <p:bldP spid="312500" grpId="0" animBg="1"/>
      <p:bldP spid="312501" grpId="0" animBg="1"/>
      <p:bldP spid="312504" grpId="0"/>
      <p:bldP spid="312505" grpId="0" animBg="1"/>
      <p:bldP spid="312506" grpId="0" animBg="1"/>
      <p:bldP spid="312509" grpId="0"/>
      <p:bldP spid="312510" grpId="0" animBg="1"/>
      <p:bldP spid="312511" grpId="0" animBg="1"/>
      <p:bldP spid="312512" grpId="0" animBg="1"/>
      <p:bldP spid="312513" grpId="0" animBg="1"/>
      <p:bldP spid="312514" grpId="0" animBg="1"/>
      <p:bldP spid="312515" grpId="0" animBg="1"/>
      <p:bldP spid="312516" grpId="0" animBg="1"/>
      <p:bldP spid="312523" grpId="0" animBg="1"/>
      <p:bldP spid="312524" grpId="0" animBg="1"/>
      <p:bldP spid="312525" grpId="0" animBg="1"/>
      <p:bldP spid="3125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500" name="Rectangle 156"/>
          <p:cNvSpPr>
            <a:spLocks noChangeArrowheads="1"/>
          </p:cNvSpPr>
          <p:nvPr/>
        </p:nvSpPr>
        <p:spPr bwMode="auto">
          <a:xfrm>
            <a:off x="8001000" y="4543425"/>
            <a:ext cx="914400" cy="1381125"/>
          </a:xfrm>
          <a:prstGeom prst="rect">
            <a:avLst/>
          </a:prstGeom>
          <a:solidFill>
            <a:srgbClr val="CCFFFF"/>
          </a:solidFill>
          <a:ln w="9525" algn="ctr">
            <a:solidFill>
              <a:srgbClr val="99CCFF"/>
            </a:solidFill>
            <a:prstDash val="dash"/>
            <a:miter lim="800000"/>
            <a:headEnd/>
            <a:tailEnd/>
          </a:ln>
          <a:effectLst/>
        </p:spPr>
        <p:txBody>
          <a:bodyPr wrap="none" anchor="ctr"/>
          <a:lstStyle/>
          <a:p>
            <a:endParaRPr lang="ru-RU"/>
          </a:p>
        </p:txBody>
      </p:sp>
      <p:sp>
        <p:nvSpPr>
          <p:cNvPr id="313476" name="Freeform 132"/>
          <p:cNvSpPr>
            <a:spLocks/>
          </p:cNvSpPr>
          <p:nvPr/>
        </p:nvSpPr>
        <p:spPr bwMode="auto">
          <a:xfrm>
            <a:off x="5370513" y="4860925"/>
            <a:ext cx="2006600" cy="890588"/>
          </a:xfrm>
          <a:custGeom>
            <a:avLst/>
            <a:gdLst/>
            <a:ahLst/>
            <a:cxnLst>
              <a:cxn ang="0">
                <a:pos x="19" y="286"/>
              </a:cxn>
              <a:cxn ang="0">
                <a:pos x="25" y="394"/>
              </a:cxn>
              <a:cxn ang="0">
                <a:pos x="43" y="430"/>
              </a:cxn>
              <a:cxn ang="0">
                <a:pos x="175" y="550"/>
              </a:cxn>
              <a:cxn ang="0">
                <a:pos x="301" y="544"/>
              </a:cxn>
              <a:cxn ang="0">
                <a:pos x="325" y="538"/>
              </a:cxn>
              <a:cxn ang="0">
                <a:pos x="385" y="478"/>
              </a:cxn>
              <a:cxn ang="0">
                <a:pos x="421" y="466"/>
              </a:cxn>
              <a:cxn ang="0">
                <a:pos x="589" y="502"/>
              </a:cxn>
              <a:cxn ang="0">
                <a:pos x="691" y="538"/>
              </a:cxn>
              <a:cxn ang="0">
                <a:pos x="781" y="544"/>
              </a:cxn>
              <a:cxn ang="0">
                <a:pos x="1171" y="526"/>
              </a:cxn>
              <a:cxn ang="0">
                <a:pos x="1213" y="436"/>
              </a:cxn>
              <a:cxn ang="0">
                <a:pos x="1237" y="376"/>
              </a:cxn>
              <a:cxn ang="0">
                <a:pos x="1231" y="160"/>
              </a:cxn>
              <a:cxn ang="0">
                <a:pos x="595" y="70"/>
              </a:cxn>
              <a:cxn ang="0">
                <a:pos x="271" y="40"/>
              </a:cxn>
              <a:cxn ang="0">
                <a:pos x="55" y="100"/>
              </a:cxn>
              <a:cxn ang="0">
                <a:pos x="49" y="118"/>
              </a:cxn>
              <a:cxn ang="0">
                <a:pos x="19" y="286"/>
              </a:cxn>
            </a:cxnLst>
            <a:rect l="0" t="0" r="r" b="b"/>
            <a:pathLst>
              <a:path w="1264" h="561">
                <a:moveTo>
                  <a:pt x="19" y="286"/>
                </a:moveTo>
                <a:cubicBezTo>
                  <a:pt x="21" y="322"/>
                  <a:pt x="22" y="358"/>
                  <a:pt x="25" y="394"/>
                </a:cubicBezTo>
                <a:cubicBezTo>
                  <a:pt x="27" y="413"/>
                  <a:pt x="35" y="414"/>
                  <a:pt x="43" y="430"/>
                </a:cubicBezTo>
                <a:cubicBezTo>
                  <a:pt x="76" y="495"/>
                  <a:pt x="103" y="526"/>
                  <a:pt x="175" y="550"/>
                </a:cubicBezTo>
                <a:cubicBezTo>
                  <a:pt x="217" y="548"/>
                  <a:pt x="259" y="547"/>
                  <a:pt x="301" y="544"/>
                </a:cubicBezTo>
                <a:cubicBezTo>
                  <a:pt x="309" y="543"/>
                  <a:pt x="319" y="543"/>
                  <a:pt x="325" y="538"/>
                </a:cubicBezTo>
                <a:cubicBezTo>
                  <a:pt x="364" y="504"/>
                  <a:pt x="330" y="496"/>
                  <a:pt x="385" y="478"/>
                </a:cubicBezTo>
                <a:cubicBezTo>
                  <a:pt x="397" y="474"/>
                  <a:pt x="421" y="466"/>
                  <a:pt x="421" y="466"/>
                </a:cubicBezTo>
                <a:cubicBezTo>
                  <a:pt x="483" y="471"/>
                  <a:pt x="531" y="483"/>
                  <a:pt x="589" y="502"/>
                </a:cubicBezTo>
                <a:cubicBezTo>
                  <a:pt x="621" y="513"/>
                  <a:pt x="655" y="536"/>
                  <a:pt x="691" y="538"/>
                </a:cubicBezTo>
                <a:cubicBezTo>
                  <a:pt x="721" y="540"/>
                  <a:pt x="751" y="542"/>
                  <a:pt x="781" y="544"/>
                </a:cubicBezTo>
                <a:cubicBezTo>
                  <a:pt x="809" y="543"/>
                  <a:pt x="1065" y="561"/>
                  <a:pt x="1171" y="526"/>
                </a:cubicBezTo>
                <a:cubicBezTo>
                  <a:pt x="1193" y="497"/>
                  <a:pt x="1193" y="466"/>
                  <a:pt x="1213" y="436"/>
                </a:cubicBezTo>
                <a:cubicBezTo>
                  <a:pt x="1219" y="412"/>
                  <a:pt x="1223" y="396"/>
                  <a:pt x="1237" y="376"/>
                </a:cubicBezTo>
                <a:cubicBezTo>
                  <a:pt x="1246" y="320"/>
                  <a:pt x="1264" y="206"/>
                  <a:pt x="1231" y="160"/>
                </a:cubicBezTo>
                <a:cubicBezTo>
                  <a:pt x="1117" y="0"/>
                  <a:pt x="630" y="70"/>
                  <a:pt x="595" y="70"/>
                </a:cubicBezTo>
                <a:cubicBezTo>
                  <a:pt x="487" y="55"/>
                  <a:pt x="380" y="49"/>
                  <a:pt x="271" y="40"/>
                </a:cubicBezTo>
                <a:cubicBezTo>
                  <a:pt x="147" y="47"/>
                  <a:pt x="144" y="40"/>
                  <a:pt x="55" y="100"/>
                </a:cubicBezTo>
                <a:cubicBezTo>
                  <a:pt x="53" y="106"/>
                  <a:pt x="52" y="112"/>
                  <a:pt x="49" y="118"/>
                </a:cubicBezTo>
                <a:cubicBezTo>
                  <a:pt x="0" y="206"/>
                  <a:pt x="28" y="91"/>
                  <a:pt x="19" y="286"/>
                </a:cubicBezTo>
                <a:close/>
              </a:path>
            </a:pathLst>
          </a:custGeom>
          <a:solidFill>
            <a:srgbClr val="CCFFFF"/>
          </a:solidFill>
          <a:ln w="9525" cap="flat" cmpd="sng">
            <a:solidFill>
              <a:srgbClr val="99CCFF"/>
            </a:solidFill>
            <a:prstDash val="dash"/>
            <a:round/>
            <a:headEnd type="none" w="med" len="med"/>
            <a:tailEnd type="none" w="med" len="med"/>
          </a:ln>
          <a:effectLst/>
        </p:spPr>
        <p:txBody>
          <a:bodyPr anchor="ctr"/>
          <a:lstStyle/>
          <a:p>
            <a:endParaRPr lang="ru-RU"/>
          </a:p>
        </p:txBody>
      </p:sp>
      <p:sp>
        <p:nvSpPr>
          <p:cNvPr id="313423" name="Freeform 79"/>
          <p:cNvSpPr>
            <a:spLocks/>
          </p:cNvSpPr>
          <p:nvPr/>
        </p:nvSpPr>
        <p:spPr bwMode="auto">
          <a:xfrm>
            <a:off x="315913" y="2244725"/>
            <a:ext cx="2173287" cy="979488"/>
          </a:xfrm>
          <a:custGeom>
            <a:avLst/>
            <a:gdLst/>
            <a:ahLst/>
            <a:cxnLst>
              <a:cxn ang="0">
                <a:pos x="1265" y="230"/>
              </a:cxn>
              <a:cxn ang="0">
                <a:pos x="1223" y="170"/>
              </a:cxn>
              <a:cxn ang="0">
                <a:pos x="1151" y="62"/>
              </a:cxn>
              <a:cxn ang="0">
                <a:pos x="1127" y="32"/>
              </a:cxn>
              <a:cxn ang="0">
                <a:pos x="1049" y="2"/>
              </a:cxn>
              <a:cxn ang="0">
                <a:pos x="707" y="8"/>
              </a:cxn>
              <a:cxn ang="0">
                <a:pos x="503" y="32"/>
              </a:cxn>
              <a:cxn ang="0">
                <a:pos x="413" y="56"/>
              </a:cxn>
              <a:cxn ang="0">
                <a:pos x="293" y="98"/>
              </a:cxn>
              <a:cxn ang="0">
                <a:pos x="275" y="110"/>
              </a:cxn>
              <a:cxn ang="0">
                <a:pos x="257" y="116"/>
              </a:cxn>
              <a:cxn ang="0">
                <a:pos x="197" y="134"/>
              </a:cxn>
              <a:cxn ang="0">
                <a:pos x="179" y="140"/>
              </a:cxn>
              <a:cxn ang="0">
                <a:pos x="29" y="200"/>
              </a:cxn>
              <a:cxn ang="0">
                <a:pos x="161" y="284"/>
              </a:cxn>
              <a:cxn ang="0">
                <a:pos x="263" y="308"/>
              </a:cxn>
              <a:cxn ang="0">
                <a:pos x="359" y="362"/>
              </a:cxn>
              <a:cxn ang="0">
                <a:pos x="395" y="386"/>
              </a:cxn>
              <a:cxn ang="0">
                <a:pos x="413" y="404"/>
              </a:cxn>
              <a:cxn ang="0">
                <a:pos x="485" y="410"/>
              </a:cxn>
              <a:cxn ang="0">
                <a:pos x="557" y="464"/>
              </a:cxn>
              <a:cxn ang="0">
                <a:pos x="587" y="488"/>
              </a:cxn>
              <a:cxn ang="0">
                <a:pos x="641" y="524"/>
              </a:cxn>
              <a:cxn ang="0">
                <a:pos x="731" y="542"/>
              </a:cxn>
              <a:cxn ang="0">
                <a:pos x="887" y="590"/>
              </a:cxn>
              <a:cxn ang="0">
                <a:pos x="1007" y="608"/>
              </a:cxn>
              <a:cxn ang="0">
                <a:pos x="1289" y="590"/>
              </a:cxn>
              <a:cxn ang="0">
                <a:pos x="1331" y="542"/>
              </a:cxn>
              <a:cxn ang="0">
                <a:pos x="1313" y="350"/>
              </a:cxn>
              <a:cxn ang="0">
                <a:pos x="1295" y="290"/>
              </a:cxn>
              <a:cxn ang="0">
                <a:pos x="1265" y="230"/>
              </a:cxn>
            </a:cxnLst>
            <a:rect l="0" t="0" r="r" b="b"/>
            <a:pathLst>
              <a:path w="1369" h="617">
                <a:moveTo>
                  <a:pt x="1265" y="230"/>
                </a:moveTo>
                <a:cubicBezTo>
                  <a:pt x="1238" y="194"/>
                  <a:pt x="1253" y="214"/>
                  <a:pt x="1223" y="170"/>
                </a:cubicBezTo>
                <a:cubicBezTo>
                  <a:pt x="1199" y="134"/>
                  <a:pt x="1188" y="87"/>
                  <a:pt x="1151" y="62"/>
                </a:cubicBezTo>
                <a:cubicBezTo>
                  <a:pt x="1139" y="27"/>
                  <a:pt x="1154" y="59"/>
                  <a:pt x="1127" y="32"/>
                </a:cubicBezTo>
                <a:cubicBezTo>
                  <a:pt x="1095" y="0"/>
                  <a:pt x="1106" y="9"/>
                  <a:pt x="1049" y="2"/>
                </a:cubicBezTo>
                <a:cubicBezTo>
                  <a:pt x="935" y="4"/>
                  <a:pt x="821" y="5"/>
                  <a:pt x="707" y="8"/>
                </a:cubicBezTo>
                <a:cubicBezTo>
                  <a:pt x="640" y="10"/>
                  <a:pt x="571" y="28"/>
                  <a:pt x="503" y="32"/>
                </a:cubicBezTo>
                <a:cubicBezTo>
                  <a:pt x="469" y="49"/>
                  <a:pt x="453" y="51"/>
                  <a:pt x="413" y="56"/>
                </a:cubicBezTo>
                <a:cubicBezTo>
                  <a:pt x="373" y="69"/>
                  <a:pt x="334" y="84"/>
                  <a:pt x="293" y="98"/>
                </a:cubicBezTo>
                <a:cubicBezTo>
                  <a:pt x="286" y="100"/>
                  <a:pt x="281" y="107"/>
                  <a:pt x="275" y="110"/>
                </a:cubicBezTo>
                <a:cubicBezTo>
                  <a:pt x="269" y="113"/>
                  <a:pt x="263" y="114"/>
                  <a:pt x="257" y="116"/>
                </a:cubicBezTo>
                <a:cubicBezTo>
                  <a:pt x="194" y="134"/>
                  <a:pt x="283" y="105"/>
                  <a:pt x="197" y="134"/>
                </a:cubicBezTo>
                <a:cubicBezTo>
                  <a:pt x="191" y="136"/>
                  <a:pt x="179" y="140"/>
                  <a:pt x="179" y="140"/>
                </a:cubicBezTo>
                <a:cubicBezTo>
                  <a:pt x="128" y="191"/>
                  <a:pt x="109" y="189"/>
                  <a:pt x="29" y="200"/>
                </a:cubicBezTo>
                <a:cubicBezTo>
                  <a:pt x="0" y="286"/>
                  <a:pt x="109" y="281"/>
                  <a:pt x="161" y="284"/>
                </a:cubicBezTo>
                <a:cubicBezTo>
                  <a:pt x="194" y="291"/>
                  <a:pt x="233" y="295"/>
                  <a:pt x="263" y="308"/>
                </a:cubicBezTo>
                <a:cubicBezTo>
                  <a:pt x="296" y="322"/>
                  <a:pt x="328" y="345"/>
                  <a:pt x="359" y="362"/>
                </a:cubicBezTo>
                <a:cubicBezTo>
                  <a:pt x="372" y="369"/>
                  <a:pt x="383" y="378"/>
                  <a:pt x="395" y="386"/>
                </a:cubicBezTo>
                <a:cubicBezTo>
                  <a:pt x="402" y="391"/>
                  <a:pt x="405" y="402"/>
                  <a:pt x="413" y="404"/>
                </a:cubicBezTo>
                <a:cubicBezTo>
                  <a:pt x="436" y="410"/>
                  <a:pt x="461" y="408"/>
                  <a:pt x="485" y="410"/>
                </a:cubicBezTo>
                <a:cubicBezTo>
                  <a:pt x="515" y="420"/>
                  <a:pt x="531" y="447"/>
                  <a:pt x="557" y="464"/>
                </a:cubicBezTo>
                <a:cubicBezTo>
                  <a:pt x="579" y="497"/>
                  <a:pt x="556" y="471"/>
                  <a:pt x="587" y="488"/>
                </a:cubicBezTo>
                <a:cubicBezTo>
                  <a:pt x="606" y="499"/>
                  <a:pt x="620" y="519"/>
                  <a:pt x="641" y="524"/>
                </a:cubicBezTo>
                <a:cubicBezTo>
                  <a:pt x="671" y="531"/>
                  <a:pt x="701" y="535"/>
                  <a:pt x="731" y="542"/>
                </a:cubicBezTo>
                <a:cubicBezTo>
                  <a:pt x="785" y="554"/>
                  <a:pt x="834" y="572"/>
                  <a:pt x="887" y="590"/>
                </a:cubicBezTo>
                <a:cubicBezTo>
                  <a:pt x="925" y="603"/>
                  <a:pt x="968" y="604"/>
                  <a:pt x="1007" y="608"/>
                </a:cubicBezTo>
                <a:cubicBezTo>
                  <a:pt x="1066" y="606"/>
                  <a:pt x="1208" y="617"/>
                  <a:pt x="1289" y="590"/>
                </a:cubicBezTo>
                <a:cubicBezTo>
                  <a:pt x="1317" y="548"/>
                  <a:pt x="1301" y="562"/>
                  <a:pt x="1331" y="542"/>
                </a:cubicBezTo>
                <a:cubicBezTo>
                  <a:pt x="1369" y="485"/>
                  <a:pt x="1360" y="397"/>
                  <a:pt x="1313" y="350"/>
                </a:cubicBezTo>
                <a:cubicBezTo>
                  <a:pt x="1307" y="331"/>
                  <a:pt x="1304" y="308"/>
                  <a:pt x="1295" y="290"/>
                </a:cubicBezTo>
                <a:cubicBezTo>
                  <a:pt x="1279" y="259"/>
                  <a:pt x="1265" y="269"/>
                  <a:pt x="1265" y="230"/>
                </a:cubicBezTo>
                <a:close/>
              </a:path>
            </a:pathLst>
          </a:custGeom>
          <a:solidFill>
            <a:srgbClr val="CCFFFF"/>
          </a:solidFill>
          <a:ln w="9525" cap="flat" cmpd="sng">
            <a:solidFill>
              <a:srgbClr val="00CCFF"/>
            </a:solidFill>
            <a:prstDash val="dash"/>
            <a:round/>
            <a:headEnd type="none" w="med" len="med"/>
            <a:tailEnd type="none" w="med" len="med"/>
          </a:ln>
          <a:effectLst/>
        </p:spPr>
        <p:txBody>
          <a:bodyPr anchor="ctr"/>
          <a:lstStyle/>
          <a:p>
            <a:endParaRPr lang="ru-RU"/>
          </a:p>
        </p:txBody>
      </p:sp>
      <p:sp>
        <p:nvSpPr>
          <p:cNvPr id="313422" name="Freeform 78"/>
          <p:cNvSpPr>
            <a:spLocks/>
          </p:cNvSpPr>
          <p:nvPr/>
        </p:nvSpPr>
        <p:spPr bwMode="auto">
          <a:xfrm>
            <a:off x="2230438" y="2128838"/>
            <a:ext cx="2125662" cy="989012"/>
          </a:xfrm>
          <a:custGeom>
            <a:avLst/>
            <a:gdLst/>
            <a:ahLst/>
            <a:cxnLst>
              <a:cxn ang="0">
                <a:pos x="71" y="303"/>
              </a:cxn>
              <a:cxn ang="0">
                <a:pos x="17" y="171"/>
              </a:cxn>
              <a:cxn ang="0">
                <a:pos x="23" y="57"/>
              </a:cxn>
              <a:cxn ang="0">
                <a:pos x="137" y="3"/>
              </a:cxn>
              <a:cxn ang="0">
                <a:pos x="791" y="9"/>
              </a:cxn>
              <a:cxn ang="0">
                <a:pos x="899" y="57"/>
              </a:cxn>
              <a:cxn ang="0">
                <a:pos x="1073" y="135"/>
              </a:cxn>
              <a:cxn ang="0">
                <a:pos x="1133" y="159"/>
              </a:cxn>
              <a:cxn ang="0">
                <a:pos x="1175" y="183"/>
              </a:cxn>
              <a:cxn ang="0">
                <a:pos x="1205" y="189"/>
              </a:cxn>
              <a:cxn ang="0">
                <a:pos x="1241" y="201"/>
              </a:cxn>
              <a:cxn ang="0">
                <a:pos x="1289" y="273"/>
              </a:cxn>
              <a:cxn ang="0">
                <a:pos x="1301" y="309"/>
              </a:cxn>
              <a:cxn ang="0">
                <a:pos x="1211" y="621"/>
              </a:cxn>
              <a:cxn ang="0">
                <a:pos x="1085" y="615"/>
              </a:cxn>
              <a:cxn ang="0">
                <a:pos x="1049" y="591"/>
              </a:cxn>
              <a:cxn ang="0">
                <a:pos x="989" y="519"/>
              </a:cxn>
              <a:cxn ang="0">
                <a:pos x="851" y="375"/>
              </a:cxn>
              <a:cxn ang="0">
                <a:pos x="743" y="351"/>
              </a:cxn>
              <a:cxn ang="0">
                <a:pos x="647" y="357"/>
              </a:cxn>
              <a:cxn ang="0">
                <a:pos x="593" y="387"/>
              </a:cxn>
              <a:cxn ang="0">
                <a:pos x="551" y="399"/>
              </a:cxn>
              <a:cxn ang="0">
                <a:pos x="491" y="429"/>
              </a:cxn>
              <a:cxn ang="0">
                <a:pos x="191" y="405"/>
              </a:cxn>
              <a:cxn ang="0">
                <a:pos x="137" y="381"/>
              </a:cxn>
              <a:cxn ang="0">
                <a:pos x="95" y="339"/>
              </a:cxn>
            </a:cxnLst>
            <a:rect l="0" t="0" r="r" b="b"/>
            <a:pathLst>
              <a:path w="1339" h="623">
                <a:moveTo>
                  <a:pt x="71" y="303"/>
                </a:moveTo>
                <a:cubicBezTo>
                  <a:pt x="56" y="259"/>
                  <a:pt x="43" y="210"/>
                  <a:pt x="17" y="171"/>
                </a:cubicBezTo>
                <a:cubicBezTo>
                  <a:pt x="10" y="138"/>
                  <a:pt x="0" y="85"/>
                  <a:pt x="23" y="57"/>
                </a:cubicBezTo>
                <a:cubicBezTo>
                  <a:pt x="53" y="22"/>
                  <a:pt x="95" y="10"/>
                  <a:pt x="137" y="3"/>
                </a:cubicBezTo>
                <a:cubicBezTo>
                  <a:pt x="355" y="5"/>
                  <a:pt x="573" y="0"/>
                  <a:pt x="791" y="9"/>
                </a:cubicBezTo>
                <a:cubicBezTo>
                  <a:pt x="824" y="10"/>
                  <a:pt x="869" y="40"/>
                  <a:pt x="899" y="57"/>
                </a:cubicBezTo>
                <a:cubicBezTo>
                  <a:pt x="952" y="87"/>
                  <a:pt x="1014" y="120"/>
                  <a:pt x="1073" y="135"/>
                </a:cubicBezTo>
                <a:cubicBezTo>
                  <a:pt x="1093" y="148"/>
                  <a:pt x="1112" y="150"/>
                  <a:pt x="1133" y="159"/>
                </a:cubicBezTo>
                <a:cubicBezTo>
                  <a:pt x="1148" y="165"/>
                  <a:pt x="1160" y="177"/>
                  <a:pt x="1175" y="183"/>
                </a:cubicBezTo>
                <a:cubicBezTo>
                  <a:pt x="1185" y="187"/>
                  <a:pt x="1195" y="186"/>
                  <a:pt x="1205" y="189"/>
                </a:cubicBezTo>
                <a:cubicBezTo>
                  <a:pt x="1217" y="192"/>
                  <a:pt x="1241" y="201"/>
                  <a:pt x="1241" y="201"/>
                </a:cubicBezTo>
                <a:cubicBezTo>
                  <a:pt x="1262" y="222"/>
                  <a:pt x="1277" y="246"/>
                  <a:pt x="1289" y="273"/>
                </a:cubicBezTo>
                <a:cubicBezTo>
                  <a:pt x="1294" y="285"/>
                  <a:pt x="1301" y="309"/>
                  <a:pt x="1301" y="309"/>
                </a:cubicBezTo>
                <a:cubicBezTo>
                  <a:pt x="1296" y="509"/>
                  <a:pt x="1339" y="536"/>
                  <a:pt x="1211" y="621"/>
                </a:cubicBezTo>
                <a:cubicBezTo>
                  <a:pt x="1169" y="619"/>
                  <a:pt x="1126" y="623"/>
                  <a:pt x="1085" y="615"/>
                </a:cubicBezTo>
                <a:cubicBezTo>
                  <a:pt x="1071" y="612"/>
                  <a:pt x="1049" y="591"/>
                  <a:pt x="1049" y="591"/>
                </a:cubicBezTo>
                <a:cubicBezTo>
                  <a:pt x="1032" y="565"/>
                  <a:pt x="1006" y="545"/>
                  <a:pt x="989" y="519"/>
                </a:cubicBezTo>
                <a:cubicBezTo>
                  <a:pt x="958" y="473"/>
                  <a:pt x="905" y="393"/>
                  <a:pt x="851" y="375"/>
                </a:cubicBezTo>
                <a:cubicBezTo>
                  <a:pt x="815" y="363"/>
                  <a:pt x="780" y="360"/>
                  <a:pt x="743" y="351"/>
                </a:cubicBezTo>
                <a:cubicBezTo>
                  <a:pt x="711" y="353"/>
                  <a:pt x="679" y="352"/>
                  <a:pt x="647" y="357"/>
                </a:cubicBezTo>
                <a:cubicBezTo>
                  <a:pt x="631" y="359"/>
                  <a:pt x="608" y="381"/>
                  <a:pt x="593" y="387"/>
                </a:cubicBezTo>
                <a:cubicBezTo>
                  <a:pt x="586" y="390"/>
                  <a:pt x="560" y="395"/>
                  <a:pt x="551" y="399"/>
                </a:cubicBezTo>
                <a:cubicBezTo>
                  <a:pt x="530" y="408"/>
                  <a:pt x="513" y="422"/>
                  <a:pt x="491" y="429"/>
                </a:cubicBezTo>
                <a:cubicBezTo>
                  <a:pt x="369" y="426"/>
                  <a:pt x="295" y="431"/>
                  <a:pt x="191" y="405"/>
                </a:cubicBezTo>
                <a:cubicBezTo>
                  <a:pt x="175" y="394"/>
                  <a:pt x="137" y="381"/>
                  <a:pt x="137" y="381"/>
                </a:cubicBezTo>
                <a:cubicBezTo>
                  <a:pt x="113" y="363"/>
                  <a:pt x="95" y="367"/>
                  <a:pt x="95" y="339"/>
                </a:cubicBezTo>
              </a:path>
            </a:pathLst>
          </a:custGeom>
          <a:solidFill>
            <a:srgbClr val="CCFFFF"/>
          </a:solidFill>
          <a:ln w="9525" cap="flat" cmpd="sng">
            <a:solidFill>
              <a:srgbClr val="00CCFF"/>
            </a:solidFill>
            <a:prstDash val="dash"/>
            <a:round/>
            <a:headEnd type="none" w="med" len="med"/>
            <a:tailEnd type="none" w="med" len="med"/>
          </a:ln>
          <a:effectLst/>
        </p:spPr>
        <p:txBody>
          <a:bodyPr anchor="ctr"/>
          <a:lstStyle/>
          <a:p>
            <a:endParaRPr lang="ru-RU"/>
          </a:p>
        </p:txBody>
      </p:sp>
      <p:grpSp>
        <p:nvGrpSpPr>
          <p:cNvPr id="313392" name="Group 48"/>
          <p:cNvGrpSpPr>
            <a:grpSpLocks/>
          </p:cNvGrpSpPr>
          <p:nvPr/>
        </p:nvGrpSpPr>
        <p:grpSpPr bwMode="auto">
          <a:xfrm rot="5400000">
            <a:off x="20638" y="2524125"/>
            <a:ext cx="612775" cy="288925"/>
            <a:chOff x="2675" y="3113"/>
            <a:chExt cx="386" cy="68"/>
          </a:xfrm>
        </p:grpSpPr>
        <p:sp>
          <p:nvSpPr>
            <p:cNvPr id="313393" name="Rectangle 49"/>
            <p:cNvSpPr>
              <a:spLocks noChangeArrowheads="1"/>
            </p:cNvSpPr>
            <p:nvPr/>
          </p:nvSpPr>
          <p:spPr bwMode="auto">
            <a:xfrm>
              <a:off x="2675" y="3113"/>
              <a:ext cx="386" cy="68"/>
            </a:xfrm>
            <a:prstGeom prst="rect">
              <a:avLst/>
            </a:prstGeom>
            <a:solidFill>
              <a:srgbClr val="C0C0C0"/>
            </a:solidFill>
            <a:ln w="9525">
              <a:noFill/>
              <a:miter lim="800000"/>
              <a:headEnd/>
              <a:tailEnd/>
            </a:ln>
            <a:effectLst/>
          </p:spPr>
          <p:txBody>
            <a:bodyPr wrap="none" anchor="ctr"/>
            <a:lstStyle/>
            <a:p>
              <a:endParaRPr lang="ru-RU"/>
            </a:p>
          </p:txBody>
        </p:sp>
        <p:sp>
          <p:nvSpPr>
            <p:cNvPr id="313394" name="Line 50"/>
            <p:cNvSpPr>
              <a:spLocks noChangeShapeType="1"/>
            </p:cNvSpPr>
            <p:nvPr/>
          </p:nvSpPr>
          <p:spPr bwMode="auto">
            <a:xfrm>
              <a:off x="2675" y="3113"/>
              <a:ext cx="386" cy="0"/>
            </a:xfrm>
            <a:prstGeom prst="line">
              <a:avLst/>
            </a:prstGeom>
            <a:noFill/>
            <a:ln w="9525">
              <a:solidFill>
                <a:schemeClr val="tx1"/>
              </a:solidFill>
              <a:round/>
              <a:headEnd/>
              <a:tailEnd/>
            </a:ln>
            <a:effectLst/>
          </p:spPr>
          <p:txBody>
            <a:bodyPr/>
            <a:lstStyle/>
            <a:p>
              <a:endParaRPr lang="ru-RU"/>
            </a:p>
          </p:txBody>
        </p:sp>
      </p:grpSp>
      <p:sp>
        <p:nvSpPr>
          <p:cNvPr id="313413" name="Freeform 69"/>
          <p:cNvSpPr>
            <a:spLocks/>
          </p:cNvSpPr>
          <p:nvPr/>
        </p:nvSpPr>
        <p:spPr bwMode="auto">
          <a:xfrm>
            <a:off x="419100" y="2157413"/>
            <a:ext cx="3949700" cy="1023937"/>
          </a:xfrm>
          <a:custGeom>
            <a:avLst/>
            <a:gdLst/>
            <a:ahLst/>
            <a:cxnLst>
              <a:cxn ang="0">
                <a:pos x="24" y="237"/>
              </a:cxn>
              <a:cxn ang="0">
                <a:pos x="258" y="171"/>
              </a:cxn>
              <a:cxn ang="0">
                <a:pos x="444" y="141"/>
              </a:cxn>
              <a:cxn ang="0">
                <a:pos x="942" y="123"/>
              </a:cxn>
              <a:cxn ang="0">
                <a:pos x="1146" y="99"/>
              </a:cxn>
              <a:cxn ang="0">
                <a:pos x="2346" y="183"/>
              </a:cxn>
              <a:cxn ang="0">
                <a:pos x="2448" y="285"/>
              </a:cxn>
              <a:cxn ang="0">
                <a:pos x="2460" y="321"/>
              </a:cxn>
              <a:cxn ang="0">
                <a:pos x="2466" y="339"/>
              </a:cxn>
              <a:cxn ang="0">
                <a:pos x="2424" y="561"/>
              </a:cxn>
              <a:cxn ang="0">
                <a:pos x="2394" y="597"/>
              </a:cxn>
              <a:cxn ang="0">
                <a:pos x="2388" y="615"/>
              </a:cxn>
              <a:cxn ang="0">
                <a:pos x="2352" y="639"/>
              </a:cxn>
              <a:cxn ang="0">
                <a:pos x="2268" y="633"/>
              </a:cxn>
              <a:cxn ang="0">
                <a:pos x="2250" y="621"/>
              </a:cxn>
              <a:cxn ang="0">
                <a:pos x="2196" y="603"/>
              </a:cxn>
              <a:cxn ang="0">
                <a:pos x="2178" y="597"/>
              </a:cxn>
              <a:cxn ang="0">
                <a:pos x="2142" y="561"/>
              </a:cxn>
              <a:cxn ang="0">
                <a:pos x="2076" y="495"/>
              </a:cxn>
              <a:cxn ang="0">
                <a:pos x="2070" y="477"/>
              </a:cxn>
              <a:cxn ang="0">
                <a:pos x="2034" y="453"/>
              </a:cxn>
              <a:cxn ang="0">
                <a:pos x="1986" y="405"/>
              </a:cxn>
              <a:cxn ang="0">
                <a:pos x="1908" y="339"/>
              </a:cxn>
              <a:cxn ang="0">
                <a:pos x="1794" y="345"/>
              </a:cxn>
              <a:cxn ang="0">
                <a:pos x="1764" y="381"/>
              </a:cxn>
              <a:cxn ang="0">
                <a:pos x="1668" y="459"/>
              </a:cxn>
              <a:cxn ang="0">
                <a:pos x="1608" y="489"/>
              </a:cxn>
              <a:cxn ang="0">
                <a:pos x="1518" y="549"/>
              </a:cxn>
              <a:cxn ang="0">
                <a:pos x="1416" y="585"/>
              </a:cxn>
              <a:cxn ang="0">
                <a:pos x="1248" y="645"/>
              </a:cxn>
              <a:cxn ang="0">
                <a:pos x="972" y="627"/>
              </a:cxn>
              <a:cxn ang="0">
                <a:pos x="600" y="507"/>
              </a:cxn>
              <a:cxn ang="0">
                <a:pos x="402" y="447"/>
              </a:cxn>
              <a:cxn ang="0">
                <a:pos x="306" y="405"/>
              </a:cxn>
              <a:cxn ang="0">
                <a:pos x="192" y="375"/>
              </a:cxn>
              <a:cxn ang="0">
                <a:pos x="24" y="327"/>
              </a:cxn>
              <a:cxn ang="0">
                <a:pos x="18" y="255"/>
              </a:cxn>
              <a:cxn ang="0">
                <a:pos x="36" y="249"/>
              </a:cxn>
              <a:cxn ang="0">
                <a:pos x="24" y="237"/>
              </a:cxn>
            </a:cxnLst>
            <a:rect l="0" t="0" r="r" b="b"/>
            <a:pathLst>
              <a:path w="2488" h="645">
                <a:moveTo>
                  <a:pt x="24" y="237"/>
                </a:moveTo>
                <a:cubicBezTo>
                  <a:pt x="105" y="229"/>
                  <a:pt x="181" y="197"/>
                  <a:pt x="258" y="171"/>
                </a:cubicBezTo>
                <a:cubicBezTo>
                  <a:pt x="288" y="161"/>
                  <a:pt x="412" y="143"/>
                  <a:pt x="444" y="141"/>
                </a:cubicBezTo>
                <a:cubicBezTo>
                  <a:pt x="610" y="129"/>
                  <a:pt x="776" y="129"/>
                  <a:pt x="942" y="123"/>
                </a:cubicBezTo>
                <a:cubicBezTo>
                  <a:pt x="1010" y="116"/>
                  <a:pt x="1078" y="106"/>
                  <a:pt x="1146" y="99"/>
                </a:cubicBezTo>
                <a:cubicBezTo>
                  <a:pt x="1552" y="112"/>
                  <a:pt x="1979" y="0"/>
                  <a:pt x="2346" y="183"/>
                </a:cubicBezTo>
                <a:cubicBezTo>
                  <a:pt x="2374" y="224"/>
                  <a:pt x="2418" y="245"/>
                  <a:pt x="2448" y="285"/>
                </a:cubicBezTo>
                <a:cubicBezTo>
                  <a:pt x="2452" y="297"/>
                  <a:pt x="2456" y="309"/>
                  <a:pt x="2460" y="321"/>
                </a:cubicBezTo>
                <a:cubicBezTo>
                  <a:pt x="2462" y="327"/>
                  <a:pt x="2466" y="339"/>
                  <a:pt x="2466" y="339"/>
                </a:cubicBezTo>
                <a:cubicBezTo>
                  <a:pt x="2462" y="447"/>
                  <a:pt x="2488" y="497"/>
                  <a:pt x="2424" y="561"/>
                </a:cubicBezTo>
                <a:cubicBezTo>
                  <a:pt x="2410" y="602"/>
                  <a:pt x="2430" y="553"/>
                  <a:pt x="2394" y="597"/>
                </a:cubicBezTo>
                <a:cubicBezTo>
                  <a:pt x="2390" y="602"/>
                  <a:pt x="2392" y="611"/>
                  <a:pt x="2388" y="615"/>
                </a:cubicBezTo>
                <a:cubicBezTo>
                  <a:pt x="2378" y="625"/>
                  <a:pt x="2352" y="639"/>
                  <a:pt x="2352" y="639"/>
                </a:cubicBezTo>
                <a:cubicBezTo>
                  <a:pt x="2324" y="637"/>
                  <a:pt x="2296" y="638"/>
                  <a:pt x="2268" y="633"/>
                </a:cubicBezTo>
                <a:cubicBezTo>
                  <a:pt x="2261" y="632"/>
                  <a:pt x="2257" y="624"/>
                  <a:pt x="2250" y="621"/>
                </a:cubicBezTo>
                <a:cubicBezTo>
                  <a:pt x="2233" y="613"/>
                  <a:pt x="2214" y="609"/>
                  <a:pt x="2196" y="603"/>
                </a:cubicBezTo>
                <a:cubicBezTo>
                  <a:pt x="2190" y="601"/>
                  <a:pt x="2178" y="597"/>
                  <a:pt x="2178" y="597"/>
                </a:cubicBezTo>
                <a:cubicBezTo>
                  <a:pt x="2150" y="555"/>
                  <a:pt x="2187" y="606"/>
                  <a:pt x="2142" y="561"/>
                </a:cubicBezTo>
                <a:cubicBezTo>
                  <a:pt x="2120" y="539"/>
                  <a:pt x="2103" y="513"/>
                  <a:pt x="2076" y="495"/>
                </a:cubicBezTo>
                <a:cubicBezTo>
                  <a:pt x="2074" y="489"/>
                  <a:pt x="2074" y="481"/>
                  <a:pt x="2070" y="477"/>
                </a:cubicBezTo>
                <a:cubicBezTo>
                  <a:pt x="2060" y="467"/>
                  <a:pt x="2034" y="453"/>
                  <a:pt x="2034" y="453"/>
                </a:cubicBezTo>
                <a:cubicBezTo>
                  <a:pt x="2020" y="432"/>
                  <a:pt x="2007" y="419"/>
                  <a:pt x="1986" y="405"/>
                </a:cubicBezTo>
                <a:cubicBezTo>
                  <a:pt x="1976" y="374"/>
                  <a:pt x="1939" y="349"/>
                  <a:pt x="1908" y="339"/>
                </a:cubicBezTo>
                <a:cubicBezTo>
                  <a:pt x="1870" y="341"/>
                  <a:pt x="1831" y="338"/>
                  <a:pt x="1794" y="345"/>
                </a:cubicBezTo>
                <a:cubicBezTo>
                  <a:pt x="1782" y="347"/>
                  <a:pt x="1771" y="374"/>
                  <a:pt x="1764" y="381"/>
                </a:cubicBezTo>
                <a:cubicBezTo>
                  <a:pt x="1738" y="407"/>
                  <a:pt x="1699" y="438"/>
                  <a:pt x="1668" y="459"/>
                </a:cubicBezTo>
                <a:cubicBezTo>
                  <a:pt x="1651" y="471"/>
                  <a:pt x="1626" y="478"/>
                  <a:pt x="1608" y="489"/>
                </a:cubicBezTo>
                <a:cubicBezTo>
                  <a:pt x="1577" y="508"/>
                  <a:pt x="1549" y="530"/>
                  <a:pt x="1518" y="549"/>
                </a:cubicBezTo>
                <a:cubicBezTo>
                  <a:pt x="1490" y="566"/>
                  <a:pt x="1447" y="573"/>
                  <a:pt x="1416" y="585"/>
                </a:cubicBezTo>
                <a:cubicBezTo>
                  <a:pt x="1359" y="606"/>
                  <a:pt x="1310" y="633"/>
                  <a:pt x="1248" y="645"/>
                </a:cubicBezTo>
                <a:cubicBezTo>
                  <a:pt x="1148" y="642"/>
                  <a:pt x="1067" y="638"/>
                  <a:pt x="972" y="627"/>
                </a:cubicBezTo>
                <a:cubicBezTo>
                  <a:pt x="846" y="595"/>
                  <a:pt x="718" y="560"/>
                  <a:pt x="600" y="507"/>
                </a:cubicBezTo>
                <a:cubicBezTo>
                  <a:pt x="542" y="481"/>
                  <a:pt x="464" y="470"/>
                  <a:pt x="402" y="447"/>
                </a:cubicBezTo>
                <a:cubicBezTo>
                  <a:pt x="371" y="435"/>
                  <a:pt x="338" y="413"/>
                  <a:pt x="306" y="405"/>
                </a:cubicBezTo>
                <a:cubicBezTo>
                  <a:pt x="269" y="396"/>
                  <a:pt x="227" y="392"/>
                  <a:pt x="192" y="375"/>
                </a:cubicBezTo>
                <a:cubicBezTo>
                  <a:pt x="138" y="348"/>
                  <a:pt x="84" y="334"/>
                  <a:pt x="24" y="327"/>
                </a:cubicBezTo>
                <a:cubicBezTo>
                  <a:pt x="6" y="301"/>
                  <a:pt x="0" y="300"/>
                  <a:pt x="18" y="255"/>
                </a:cubicBezTo>
                <a:cubicBezTo>
                  <a:pt x="20" y="249"/>
                  <a:pt x="34" y="255"/>
                  <a:pt x="36" y="249"/>
                </a:cubicBezTo>
                <a:cubicBezTo>
                  <a:pt x="38" y="244"/>
                  <a:pt x="28" y="241"/>
                  <a:pt x="24" y="237"/>
                </a:cubicBezTo>
                <a:close/>
              </a:path>
            </a:pathLst>
          </a:custGeom>
          <a:solidFill>
            <a:srgbClr val="CCFFFF"/>
          </a:solidFill>
          <a:ln w="9525" cap="flat" cmpd="sng">
            <a:solidFill>
              <a:srgbClr val="00CCFF"/>
            </a:solidFill>
            <a:prstDash val="dash"/>
            <a:round/>
            <a:headEnd type="none" w="med" len="med"/>
            <a:tailEnd type="none" w="med" len="med"/>
          </a:ln>
          <a:effectLst/>
        </p:spPr>
        <p:txBody>
          <a:bodyPr anchor="ctr"/>
          <a:lstStyle/>
          <a:p>
            <a:endParaRPr lang="ru-RU"/>
          </a:p>
        </p:txBody>
      </p:sp>
      <p:sp>
        <p:nvSpPr>
          <p:cNvPr id="313348" name="Rectangle 4"/>
          <p:cNvSpPr>
            <a:spLocks noChangeArrowheads="1"/>
          </p:cNvSpPr>
          <p:nvPr/>
        </p:nvSpPr>
        <p:spPr bwMode="auto">
          <a:xfrm>
            <a:off x="933450" y="552450"/>
            <a:ext cx="4229100" cy="200025"/>
          </a:xfrm>
          <a:prstGeom prst="rect">
            <a:avLst/>
          </a:prstGeom>
          <a:noFill/>
          <a:ln w="9525">
            <a:noFill/>
            <a:miter lim="800000"/>
            <a:headEnd/>
            <a:tailEnd/>
          </a:ln>
          <a:effectLst/>
        </p:spPr>
        <p:txBody>
          <a:bodyPr anchor="ctr"/>
          <a:lstStyle/>
          <a:p>
            <a:r>
              <a:rPr lang="ru-RU"/>
              <a:t>Лекция </a:t>
            </a:r>
            <a:r>
              <a:rPr lang="en-US"/>
              <a:t>4</a:t>
            </a:r>
            <a:r>
              <a:rPr lang="ru-RU"/>
              <a:t> (</a:t>
            </a:r>
            <a:r>
              <a:rPr lang="ru-RU" sz="1600"/>
              <a:t>продолжение – 4.4</a:t>
            </a:r>
            <a:r>
              <a:rPr lang="ru-RU"/>
              <a:t>)</a:t>
            </a:r>
          </a:p>
        </p:txBody>
      </p:sp>
      <p:pic>
        <p:nvPicPr>
          <p:cNvPr id="313349" name="Picture 5" descr="НТЦТТ2"/>
          <p:cNvPicPr>
            <a:picLocks noChangeAspect="1" noChangeArrowheads="1"/>
          </p:cNvPicPr>
          <p:nvPr/>
        </p:nvPicPr>
        <p:blipFill>
          <a:blip r:embed="rId3" cstate="print"/>
          <a:srcRect/>
          <a:stretch>
            <a:fillRect/>
          </a:stretch>
        </p:blipFill>
        <p:spPr bwMode="auto">
          <a:xfrm>
            <a:off x="8172450" y="115888"/>
            <a:ext cx="792163" cy="512762"/>
          </a:xfrm>
          <a:prstGeom prst="rect">
            <a:avLst/>
          </a:prstGeom>
          <a:noFill/>
          <a:ln w="9525">
            <a:noFill/>
            <a:miter lim="800000"/>
            <a:headEnd/>
            <a:tailEnd/>
          </a:ln>
        </p:spPr>
      </p:pic>
      <p:sp>
        <p:nvSpPr>
          <p:cNvPr id="313350" name="Text Box 6"/>
          <p:cNvSpPr txBox="1">
            <a:spLocks noChangeArrowheads="1"/>
          </p:cNvSpPr>
          <p:nvPr/>
        </p:nvSpPr>
        <p:spPr bwMode="auto">
          <a:xfrm>
            <a:off x="117475" y="754063"/>
            <a:ext cx="9328150" cy="1006475"/>
          </a:xfrm>
          <a:prstGeom prst="rect">
            <a:avLst/>
          </a:prstGeom>
          <a:noFill/>
          <a:ln w="9525" algn="ctr">
            <a:noFill/>
            <a:miter lim="800000"/>
            <a:headEnd/>
            <a:tailEnd/>
          </a:ln>
          <a:effectLst/>
        </p:spPr>
        <p:txBody>
          <a:bodyPr wrap="none">
            <a:spAutoFit/>
          </a:bodyPr>
          <a:lstStyle/>
          <a:p>
            <a:r>
              <a:rPr lang="ru-RU" sz="1000" b="1">
                <a:solidFill>
                  <a:srgbClr val="FF0000"/>
                </a:solidFill>
                <a:cs typeface="Arial" charset="0"/>
              </a:rPr>
              <a:t>■</a:t>
            </a:r>
            <a:r>
              <a:rPr lang="en-US" sz="1000" b="1">
                <a:solidFill>
                  <a:srgbClr val="FF0000"/>
                </a:solidFill>
                <a:cs typeface="Arial" charset="0"/>
              </a:rPr>
              <a:t>  </a:t>
            </a:r>
            <a:r>
              <a:rPr lang="ru-RU" sz="1000" b="1">
                <a:solidFill>
                  <a:srgbClr val="FF0000"/>
                </a:solidFill>
              </a:rPr>
              <a:t>Равновесие сочлененных тел.  </a:t>
            </a:r>
            <a:r>
              <a:rPr lang="ru-RU" sz="1000">
                <a:solidFill>
                  <a:schemeClr val="bg2"/>
                </a:solidFill>
              </a:rPr>
              <a:t>Железнодорожные и строительные конструкции могут состоять из сочлененных между собой тел (балок, ферм). </a:t>
            </a:r>
          </a:p>
          <a:p>
            <a:r>
              <a:rPr lang="ru-RU" sz="1000">
                <a:solidFill>
                  <a:schemeClr val="bg2"/>
                </a:solidFill>
              </a:rPr>
              <a:t>Количество наложенных связей может превышать число независимых уравнений равновесия, которые можно составить для рассматриваемой</a:t>
            </a:r>
          </a:p>
          <a:p>
            <a:r>
              <a:rPr lang="ru-RU" sz="1000">
                <a:solidFill>
                  <a:schemeClr val="bg2"/>
                </a:solidFill>
              </a:rPr>
              <a:t>конструкции. Такие задачи являются </a:t>
            </a:r>
            <a:r>
              <a:rPr lang="ru-RU" sz="1000" b="1">
                <a:solidFill>
                  <a:schemeClr val="bg2"/>
                </a:solidFill>
              </a:rPr>
              <a:t>статически неопределимыми</a:t>
            </a:r>
            <a:r>
              <a:rPr lang="ru-RU" sz="1000">
                <a:solidFill>
                  <a:schemeClr val="bg2"/>
                </a:solidFill>
              </a:rPr>
              <a:t>. Степень статической неопределимости для плоских систем равна</a:t>
            </a:r>
            <a:r>
              <a:rPr lang="en-US" sz="1000">
                <a:solidFill>
                  <a:schemeClr val="bg2"/>
                </a:solidFill>
              </a:rPr>
              <a:t>:</a:t>
            </a:r>
          </a:p>
          <a:p>
            <a:r>
              <a:rPr lang="ru-RU" sz="1000">
                <a:solidFill>
                  <a:schemeClr val="bg2"/>
                </a:solidFill>
              </a:rPr>
              <a:t>		</a:t>
            </a:r>
            <a:r>
              <a:rPr lang="en-US" sz="1000">
                <a:solidFill>
                  <a:schemeClr val="bg2"/>
                </a:solidFill>
              </a:rPr>
              <a:t>    </a:t>
            </a:r>
            <a:r>
              <a:rPr lang="ru-RU" sz="1000">
                <a:solidFill>
                  <a:schemeClr val="bg2"/>
                </a:solidFill>
              </a:rPr>
              <a:t>      где </a:t>
            </a:r>
            <a:r>
              <a:rPr lang="ru-RU" sz="1000" i="1">
                <a:solidFill>
                  <a:schemeClr val="bg2"/>
                </a:solidFill>
              </a:rPr>
              <a:t>Д </a:t>
            </a:r>
            <a:r>
              <a:rPr lang="ru-RU" sz="1000">
                <a:solidFill>
                  <a:schemeClr val="bg2"/>
                </a:solidFill>
              </a:rPr>
              <a:t>– число жестких дисков, Ж – число жестких заделок,</a:t>
            </a:r>
            <a:endParaRPr lang="en-US" sz="1000">
              <a:solidFill>
                <a:schemeClr val="bg2"/>
              </a:solidFill>
            </a:endParaRPr>
          </a:p>
          <a:p>
            <a:r>
              <a:rPr lang="en-US" sz="1000">
                <a:solidFill>
                  <a:schemeClr val="bg2"/>
                </a:solidFill>
              </a:rPr>
              <a:t>		    </a:t>
            </a:r>
            <a:r>
              <a:rPr lang="ru-RU" sz="1000">
                <a:solidFill>
                  <a:schemeClr val="bg2"/>
                </a:solidFill>
              </a:rPr>
              <a:t>            </a:t>
            </a:r>
            <a:r>
              <a:rPr lang="ru-RU" sz="1000" i="1">
                <a:solidFill>
                  <a:schemeClr val="bg2"/>
                </a:solidFill>
              </a:rPr>
              <a:t>Ш</a:t>
            </a:r>
            <a:r>
              <a:rPr lang="ru-RU" sz="1000">
                <a:solidFill>
                  <a:schemeClr val="bg2"/>
                </a:solidFill>
              </a:rPr>
              <a:t> – число неподвижных шарниров (опорных и соединяющих диски между собой,</a:t>
            </a:r>
          </a:p>
          <a:p>
            <a:r>
              <a:rPr lang="ru-RU" sz="1000">
                <a:solidFill>
                  <a:schemeClr val="bg2"/>
                </a:solidFill>
              </a:rPr>
              <a:t>		                </a:t>
            </a:r>
            <a:r>
              <a:rPr lang="ru-RU" sz="1000" i="1">
                <a:solidFill>
                  <a:schemeClr val="bg2"/>
                </a:solidFill>
              </a:rPr>
              <a:t>С</a:t>
            </a:r>
            <a:r>
              <a:rPr lang="ru-RU" sz="1000">
                <a:solidFill>
                  <a:schemeClr val="bg2"/>
                </a:solidFill>
              </a:rPr>
              <a:t> – число шарнирных стержней (опорных или соединяющих диски между собой) или подвижных шарниров	</a:t>
            </a:r>
            <a:endParaRPr lang="en-US" sz="1000">
              <a:solidFill>
                <a:schemeClr val="bg2"/>
              </a:solidFill>
            </a:endParaRPr>
          </a:p>
        </p:txBody>
      </p:sp>
      <p:graphicFrame>
        <p:nvGraphicFramePr>
          <p:cNvPr id="313351" name="Object 7"/>
          <p:cNvGraphicFramePr>
            <a:graphicFrameLocks noChangeAspect="1"/>
          </p:cNvGraphicFramePr>
          <p:nvPr/>
        </p:nvGraphicFramePr>
        <p:xfrm>
          <a:off x="255588" y="1346200"/>
          <a:ext cx="1779587" cy="241300"/>
        </p:xfrm>
        <a:graphic>
          <a:graphicData uri="http://schemas.openxmlformats.org/presentationml/2006/ole">
            <p:oleObj spid="_x0000_s313351" name="Формула" r:id="rId4" imgW="1498320" imgH="203040" progId="Equation.3">
              <p:embed/>
            </p:oleObj>
          </a:graphicData>
        </a:graphic>
      </p:graphicFrame>
      <p:grpSp>
        <p:nvGrpSpPr>
          <p:cNvPr id="313358" name="Group 14"/>
          <p:cNvGrpSpPr>
            <a:grpSpLocks/>
          </p:cNvGrpSpPr>
          <p:nvPr/>
        </p:nvGrpSpPr>
        <p:grpSpPr bwMode="auto">
          <a:xfrm>
            <a:off x="220663" y="2536825"/>
            <a:ext cx="2030412" cy="574675"/>
            <a:chOff x="3211" y="3771"/>
            <a:chExt cx="1279" cy="362"/>
          </a:xfrm>
        </p:grpSpPr>
        <p:sp>
          <p:nvSpPr>
            <p:cNvPr id="313359" name="Rectangle 15"/>
            <p:cNvSpPr>
              <a:spLocks noChangeArrowheads="1"/>
            </p:cNvSpPr>
            <p:nvPr/>
          </p:nvSpPr>
          <p:spPr bwMode="auto">
            <a:xfrm>
              <a:off x="3333" y="3771"/>
              <a:ext cx="1157" cy="91"/>
            </a:xfrm>
            <a:prstGeom prst="rect">
              <a:avLst/>
            </a:prstGeom>
            <a:solidFill>
              <a:srgbClr val="FFCC00"/>
            </a:solidFill>
            <a:ln w="9525">
              <a:solidFill>
                <a:schemeClr val="tx1"/>
              </a:solidFill>
              <a:miter lim="800000"/>
              <a:headEnd/>
              <a:tailEnd/>
            </a:ln>
            <a:effectLst/>
          </p:spPr>
          <p:txBody>
            <a:bodyPr wrap="none" anchor="ctr"/>
            <a:lstStyle/>
            <a:p>
              <a:endParaRPr lang="ru-RU"/>
            </a:p>
          </p:txBody>
        </p:sp>
        <p:sp>
          <p:nvSpPr>
            <p:cNvPr id="313360" name="AutoShape 16"/>
            <p:cNvSpPr>
              <a:spLocks noChangeArrowheads="1"/>
            </p:cNvSpPr>
            <p:nvPr/>
          </p:nvSpPr>
          <p:spPr bwMode="auto">
            <a:xfrm rot="16200000" flipH="1">
              <a:off x="4244" y="3931"/>
              <a:ext cx="312" cy="91"/>
            </a:xfrm>
            <a:prstGeom prst="rightArrow">
              <a:avLst>
                <a:gd name="adj1" fmla="val 50000"/>
                <a:gd name="adj2" fmla="val 85714"/>
              </a:avLst>
            </a:prstGeom>
            <a:solidFill>
              <a:srgbClr val="FF0000"/>
            </a:solidFill>
            <a:ln w="9525">
              <a:solidFill>
                <a:schemeClr val="tx1"/>
              </a:solidFill>
              <a:miter lim="800000"/>
              <a:headEnd/>
              <a:tailEnd/>
            </a:ln>
            <a:effectLst/>
          </p:spPr>
          <p:txBody>
            <a:bodyPr vert="eaVert" wrap="none" anchor="ctr"/>
            <a:lstStyle/>
            <a:p>
              <a:pPr algn="ctr"/>
              <a:endParaRPr lang="ru-RU" sz="1800"/>
            </a:p>
          </p:txBody>
        </p:sp>
        <p:sp>
          <p:nvSpPr>
            <p:cNvPr id="313361" name="Text Box 17"/>
            <p:cNvSpPr txBox="1">
              <a:spLocks noChangeArrowheads="1"/>
            </p:cNvSpPr>
            <p:nvPr/>
          </p:nvSpPr>
          <p:spPr bwMode="auto">
            <a:xfrm>
              <a:off x="3211" y="3828"/>
              <a:ext cx="191" cy="192"/>
            </a:xfrm>
            <a:prstGeom prst="rect">
              <a:avLst/>
            </a:prstGeom>
            <a:noFill/>
            <a:ln w="9525">
              <a:noFill/>
              <a:miter lim="800000"/>
              <a:headEnd/>
              <a:tailEnd/>
            </a:ln>
            <a:effectLst/>
          </p:spPr>
          <p:txBody>
            <a:bodyPr wrap="none">
              <a:spAutoFit/>
            </a:bodyPr>
            <a:lstStyle/>
            <a:p>
              <a:pPr algn="r"/>
              <a:r>
                <a:rPr lang="en-US" sz="1400" i="1"/>
                <a:t>A</a:t>
              </a:r>
              <a:endParaRPr lang="ru-RU" sz="1400" i="1"/>
            </a:p>
          </p:txBody>
        </p:sp>
      </p:grpSp>
      <p:grpSp>
        <p:nvGrpSpPr>
          <p:cNvPr id="313416" name="Group 72"/>
          <p:cNvGrpSpPr>
            <a:grpSpLocks/>
          </p:cNvGrpSpPr>
          <p:nvPr/>
        </p:nvGrpSpPr>
        <p:grpSpPr bwMode="auto">
          <a:xfrm>
            <a:off x="28575" y="2047875"/>
            <a:ext cx="1120775" cy="695325"/>
            <a:chOff x="1110" y="3036"/>
            <a:chExt cx="706" cy="438"/>
          </a:xfrm>
        </p:grpSpPr>
        <p:sp>
          <p:nvSpPr>
            <p:cNvPr id="313364" name="AutoShape 20"/>
            <p:cNvSpPr>
              <a:spLocks noChangeArrowheads="1"/>
            </p:cNvSpPr>
            <p:nvPr/>
          </p:nvSpPr>
          <p:spPr bwMode="auto">
            <a:xfrm rot="5400000" flipH="1" flipV="1">
              <a:off x="1204" y="3182"/>
              <a:ext cx="312" cy="91"/>
            </a:xfrm>
            <a:prstGeom prst="rightArrow">
              <a:avLst>
                <a:gd name="adj1" fmla="val 50000"/>
                <a:gd name="adj2" fmla="val 85714"/>
              </a:avLst>
            </a:prstGeom>
            <a:solidFill>
              <a:srgbClr val="0000FF"/>
            </a:solidFill>
            <a:ln w="9525">
              <a:solidFill>
                <a:schemeClr val="tx1"/>
              </a:solidFill>
              <a:miter lim="800000"/>
              <a:headEnd/>
              <a:tailEnd/>
            </a:ln>
            <a:effectLst/>
          </p:spPr>
          <p:txBody>
            <a:bodyPr vert="eaVert" wrap="none" anchor="ctr"/>
            <a:lstStyle/>
            <a:p>
              <a:pPr algn="ctr"/>
              <a:endParaRPr lang="ru-RU" sz="1800"/>
            </a:p>
          </p:txBody>
        </p:sp>
        <p:sp>
          <p:nvSpPr>
            <p:cNvPr id="313365" name="AutoShape 21"/>
            <p:cNvSpPr>
              <a:spLocks noChangeArrowheads="1"/>
            </p:cNvSpPr>
            <p:nvPr/>
          </p:nvSpPr>
          <p:spPr bwMode="auto">
            <a:xfrm rot="10800000" flipH="1" flipV="1">
              <a:off x="1336" y="3344"/>
              <a:ext cx="312" cy="91"/>
            </a:xfrm>
            <a:prstGeom prst="rightArrow">
              <a:avLst>
                <a:gd name="adj1" fmla="val 50000"/>
                <a:gd name="adj2" fmla="val 85714"/>
              </a:avLst>
            </a:prstGeom>
            <a:solidFill>
              <a:srgbClr val="0000FF"/>
            </a:solidFill>
            <a:ln w="9525">
              <a:solidFill>
                <a:schemeClr val="tx1"/>
              </a:solidFill>
              <a:miter lim="800000"/>
              <a:headEnd/>
              <a:tailEnd/>
            </a:ln>
            <a:effectLst/>
          </p:spPr>
          <p:txBody>
            <a:bodyPr wrap="none" anchor="ctr"/>
            <a:lstStyle/>
            <a:p>
              <a:pPr algn="ctr"/>
              <a:endParaRPr lang="ru-RU" sz="1800"/>
            </a:p>
          </p:txBody>
        </p:sp>
        <p:sp>
          <p:nvSpPr>
            <p:cNvPr id="313366" name="AutoShape 22"/>
            <p:cNvSpPr>
              <a:spLocks noChangeArrowheads="1"/>
            </p:cNvSpPr>
            <p:nvPr/>
          </p:nvSpPr>
          <p:spPr bwMode="auto">
            <a:xfrm rot="10800000" flipV="1">
              <a:off x="1223" y="3208"/>
              <a:ext cx="249" cy="249"/>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0000FF"/>
            </a:solidFill>
            <a:ln w="9525">
              <a:solidFill>
                <a:schemeClr val="tx1"/>
              </a:solidFill>
              <a:miter lim="800000"/>
              <a:headEnd/>
              <a:tailEnd/>
            </a:ln>
            <a:effectLst/>
          </p:spPr>
          <p:txBody>
            <a:bodyPr wrap="none" anchor="ctr"/>
            <a:lstStyle/>
            <a:p>
              <a:endParaRPr lang="ru-RU"/>
            </a:p>
          </p:txBody>
        </p:sp>
        <p:graphicFrame>
          <p:nvGraphicFramePr>
            <p:cNvPr id="313367" name="Object 23"/>
            <p:cNvGraphicFramePr>
              <a:graphicFrameLocks noChangeAspect="1"/>
            </p:cNvGraphicFramePr>
            <p:nvPr/>
          </p:nvGraphicFramePr>
          <p:xfrm>
            <a:off x="1656" y="3322"/>
            <a:ext cx="160" cy="152"/>
          </p:xfrm>
          <a:graphic>
            <a:graphicData uri="http://schemas.openxmlformats.org/presentationml/2006/ole">
              <p:oleObj spid="_x0000_s313367" name="Формула" r:id="rId5" imgW="253800" imgH="241200" progId="Equation.3">
                <p:embed/>
              </p:oleObj>
            </a:graphicData>
          </a:graphic>
        </p:graphicFrame>
        <p:graphicFrame>
          <p:nvGraphicFramePr>
            <p:cNvPr id="313368" name="Object 24"/>
            <p:cNvGraphicFramePr>
              <a:graphicFrameLocks noChangeAspect="1"/>
            </p:cNvGraphicFramePr>
            <p:nvPr/>
          </p:nvGraphicFramePr>
          <p:xfrm>
            <a:off x="1448" y="3036"/>
            <a:ext cx="160" cy="160"/>
          </p:xfrm>
          <a:graphic>
            <a:graphicData uri="http://schemas.openxmlformats.org/presentationml/2006/ole">
              <p:oleObj spid="_x0000_s313368" name="Формула" r:id="rId6" imgW="253800" imgH="253800" progId="Equation.3">
                <p:embed/>
              </p:oleObj>
            </a:graphicData>
          </a:graphic>
        </p:graphicFrame>
        <p:graphicFrame>
          <p:nvGraphicFramePr>
            <p:cNvPr id="313369" name="Object 25"/>
            <p:cNvGraphicFramePr>
              <a:graphicFrameLocks noChangeAspect="1"/>
            </p:cNvGraphicFramePr>
            <p:nvPr/>
          </p:nvGraphicFramePr>
          <p:xfrm>
            <a:off x="1110" y="3050"/>
            <a:ext cx="160" cy="136"/>
          </p:xfrm>
          <a:graphic>
            <a:graphicData uri="http://schemas.openxmlformats.org/presentationml/2006/ole">
              <p:oleObj spid="_x0000_s313369" name="Формула" r:id="rId7" imgW="253800" imgH="215640" progId="Equation.3">
                <p:embed/>
              </p:oleObj>
            </a:graphicData>
          </a:graphic>
        </p:graphicFrame>
      </p:grpSp>
      <p:sp>
        <p:nvSpPr>
          <p:cNvPr id="313371" name="Rectangle 27"/>
          <p:cNvSpPr>
            <a:spLocks noChangeArrowheads="1"/>
          </p:cNvSpPr>
          <p:nvPr/>
        </p:nvSpPr>
        <p:spPr bwMode="auto">
          <a:xfrm>
            <a:off x="2393950" y="2525713"/>
            <a:ext cx="1836738" cy="144462"/>
          </a:xfrm>
          <a:prstGeom prst="rect">
            <a:avLst/>
          </a:prstGeom>
          <a:solidFill>
            <a:srgbClr val="FFCC00"/>
          </a:solidFill>
          <a:ln w="9525">
            <a:solidFill>
              <a:schemeClr val="tx1"/>
            </a:solidFill>
            <a:miter lim="800000"/>
            <a:headEnd/>
            <a:tailEnd/>
          </a:ln>
          <a:effectLst/>
        </p:spPr>
        <p:txBody>
          <a:bodyPr wrap="none" anchor="ctr"/>
          <a:lstStyle/>
          <a:p>
            <a:endParaRPr lang="ru-RU"/>
          </a:p>
        </p:txBody>
      </p:sp>
      <p:sp>
        <p:nvSpPr>
          <p:cNvPr id="313372" name="AutoShape 28"/>
          <p:cNvSpPr>
            <a:spLocks noChangeArrowheads="1"/>
          </p:cNvSpPr>
          <p:nvPr/>
        </p:nvSpPr>
        <p:spPr bwMode="auto">
          <a:xfrm rot="16200000" flipH="1">
            <a:off x="3810794" y="2799557"/>
            <a:ext cx="495300" cy="144462"/>
          </a:xfrm>
          <a:prstGeom prst="rightArrow">
            <a:avLst>
              <a:gd name="adj1" fmla="val 50000"/>
              <a:gd name="adj2" fmla="val 85715"/>
            </a:avLst>
          </a:prstGeom>
          <a:solidFill>
            <a:srgbClr val="FF0000"/>
          </a:solidFill>
          <a:ln w="9525">
            <a:solidFill>
              <a:schemeClr val="tx1"/>
            </a:solidFill>
            <a:miter lim="800000"/>
            <a:headEnd/>
            <a:tailEnd/>
          </a:ln>
          <a:effectLst/>
        </p:spPr>
        <p:txBody>
          <a:bodyPr vert="eaVert" wrap="none" anchor="ctr"/>
          <a:lstStyle/>
          <a:p>
            <a:pPr algn="ctr"/>
            <a:endParaRPr lang="ru-RU" sz="1800"/>
          </a:p>
        </p:txBody>
      </p:sp>
      <p:sp>
        <p:nvSpPr>
          <p:cNvPr id="313389" name="Text Box 45"/>
          <p:cNvSpPr txBox="1">
            <a:spLocks noChangeArrowheads="1"/>
          </p:cNvSpPr>
          <p:nvPr/>
        </p:nvSpPr>
        <p:spPr bwMode="auto">
          <a:xfrm>
            <a:off x="3503613" y="2709863"/>
            <a:ext cx="303212" cy="304800"/>
          </a:xfrm>
          <a:prstGeom prst="rect">
            <a:avLst/>
          </a:prstGeom>
          <a:noFill/>
          <a:ln w="9525">
            <a:noFill/>
            <a:miter lim="800000"/>
            <a:headEnd/>
            <a:tailEnd/>
          </a:ln>
          <a:effectLst/>
        </p:spPr>
        <p:txBody>
          <a:bodyPr wrap="none">
            <a:spAutoFit/>
          </a:bodyPr>
          <a:lstStyle/>
          <a:p>
            <a:pPr algn="r"/>
            <a:r>
              <a:rPr lang="en-US" sz="1400" i="1"/>
              <a:t>B</a:t>
            </a:r>
            <a:endParaRPr lang="ru-RU" sz="1400" i="1"/>
          </a:p>
        </p:txBody>
      </p:sp>
      <p:graphicFrame>
        <p:nvGraphicFramePr>
          <p:cNvPr id="313390" name="Object 46"/>
          <p:cNvGraphicFramePr>
            <a:graphicFrameLocks noChangeAspect="1"/>
          </p:cNvGraphicFramePr>
          <p:nvPr/>
        </p:nvGraphicFramePr>
        <p:xfrm>
          <a:off x="5372100" y="1939925"/>
          <a:ext cx="1993900" cy="201613"/>
        </p:xfrm>
        <a:graphic>
          <a:graphicData uri="http://schemas.openxmlformats.org/presentationml/2006/ole">
            <p:oleObj spid="_x0000_s313390" name="Формула" r:id="rId8" imgW="1765080" imgH="177480" progId="Equation.3">
              <p:embed/>
            </p:oleObj>
          </a:graphicData>
        </a:graphic>
      </p:graphicFrame>
      <p:sp>
        <p:nvSpPr>
          <p:cNvPr id="313391" name="Text Box 47"/>
          <p:cNvSpPr txBox="1">
            <a:spLocks noChangeArrowheads="1"/>
          </p:cNvSpPr>
          <p:nvPr/>
        </p:nvSpPr>
        <p:spPr bwMode="auto">
          <a:xfrm>
            <a:off x="4308475" y="2144713"/>
            <a:ext cx="3119438" cy="244475"/>
          </a:xfrm>
          <a:prstGeom prst="rect">
            <a:avLst/>
          </a:prstGeom>
          <a:noFill/>
          <a:ln w="9525" algn="ctr">
            <a:noFill/>
            <a:miter lim="800000"/>
            <a:headEnd/>
            <a:tailEnd/>
          </a:ln>
          <a:effectLst/>
        </p:spPr>
        <p:txBody>
          <a:bodyPr wrap="none">
            <a:spAutoFit/>
          </a:bodyPr>
          <a:lstStyle/>
          <a:p>
            <a:r>
              <a:rPr lang="ru-RU" sz="1000"/>
              <a:t>1. Выберем в качестве объекта всю конструкцию.</a:t>
            </a:r>
          </a:p>
        </p:txBody>
      </p:sp>
      <p:sp>
        <p:nvSpPr>
          <p:cNvPr id="313400" name="AutoShape 56"/>
          <p:cNvSpPr>
            <a:spLocks noChangeArrowheads="1"/>
          </p:cNvSpPr>
          <p:nvPr/>
        </p:nvSpPr>
        <p:spPr bwMode="auto">
          <a:xfrm rot="16200000" flipH="1">
            <a:off x="3810794" y="2799557"/>
            <a:ext cx="495300" cy="144462"/>
          </a:xfrm>
          <a:prstGeom prst="rightArrow">
            <a:avLst>
              <a:gd name="adj1" fmla="val 50000"/>
              <a:gd name="adj2" fmla="val 85715"/>
            </a:avLst>
          </a:prstGeom>
          <a:solidFill>
            <a:srgbClr val="FF0000"/>
          </a:solidFill>
          <a:ln w="9525">
            <a:solidFill>
              <a:schemeClr val="tx1"/>
            </a:solidFill>
            <a:miter lim="800000"/>
            <a:headEnd/>
            <a:tailEnd/>
          </a:ln>
          <a:effectLst/>
        </p:spPr>
        <p:txBody>
          <a:bodyPr vert="eaVert" wrap="none" anchor="ctr"/>
          <a:lstStyle/>
          <a:p>
            <a:pPr algn="ctr"/>
            <a:endParaRPr lang="ru-RU" sz="1800"/>
          </a:p>
        </p:txBody>
      </p:sp>
      <p:sp>
        <p:nvSpPr>
          <p:cNvPr id="313401" name="Text Box 57"/>
          <p:cNvSpPr txBox="1">
            <a:spLocks noChangeArrowheads="1"/>
          </p:cNvSpPr>
          <p:nvPr/>
        </p:nvSpPr>
        <p:spPr bwMode="auto">
          <a:xfrm>
            <a:off x="2266950" y="2606675"/>
            <a:ext cx="312738" cy="304800"/>
          </a:xfrm>
          <a:prstGeom prst="rect">
            <a:avLst/>
          </a:prstGeom>
          <a:noFill/>
          <a:ln w="9525">
            <a:noFill/>
            <a:miter lim="800000"/>
            <a:headEnd/>
            <a:tailEnd/>
          </a:ln>
          <a:effectLst/>
        </p:spPr>
        <p:txBody>
          <a:bodyPr wrap="none">
            <a:spAutoFit/>
          </a:bodyPr>
          <a:lstStyle/>
          <a:p>
            <a:pPr algn="r"/>
            <a:r>
              <a:rPr lang="ru-RU" sz="1400" i="1"/>
              <a:t>С</a:t>
            </a:r>
          </a:p>
        </p:txBody>
      </p:sp>
      <p:sp>
        <p:nvSpPr>
          <p:cNvPr id="313402" name="Oval 58"/>
          <p:cNvSpPr>
            <a:spLocks noChangeArrowheads="1"/>
          </p:cNvSpPr>
          <p:nvPr/>
        </p:nvSpPr>
        <p:spPr bwMode="auto">
          <a:xfrm>
            <a:off x="2266950" y="2543175"/>
            <a:ext cx="114300" cy="114300"/>
          </a:xfrm>
          <a:prstGeom prst="ellipse">
            <a:avLst/>
          </a:prstGeom>
          <a:solidFill>
            <a:srgbClr val="C0C0C0"/>
          </a:solidFill>
          <a:ln w="6350" algn="ctr">
            <a:solidFill>
              <a:schemeClr val="tx1"/>
            </a:solidFill>
            <a:round/>
            <a:headEnd/>
            <a:tailEnd/>
          </a:ln>
          <a:effectLst/>
        </p:spPr>
        <p:txBody>
          <a:bodyPr wrap="none" anchor="ctr"/>
          <a:lstStyle/>
          <a:p>
            <a:endParaRPr lang="ru-RU"/>
          </a:p>
        </p:txBody>
      </p:sp>
      <p:grpSp>
        <p:nvGrpSpPr>
          <p:cNvPr id="313403" name="Group 59"/>
          <p:cNvGrpSpPr>
            <a:grpSpLocks/>
          </p:cNvGrpSpPr>
          <p:nvPr/>
        </p:nvGrpSpPr>
        <p:grpSpPr bwMode="auto">
          <a:xfrm>
            <a:off x="3086100" y="2679700"/>
            <a:ext cx="612775" cy="469900"/>
            <a:chOff x="657" y="2976"/>
            <a:chExt cx="386" cy="296"/>
          </a:xfrm>
        </p:grpSpPr>
        <p:sp>
          <p:nvSpPr>
            <p:cNvPr id="313404" name="AutoShape 60"/>
            <p:cNvSpPr>
              <a:spLocks noChangeArrowheads="1"/>
            </p:cNvSpPr>
            <p:nvPr/>
          </p:nvSpPr>
          <p:spPr bwMode="auto">
            <a:xfrm>
              <a:off x="726" y="3021"/>
              <a:ext cx="227" cy="113"/>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ru-RU"/>
            </a:p>
          </p:txBody>
        </p:sp>
        <p:sp>
          <p:nvSpPr>
            <p:cNvPr id="313405" name="Oval 61"/>
            <p:cNvSpPr>
              <a:spLocks noChangeArrowheads="1"/>
            </p:cNvSpPr>
            <p:nvPr/>
          </p:nvSpPr>
          <p:spPr bwMode="auto">
            <a:xfrm>
              <a:off x="794" y="2976"/>
              <a:ext cx="91" cy="91"/>
            </a:xfrm>
            <a:prstGeom prst="ellipse">
              <a:avLst/>
            </a:prstGeom>
            <a:solidFill>
              <a:srgbClr val="C0C0C0"/>
            </a:solidFill>
            <a:ln w="9525">
              <a:solidFill>
                <a:schemeClr val="tx1"/>
              </a:solidFill>
              <a:round/>
              <a:headEnd/>
              <a:tailEnd/>
            </a:ln>
            <a:effectLst/>
          </p:spPr>
          <p:txBody>
            <a:bodyPr wrap="none" anchor="ctr"/>
            <a:lstStyle/>
            <a:p>
              <a:endParaRPr lang="ru-RU"/>
            </a:p>
          </p:txBody>
        </p:sp>
        <p:sp>
          <p:nvSpPr>
            <p:cNvPr id="313406" name="Rectangle 62"/>
            <p:cNvSpPr>
              <a:spLocks noChangeArrowheads="1"/>
            </p:cNvSpPr>
            <p:nvPr/>
          </p:nvSpPr>
          <p:spPr bwMode="auto">
            <a:xfrm>
              <a:off x="657" y="3204"/>
              <a:ext cx="386" cy="68"/>
            </a:xfrm>
            <a:prstGeom prst="rect">
              <a:avLst/>
            </a:prstGeom>
            <a:solidFill>
              <a:srgbClr val="C0C0C0"/>
            </a:solidFill>
            <a:ln w="9525">
              <a:noFill/>
              <a:miter lim="800000"/>
              <a:headEnd/>
              <a:tailEnd/>
            </a:ln>
            <a:effectLst/>
          </p:spPr>
          <p:txBody>
            <a:bodyPr wrap="none" anchor="ctr"/>
            <a:lstStyle/>
            <a:p>
              <a:endParaRPr lang="ru-RU"/>
            </a:p>
          </p:txBody>
        </p:sp>
        <p:sp>
          <p:nvSpPr>
            <p:cNvPr id="313407" name="Line 63"/>
            <p:cNvSpPr>
              <a:spLocks noChangeShapeType="1"/>
            </p:cNvSpPr>
            <p:nvPr/>
          </p:nvSpPr>
          <p:spPr bwMode="auto">
            <a:xfrm>
              <a:off x="657" y="3204"/>
              <a:ext cx="386" cy="0"/>
            </a:xfrm>
            <a:prstGeom prst="line">
              <a:avLst/>
            </a:prstGeom>
            <a:noFill/>
            <a:ln w="9525">
              <a:solidFill>
                <a:schemeClr val="tx1"/>
              </a:solidFill>
              <a:round/>
              <a:headEnd/>
              <a:tailEnd/>
            </a:ln>
            <a:effectLst/>
          </p:spPr>
          <p:txBody>
            <a:bodyPr/>
            <a:lstStyle/>
            <a:p>
              <a:endParaRPr lang="ru-RU"/>
            </a:p>
          </p:txBody>
        </p:sp>
        <p:sp>
          <p:nvSpPr>
            <p:cNvPr id="313408" name="Oval 64"/>
            <p:cNvSpPr>
              <a:spLocks noChangeArrowheads="1"/>
            </p:cNvSpPr>
            <p:nvPr/>
          </p:nvSpPr>
          <p:spPr bwMode="auto">
            <a:xfrm>
              <a:off x="748" y="3135"/>
              <a:ext cx="68" cy="68"/>
            </a:xfrm>
            <a:prstGeom prst="ellipse">
              <a:avLst/>
            </a:prstGeom>
            <a:solidFill>
              <a:srgbClr val="C0C0C0"/>
            </a:solidFill>
            <a:ln w="9525">
              <a:solidFill>
                <a:schemeClr val="tx1"/>
              </a:solidFill>
              <a:round/>
              <a:headEnd/>
              <a:tailEnd/>
            </a:ln>
            <a:effectLst/>
          </p:spPr>
          <p:txBody>
            <a:bodyPr wrap="none" anchor="ctr"/>
            <a:lstStyle/>
            <a:p>
              <a:endParaRPr lang="ru-RU"/>
            </a:p>
          </p:txBody>
        </p:sp>
        <p:sp>
          <p:nvSpPr>
            <p:cNvPr id="313409" name="Oval 65"/>
            <p:cNvSpPr>
              <a:spLocks noChangeArrowheads="1"/>
            </p:cNvSpPr>
            <p:nvPr/>
          </p:nvSpPr>
          <p:spPr bwMode="auto">
            <a:xfrm>
              <a:off x="861" y="3135"/>
              <a:ext cx="68" cy="68"/>
            </a:xfrm>
            <a:prstGeom prst="ellipse">
              <a:avLst/>
            </a:prstGeom>
            <a:solidFill>
              <a:srgbClr val="C0C0C0"/>
            </a:solidFill>
            <a:ln w="9525">
              <a:solidFill>
                <a:schemeClr val="tx1"/>
              </a:solidFill>
              <a:round/>
              <a:headEnd/>
              <a:tailEnd/>
            </a:ln>
            <a:effectLst/>
          </p:spPr>
          <p:txBody>
            <a:bodyPr wrap="none" anchor="ctr"/>
            <a:lstStyle/>
            <a:p>
              <a:endParaRPr lang="ru-RU"/>
            </a:p>
          </p:txBody>
        </p:sp>
      </p:grpSp>
      <p:sp>
        <p:nvSpPr>
          <p:cNvPr id="313410" name="Text Box 66"/>
          <p:cNvSpPr txBox="1">
            <a:spLocks noChangeArrowheads="1"/>
          </p:cNvSpPr>
          <p:nvPr/>
        </p:nvSpPr>
        <p:spPr bwMode="auto">
          <a:xfrm>
            <a:off x="3503613" y="2709863"/>
            <a:ext cx="303212" cy="304800"/>
          </a:xfrm>
          <a:prstGeom prst="rect">
            <a:avLst/>
          </a:prstGeom>
          <a:noFill/>
          <a:ln w="9525">
            <a:noFill/>
            <a:miter lim="800000"/>
            <a:headEnd/>
            <a:tailEnd/>
          </a:ln>
          <a:effectLst/>
        </p:spPr>
        <p:txBody>
          <a:bodyPr wrap="none">
            <a:spAutoFit/>
          </a:bodyPr>
          <a:lstStyle/>
          <a:p>
            <a:pPr algn="r"/>
            <a:r>
              <a:rPr lang="en-US" sz="1400" i="1"/>
              <a:t>B</a:t>
            </a:r>
            <a:endParaRPr lang="ru-RU" sz="1400" i="1"/>
          </a:p>
        </p:txBody>
      </p:sp>
      <p:sp>
        <p:nvSpPr>
          <p:cNvPr id="313411" name="Rectangle 67"/>
          <p:cNvSpPr>
            <a:spLocks noChangeArrowheads="1"/>
          </p:cNvSpPr>
          <p:nvPr/>
        </p:nvSpPr>
        <p:spPr bwMode="auto">
          <a:xfrm>
            <a:off x="114300" y="1668463"/>
            <a:ext cx="6877050" cy="396875"/>
          </a:xfrm>
          <a:prstGeom prst="rect">
            <a:avLst/>
          </a:prstGeom>
          <a:noFill/>
          <a:ln w="9525" algn="ctr">
            <a:noFill/>
            <a:miter lim="800000"/>
            <a:headEnd/>
            <a:tailEnd/>
          </a:ln>
          <a:effectLst/>
        </p:spPr>
        <p:txBody>
          <a:bodyPr>
            <a:spAutoFit/>
          </a:bodyPr>
          <a:lstStyle/>
          <a:p>
            <a:r>
              <a:rPr lang="ru-RU" sz="1000" b="1">
                <a:solidFill>
                  <a:schemeClr val="bg2"/>
                </a:solidFill>
              </a:rPr>
              <a:t>В теоретической механике возможно решение только статически определимых задач, в которых количество связей равно числу независимых уравнений равновесия (</a:t>
            </a:r>
            <a:r>
              <a:rPr lang="en-US" sz="1000" b="1" i="1">
                <a:solidFill>
                  <a:schemeClr val="bg2"/>
                </a:solidFill>
              </a:rPr>
              <a:t>n</a:t>
            </a:r>
            <a:r>
              <a:rPr lang="en-US" sz="1000" b="1">
                <a:solidFill>
                  <a:schemeClr val="bg2"/>
                </a:solidFill>
              </a:rPr>
              <a:t> = 0)</a:t>
            </a:r>
            <a:r>
              <a:rPr lang="ru-RU" sz="1000">
                <a:solidFill>
                  <a:schemeClr val="bg2"/>
                </a:solidFill>
              </a:rPr>
              <a:t>.</a:t>
            </a:r>
            <a:endParaRPr lang="ru-RU"/>
          </a:p>
        </p:txBody>
      </p:sp>
      <p:sp>
        <p:nvSpPr>
          <p:cNvPr id="313414" name="Text Box 70"/>
          <p:cNvSpPr txBox="1">
            <a:spLocks noChangeArrowheads="1"/>
          </p:cNvSpPr>
          <p:nvPr/>
        </p:nvSpPr>
        <p:spPr bwMode="auto">
          <a:xfrm>
            <a:off x="4306888" y="2324100"/>
            <a:ext cx="3395662" cy="244475"/>
          </a:xfrm>
          <a:prstGeom prst="rect">
            <a:avLst/>
          </a:prstGeom>
          <a:noFill/>
          <a:ln w="9525" algn="ctr">
            <a:noFill/>
            <a:miter lim="800000"/>
            <a:headEnd/>
            <a:tailEnd/>
          </a:ln>
          <a:effectLst/>
        </p:spPr>
        <p:txBody>
          <a:bodyPr wrap="none">
            <a:spAutoFit/>
          </a:bodyPr>
          <a:lstStyle/>
          <a:p>
            <a:r>
              <a:rPr lang="ru-RU" sz="1000"/>
              <a:t>2. Отбросим связи и заменим их действие реакциями.</a:t>
            </a:r>
          </a:p>
        </p:txBody>
      </p:sp>
      <p:sp>
        <p:nvSpPr>
          <p:cNvPr id="313417" name="AutoShape 73"/>
          <p:cNvSpPr>
            <a:spLocks noChangeArrowheads="1"/>
          </p:cNvSpPr>
          <p:nvPr/>
        </p:nvSpPr>
        <p:spPr bwMode="auto">
          <a:xfrm>
            <a:off x="3305175" y="2209800"/>
            <a:ext cx="133350" cy="447675"/>
          </a:xfrm>
          <a:prstGeom prst="upArrow">
            <a:avLst>
              <a:gd name="adj1" fmla="val 50000"/>
              <a:gd name="adj2" fmla="val 83929"/>
            </a:avLst>
          </a:prstGeom>
          <a:solidFill>
            <a:srgbClr val="0000FF"/>
          </a:solidFill>
          <a:ln w="9525" algn="ctr">
            <a:solidFill>
              <a:schemeClr val="tx1"/>
            </a:solidFill>
            <a:miter lim="800000"/>
            <a:headEnd/>
            <a:tailEnd/>
          </a:ln>
          <a:effectLst/>
        </p:spPr>
        <p:txBody>
          <a:bodyPr wrap="none" anchor="ctr"/>
          <a:lstStyle/>
          <a:p>
            <a:endParaRPr lang="ru-RU"/>
          </a:p>
        </p:txBody>
      </p:sp>
      <p:graphicFrame>
        <p:nvGraphicFramePr>
          <p:cNvPr id="313418" name="Object 74"/>
          <p:cNvGraphicFramePr>
            <a:graphicFrameLocks noChangeAspect="1"/>
          </p:cNvGraphicFramePr>
          <p:nvPr/>
        </p:nvGraphicFramePr>
        <p:xfrm>
          <a:off x="3460750" y="2228850"/>
          <a:ext cx="203200" cy="228600"/>
        </p:xfrm>
        <a:graphic>
          <a:graphicData uri="http://schemas.openxmlformats.org/presentationml/2006/ole">
            <p:oleObj spid="_x0000_s313418" name="Формула" r:id="rId9" imgW="203040" imgH="228600" progId="Equation.3">
              <p:embed/>
            </p:oleObj>
          </a:graphicData>
        </a:graphic>
      </p:graphicFrame>
      <p:sp>
        <p:nvSpPr>
          <p:cNvPr id="313419" name="Text Box 75"/>
          <p:cNvSpPr txBox="1">
            <a:spLocks noChangeArrowheads="1"/>
          </p:cNvSpPr>
          <p:nvPr/>
        </p:nvSpPr>
        <p:spPr bwMode="auto">
          <a:xfrm>
            <a:off x="4305300" y="2484438"/>
            <a:ext cx="4899025" cy="549275"/>
          </a:xfrm>
          <a:prstGeom prst="rect">
            <a:avLst/>
          </a:prstGeom>
          <a:noFill/>
          <a:ln w="9525" algn="ctr">
            <a:noFill/>
            <a:miter lim="800000"/>
            <a:headEnd/>
            <a:tailEnd/>
          </a:ln>
          <a:effectLst/>
        </p:spPr>
        <p:txBody>
          <a:bodyPr wrap="none">
            <a:spAutoFit/>
          </a:bodyPr>
          <a:lstStyle/>
          <a:p>
            <a:r>
              <a:rPr lang="ru-RU" sz="1000"/>
              <a:t>3. Число неизвестных реакций – 4, а количество независимых уравнений - 3.</a:t>
            </a:r>
          </a:p>
          <a:p>
            <a:r>
              <a:rPr lang="ru-RU" sz="1000"/>
              <a:t>Это означает, что необходимо</a:t>
            </a:r>
            <a:r>
              <a:rPr lang="ru-RU" sz="1000" b="1"/>
              <a:t> расчленить </a:t>
            </a:r>
            <a:r>
              <a:rPr lang="ru-RU" sz="1000"/>
              <a:t>конструкцию – отбросить шарнир </a:t>
            </a:r>
            <a:r>
              <a:rPr lang="en-US" sz="1000"/>
              <a:t>C</a:t>
            </a:r>
          </a:p>
          <a:p>
            <a:r>
              <a:rPr lang="ru-RU" sz="1000"/>
              <a:t>и заменить его действие на каждую из частей реакциями.</a:t>
            </a:r>
          </a:p>
        </p:txBody>
      </p:sp>
      <p:sp>
        <p:nvSpPr>
          <p:cNvPr id="313425" name="AutoShape 81"/>
          <p:cNvSpPr>
            <a:spLocks noChangeArrowheads="1"/>
          </p:cNvSpPr>
          <p:nvPr/>
        </p:nvSpPr>
        <p:spPr bwMode="auto">
          <a:xfrm>
            <a:off x="2293938" y="2103438"/>
            <a:ext cx="133350" cy="447675"/>
          </a:xfrm>
          <a:prstGeom prst="upArrow">
            <a:avLst>
              <a:gd name="adj1" fmla="val 50000"/>
              <a:gd name="adj2" fmla="val 83929"/>
            </a:avLst>
          </a:prstGeom>
          <a:solidFill>
            <a:srgbClr val="0000FF"/>
          </a:solidFill>
          <a:ln w="9525" algn="ctr">
            <a:solidFill>
              <a:schemeClr val="tx1"/>
            </a:solidFill>
            <a:miter lim="800000"/>
            <a:headEnd/>
            <a:tailEnd/>
          </a:ln>
          <a:effectLst/>
        </p:spPr>
        <p:txBody>
          <a:bodyPr wrap="none" anchor="ctr"/>
          <a:lstStyle/>
          <a:p>
            <a:endParaRPr lang="ru-RU"/>
          </a:p>
        </p:txBody>
      </p:sp>
      <p:sp>
        <p:nvSpPr>
          <p:cNvPr id="313426" name="AutoShape 82"/>
          <p:cNvSpPr>
            <a:spLocks noChangeArrowheads="1"/>
          </p:cNvSpPr>
          <p:nvPr/>
        </p:nvSpPr>
        <p:spPr bwMode="auto">
          <a:xfrm flipV="1">
            <a:off x="2227263" y="2617788"/>
            <a:ext cx="133350" cy="447675"/>
          </a:xfrm>
          <a:prstGeom prst="upArrow">
            <a:avLst>
              <a:gd name="adj1" fmla="val 50000"/>
              <a:gd name="adj2" fmla="val 83929"/>
            </a:avLst>
          </a:prstGeom>
          <a:solidFill>
            <a:srgbClr val="0000FF"/>
          </a:solidFill>
          <a:ln w="9525" algn="ctr">
            <a:solidFill>
              <a:schemeClr val="tx1"/>
            </a:solidFill>
            <a:miter lim="800000"/>
            <a:headEnd/>
            <a:tailEnd/>
          </a:ln>
          <a:effectLst/>
        </p:spPr>
        <p:txBody>
          <a:bodyPr wrap="none" anchor="ctr"/>
          <a:lstStyle/>
          <a:p>
            <a:endParaRPr lang="ru-RU"/>
          </a:p>
        </p:txBody>
      </p:sp>
      <p:sp>
        <p:nvSpPr>
          <p:cNvPr id="313427" name="AutoShape 83"/>
          <p:cNvSpPr>
            <a:spLocks noChangeArrowheads="1"/>
          </p:cNvSpPr>
          <p:nvPr/>
        </p:nvSpPr>
        <p:spPr bwMode="auto">
          <a:xfrm rot="16200000" flipV="1">
            <a:off x="2520951" y="2320925"/>
            <a:ext cx="133350" cy="447675"/>
          </a:xfrm>
          <a:prstGeom prst="upArrow">
            <a:avLst>
              <a:gd name="adj1" fmla="val 50000"/>
              <a:gd name="adj2" fmla="val 83929"/>
            </a:avLst>
          </a:prstGeom>
          <a:solidFill>
            <a:srgbClr val="0000FF"/>
          </a:solidFill>
          <a:ln w="9525" algn="ctr">
            <a:solidFill>
              <a:schemeClr val="tx1"/>
            </a:solidFill>
            <a:miter lim="800000"/>
            <a:headEnd/>
            <a:tailEnd/>
          </a:ln>
          <a:effectLst/>
        </p:spPr>
        <p:txBody>
          <a:bodyPr wrap="none" anchor="ctr"/>
          <a:lstStyle/>
          <a:p>
            <a:endParaRPr lang="ru-RU"/>
          </a:p>
        </p:txBody>
      </p:sp>
      <p:sp>
        <p:nvSpPr>
          <p:cNvPr id="313428" name="AutoShape 84"/>
          <p:cNvSpPr>
            <a:spLocks noChangeArrowheads="1"/>
          </p:cNvSpPr>
          <p:nvPr/>
        </p:nvSpPr>
        <p:spPr bwMode="auto">
          <a:xfrm rot="5400000" flipH="1" flipV="1">
            <a:off x="2033588" y="2405062"/>
            <a:ext cx="133350" cy="447675"/>
          </a:xfrm>
          <a:prstGeom prst="upArrow">
            <a:avLst>
              <a:gd name="adj1" fmla="val 50000"/>
              <a:gd name="adj2" fmla="val 83929"/>
            </a:avLst>
          </a:prstGeom>
          <a:solidFill>
            <a:srgbClr val="0000FF"/>
          </a:solidFill>
          <a:ln w="9525" algn="ctr">
            <a:solidFill>
              <a:schemeClr val="tx1"/>
            </a:solidFill>
            <a:miter lim="800000"/>
            <a:headEnd/>
            <a:tailEnd/>
          </a:ln>
          <a:effectLst/>
        </p:spPr>
        <p:txBody>
          <a:bodyPr wrap="none" anchor="ctr"/>
          <a:lstStyle/>
          <a:p>
            <a:endParaRPr lang="ru-RU"/>
          </a:p>
        </p:txBody>
      </p:sp>
      <p:graphicFrame>
        <p:nvGraphicFramePr>
          <p:cNvPr id="313429" name="Object 85"/>
          <p:cNvGraphicFramePr>
            <a:graphicFrameLocks noChangeAspect="1"/>
          </p:cNvGraphicFramePr>
          <p:nvPr/>
        </p:nvGraphicFramePr>
        <p:xfrm>
          <a:off x="2592388" y="2268538"/>
          <a:ext cx="241300" cy="241300"/>
        </p:xfrm>
        <a:graphic>
          <a:graphicData uri="http://schemas.openxmlformats.org/presentationml/2006/ole">
            <p:oleObj spid="_x0000_s313429" name="Формула" r:id="rId10" imgW="241200" imgH="241200" progId="Equation.3">
              <p:embed/>
            </p:oleObj>
          </a:graphicData>
        </a:graphic>
      </p:graphicFrame>
      <p:graphicFrame>
        <p:nvGraphicFramePr>
          <p:cNvPr id="313430" name="Object 86"/>
          <p:cNvGraphicFramePr>
            <a:graphicFrameLocks noChangeAspect="1"/>
          </p:cNvGraphicFramePr>
          <p:nvPr/>
        </p:nvGraphicFramePr>
        <p:xfrm>
          <a:off x="1885950" y="2314575"/>
          <a:ext cx="241300" cy="241300"/>
        </p:xfrm>
        <a:graphic>
          <a:graphicData uri="http://schemas.openxmlformats.org/presentationml/2006/ole">
            <p:oleObj spid="_x0000_s313430" name="Формула" r:id="rId11" imgW="241200" imgH="241200" progId="Equation.3">
              <p:embed/>
            </p:oleObj>
          </a:graphicData>
        </a:graphic>
      </p:graphicFrame>
      <p:graphicFrame>
        <p:nvGraphicFramePr>
          <p:cNvPr id="313431" name="Object 87"/>
          <p:cNvGraphicFramePr>
            <a:graphicFrameLocks noChangeAspect="1"/>
          </p:cNvGraphicFramePr>
          <p:nvPr/>
        </p:nvGraphicFramePr>
        <p:xfrm>
          <a:off x="2465388" y="2011363"/>
          <a:ext cx="241300" cy="254000"/>
        </p:xfrm>
        <a:graphic>
          <a:graphicData uri="http://schemas.openxmlformats.org/presentationml/2006/ole">
            <p:oleObj spid="_x0000_s313431" name="Формула" r:id="rId12" imgW="241200" imgH="253800" progId="Equation.3">
              <p:embed/>
            </p:oleObj>
          </a:graphicData>
        </a:graphic>
      </p:graphicFrame>
      <p:graphicFrame>
        <p:nvGraphicFramePr>
          <p:cNvPr id="313432" name="Object 88"/>
          <p:cNvGraphicFramePr>
            <a:graphicFrameLocks noChangeAspect="1"/>
          </p:cNvGraphicFramePr>
          <p:nvPr/>
        </p:nvGraphicFramePr>
        <p:xfrm>
          <a:off x="2387600" y="2857500"/>
          <a:ext cx="241300" cy="254000"/>
        </p:xfrm>
        <a:graphic>
          <a:graphicData uri="http://schemas.openxmlformats.org/presentationml/2006/ole">
            <p:oleObj spid="_x0000_s313432" name="Формула" r:id="rId13" imgW="241200" imgH="253800" progId="Equation.3">
              <p:embed/>
            </p:oleObj>
          </a:graphicData>
        </a:graphic>
      </p:graphicFrame>
      <p:sp>
        <p:nvSpPr>
          <p:cNvPr id="313433" name="Text Box 89"/>
          <p:cNvSpPr txBox="1">
            <a:spLocks noChangeArrowheads="1"/>
          </p:cNvSpPr>
          <p:nvPr/>
        </p:nvSpPr>
        <p:spPr bwMode="auto">
          <a:xfrm>
            <a:off x="0" y="3273425"/>
            <a:ext cx="9263063" cy="854075"/>
          </a:xfrm>
          <a:prstGeom prst="rect">
            <a:avLst/>
          </a:prstGeom>
          <a:noFill/>
          <a:ln w="9525" algn="ctr">
            <a:noFill/>
            <a:miter lim="800000"/>
            <a:headEnd/>
            <a:tailEnd/>
          </a:ln>
          <a:effectLst/>
        </p:spPr>
        <p:txBody>
          <a:bodyPr>
            <a:spAutoFit/>
          </a:bodyPr>
          <a:lstStyle/>
          <a:p>
            <a:r>
              <a:rPr lang="ru-RU" sz="1000"/>
              <a:t>4. Число неизвестных реакций – 8, а количество независимых</a:t>
            </a:r>
          </a:p>
          <a:p>
            <a:r>
              <a:rPr lang="ru-RU" sz="1000"/>
              <a:t>уравнений равновесия для обоих частей - 3</a:t>
            </a:r>
            <a:r>
              <a:rPr lang="en-US" sz="1000">
                <a:cs typeface="Arial" charset="0"/>
              </a:rPr>
              <a:t>·</a:t>
            </a:r>
            <a:r>
              <a:rPr lang="ru-RU" sz="1000">
                <a:cs typeface="Arial" charset="0"/>
              </a:rPr>
              <a:t>2 = 6</a:t>
            </a:r>
            <a:r>
              <a:rPr lang="ru-RU" sz="1000"/>
              <a:t>.</a:t>
            </a:r>
          </a:p>
          <a:p>
            <a:r>
              <a:rPr lang="ru-RU" sz="1000"/>
              <a:t>С использованием аксиомы действия</a:t>
            </a:r>
            <a:r>
              <a:rPr lang="en-US" sz="1000"/>
              <a:t> </a:t>
            </a:r>
            <a:r>
              <a:rPr lang="ru-RU" sz="1000"/>
              <a:t>и противодействия для каждой пары</a:t>
            </a:r>
          </a:p>
          <a:p>
            <a:r>
              <a:rPr lang="ru-RU" sz="1000"/>
              <a:t>реакций шарнира </a:t>
            </a:r>
            <a:r>
              <a:rPr lang="en-US" sz="1000" i="1"/>
              <a:t>C</a:t>
            </a:r>
            <a:r>
              <a:rPr lang="en-US" sz="1000"/>
              <a:t> </a:t>
            </a:r>
            <a:r>
              <a:rPr lang="ru-RU" sz="1000"/>
              <a:t>общее число неизвестных реакций уменьшается до 6</a:t>
            </a:r>
          </a:p>
          <a:p>
            <a:r>
              <a:rPr lang="ru-RU" sz="1000"/>
              <a:t>и равно общему числу уравнений</a:t>
            </a:r>
            <a:r>
              <a:rPr lang="en-US" sz="1000"/>
              <a:t> </a:t>
            </a:r>
            <a:r>
              <a:rPr lang="ru-RU" sz="1000"/>
              <a:t>равновесия</a:t>
            </a:r>
            <a:r>
              <a:rPr lang="en-US" sz="1000"/>
              <a:t>:</a:t>
            </a:r>
            <a:endParaRPr lang="ru-RU" sz="1000"/>
          </a:p>
        </p:txBody>
      </p:sp>
      <p:sp>
        <p:nvSpPr>
          <p:cNvPr id="313434" name="Line 90"/>
          <p:cNvSpPr>
            <a:spLocks noChangeShapeType="1"/>
          </p:cNvSpPr>
          <p:nvPr/>
        </p:nvSpPr>
        <p:spPr bwMode="auto">
          <a:xfrm>
            <a:off x="466725" y="2724150"/>
            <a:ext cx="0" cy="495300"/>
          </a:xfrm>
          <a:prstGeom prst="line">
            <a:avLst/>
          </a:prstGeom>
          <a:noFill/>
          <a:ln w="9525">
            <a:solidFill>
              <a:schemeClr val="tx1"/>
            </a:solidFill>
            <a:round/>
            <a:headEnd/>
            <a:tailEnd/>
          </a:ln>
          <a:effectLst/>
        </p:spPr>
        <p:txBody>
          <a:bodyPr anchor="ctr"/>
          <a:lstStyle/>
          <a:p>
            <a:endParaRPr lang="ru-RU"/>
          </a:p>
        </p:txBody>
      </p:sp>
      <p:sp>
        <p:nvSpPr>
          <p:cNvPr id="313435" name="Line 91"/>
          <p:cNvSpPr>
            <a:spLocks noChangeShapeType="1"/>
          </p:cNvSpPr>
          <p:nvPr/>
        </p:nvSpPr>
        <p:spPr bwMode="auto">
          <a:xfrm>
            <a:off x="2112963" y="2693988"/>
            <a:ext cx="0" cy="495300"/>
          </a:xfrm>
          <a:prstGeom prst="line">
            <a:avLst/>
          </a:prstGeom>
          <a:noFill/>
          <a:ln w="9525">
            <a:solidFill>
              <a:schemeClr val="tx1"/>
            </a:solidFill>
            <a:round/>
            <a:headEnd/>
            <a:tailEnd/>
          </a:ln>
          <a:effectLst/>
        </p:spPr>
        <p:txBody>
          <a:bodyPr anchor="ctr"/>
          <a:lstStyle/>
          <a:p>
            <a:endParaRPr lang="ru-RU"/>
          </a:p>
        </p:txBody>
      </p:sp>
      <p:sp>
        <p:nvSpPr>
          <p:cNvPr id="313436" name="Line 92"/>
          <p:cNvSpPr>
            <a:spLocks noChangeShapeType="1"/>
          </p:cNvSpPr>
          <p:nvPr/>
        </p:nvSpPr>
        <p:spPr bwMode="auto">
          <a:xfrm>
            <a:off x="2292350" y="2692400"/>
            <a:ext cx="0" cy="495300"/>
          </a:xfrm>
          <a:prstGeom prst="line">
            <a:avLst/>
          </a:prstGeom>
          <a:noFill/>
          <a:ln w="9525">
            <a:solidFill>
              <a:schemeClr val="tx1"/>
            </a:solidFill>
            <a:round/>
            <a:headEnd/>
            <a:tailEnd/>
          </a:ln>
          <a:effectLst/>
        </p:spPr>
        <p:txBody>
          <a:bodyPr anchor="ctr"/>
          <a:lstStyle/>
          <a:p>
            <a:endParaRPr lang="ru-RU"/>
          </a:p>
        </p:txBody>
      </p:sp>
      <p:sp>
        <p:nvSpPr>
          <p:cNvPr id="313437" name="Line 93"/>
          <p:cNvSpPr>
            <a:spLocks noChangeShapeType="1"/>
          </p:cNvSpPr>
          <p:nvPr/>
        </p:nvSpPr>
        <p:spPr bwMode="auto">
          <a:xfrm>
            <a:off x="2357438" y="2671763"/>
            <a:ext cx="0" cy="495300"/>
          </a:xfrm>
          <a:prstGeom prst="line">
            <a:avLst/>
          </a:prstGeom>
          <a:noFill/>
          <a:ln w="9525">
            <a:solidFill>
              <a:schemeClr val="tx1"/>
            </a:solidFill>
            <a:round/>
            <a:headEnd/>
            <a:tailEnd/>
          </a:ln>
          <a:effectLst/>
        </p:spPr>
        <p:txBody>
          <a:bodyPr anchor="ctr"/>
          <a:lstStyle/>
          <a:p>
            <a:endParaRPr lang="ru-RU"/>
          </a:p>
        </p:txBody>
      </p:sp>
      <p:sp>
        <p:nvSpPr>
          <p:cNvPr id="313438" name="Line 94"/>
          <p:cNvSpPr>
            <a:spLocks noChangeShapeType="1"/>
          </p:cNvSpPr>
          <p:nvPr/>
        </p:nvSpPr>
        <p:spPr bwMode="auto">
          <a:xfrm>
            <a:off x="3375025" y="2689225"/>
            <a:ext cx="0" cy="495300"/>
          </a:xfrm>
          <a:prstGeom prst="line">
            <a:avLst/>
          </a:prstGeom>
          <a:noFill/>
          <a:ln w="9525">
            <a:solidFill>
              <a:schemeClr val="tx1"/>
            </a:solidFill>
            <a:round/>
            <a:headEnd/>
            <a:tailEnd/>
          </a:ln>
          <a:effectLst/>
        </p:spPr>
        <p:txBody>
          <a:bodyPr anchor="ctr"/>
          <a:lstStyle/>
          <a:p>
            <a:endParaRPr lang="ru-RU"/>
          </a:p>
        </p:txBody>
      </p:sp>
      <p:sp>
        <p:nvSpPr>
          <p:cNvPr id="313439" name="Line 95"/>
          <p:cNvSpPr>
            <a:spLocks noChangeShapeType="1"/>
          </p:cNvSpPr>
          <p:nvPr/>
        </p:nvSpPr>
        <p:spPr bwMode="auto">
          <a:xfrm>
            <a:off x="4059238" y="2716213"/>
            <a:ext cx="0" cy="495300"/>
          </a:xfrm>
          <a:prstGeom prst="line">
            <a:avLst/>
          </a:prstGeom>
          <a:noFill/>
          <a:ln w="9525">
            <a:solidFill>
              <a:schemeClr val="tx1"/>
            </a:solidFill>
            <a:round/>
            <a:headEnd/>
            <a:tailEnd/>
          </a:ln>
          <a:effectLst/>
        </p:spPr>
        <p:txBody>
          <a:bodyPr anchor="ctr"/>
          <a:lstStyle/>
          <a:p>
            <a:endParaRPr lang="ru-RU"/>
          </a:p>
        </p:txBody>
      </p:sp>
      <p:sp>
        <p:nvSpPr>
          <p:cNvPr id="313440" name="Line 96"/>
          <p:cNvSpPr>
            <a:spLocks noChangeShapeType="1"/>
          </p:cNvSpPr>
          <p:nvPr/>
        </p:nvSpPr>
        <p:spPr bwMode="auto">
          <a:xfrm>
            <a:off x="466725" y="3171825"/>
            <a:ext cx="1638300" cy="0"/>
          </a:xfrm>
          <a:prstGeom prst="line">
            <a:avLst/>
          </a:prstGeom>
          <a:noFill/>
          <a:ln w="9525">
            <a:solidFill>
              <a:schemeClr val="tx1"/>
            </a:solidFill>
            <a:round/>
            <a:headEnd type="triangle" w="med" len="med"/>
            <a:tailEnd type="triangle" w="med" len="med"/>
          </a:ln>
          <a:effectLst/>
        </p:spPr>
        <p:txBody>
          <a:bodyPr anchor="ctr"/>
          <a:lstStyle/>
          <a:p>
            <a:endParaRPr lang="ru-RU"/>
          </a:p>
        </p:txBody>
      </p:sp>
      <p:sp>
        <p:nvSpPr>
          <p:cNvPr id="313441" name="Line 97"/>
          <p:cNvSpPr>
            <a:spLocks noChangeShapeType="1"/>
          </p:cNvSpPr>
          <p:nvPr/>
        </p:nvSpPr>
        <p:spPr bwMode="auto">
          <a:xfrm>
            <a:off x="2105025" y="3171825"/>
            <a:ext cx="187325" cy="0"/>
          </a:xfrm>
          <a:prstGeom prst="line">
            <a:avLst/>
          </a:prstGeom>
          <a:noFill/>
          <a:ln w="9525">
            <a:solidFill>
              <a:schemeClr val="tx1"/>
            </a:solidFill>
            <a:round/>
            <a:headEnd type="triangle" w="med" len="med"/>
            <a:tailEnd type="triangle" w="med" len="med"/>
          </a:ln>
          <a:effectLst/>
        </p:spPr>
        <p:txBody>
          <a:bodyPr anchor="ctr"/>
          <a:lstStyle/>
          <a:p>
            <a:endParaRPr lang="ru-RU"/>
          </a:p>
        </p:txBody>
      </p:sp>
      <p:sp>
        <p:nvSpPr>
          <p:cNvPr id="313442" name="Line 98"/>
          <p:cNvSpPr>
            <a:spLocks noChangeShapeType="1"/>
          </p:cNvSpPr>
          <p:nvPr/>
        </p:nvSpPr>
        <p:spPr bwMode="auto">
          <a:xfrm>
            <a:off x="2352675" y="3171825"/>
            <a:ext cx="1028700" cy="0"/>
          </a:xfrm>
          <a:prstGeom prst="line">
            <a:avLst/>
          </a:prstGeom>
          <a:noFill/>
          <a:ln w="9525">
            <a:solidFill>
              <a:schemeClr val="tx1"/>
            </a:solidFill>
            <a:round/>
            <a:headEnd type="triangle" w="med" len="med"/>
            <a:tailEnd type="triangle" w="med" len="med"/>
          </a:ln>
          <a:effectLst/>
        </p:spPr>
        <p:txBody>
          <a:bodyPr anchor="ctr"/>
          <a:lstStyle/>
          <a:p>
            <a:endParaRPr lang="ru-RU"/>
          </a:p>
        </p:txBody>
      </p:sp>
      <p:sp>
        <p:nvSpPr>
          <p:cNvPr id="313443" name="Line 99"/>
          <p:cNvSpPr>
            <a:spLocks noChangeShapeType="1"/>
          </p:cNvSpPr>
          <p:nvPr/>
        </p:nvSpPr>
        <p:spPr bwMode="auto">
          <a:xfrm>
            <a:off x="3379788" y="3176588"/>
            <a:ext cx="679450" cy="0"/>
          </a:xfrm>
          <a:prstGeom prst="line">
            <a:avLst/>
          </a:prstGeom>
          <a:noFill/>
          <a:ln w="9525">
            <a:solidFill>
              <a:schemeClr val="tx1"/>
            </a:solidFill>
            <a:round/>
            <a:headEnd type="triangle" w="med" len="med"/>
            <a:tailEnd type="triangle" w="med" len="med"/>
          </a:ln>
          <a:effectLst/>
        </p:spPr>
        <p:txBody>
          <a:bodyPr anchor="ctr"/>
          <a:lstStyle/>
          <a:p>
            <a:endParaRPr lang="ru-RU"/>
          </a:p>
        </p:txBody>
      </p:sp>
      <p:sp>
        <p:nvSpPr>
          <p:cNvPr id="313444" name="Text Box 100"/>
          <p:cNvSpPr txBox="1">
            <a:spLocks noChangeArrowheads="1"/>
          </p:cNvSpPr>
          <p:nvPr/>
        </p:nvSpPr>
        <p:spPr bwMode="auto">
          <a:xfrm>
            <a:off x="565150" y="1878013"/>
            <a:ext cx="184150" cy="396875"/>
          </a:xfrm>
          <a:prstGeom prst="rect">
            <a:avLst/>
          </a:prstGeom>
          <a:noFill/>
          <a:ln w="9525" algn="ctr">
            <a:noFill/>
            <a:miter lim="800000"/>
            <a:headEnd/>
            <a:tailEnd/>
          </a:ln>
          <a:effectLst/>
        </p:spPr>
        <p:txBody>
          <a:bodyPr wrap="none">
            <a:spAutoFit/>
          </a:bodyPr>
          <a:lstStyle/>
          <a:p>
            <a:endParaRPr lang="ru-RU"/>
          </a:p>
        </p:txBody>
      </p:sp>
      <p:graphicFrame>
        <p:nvGraphicFramePr>
          <p:cNvPr id="313446" name="Object 102"/>
          <p:cNvGraphicFramePr>
            <a:graphicFrameLocks noChangeAspect="1"/>
          </p:cNvGraphicFramePr>
          <p:nvPr/>
        </p:nvGraphicFramePr>
        <p:xfrm>
          <a:off x="1049338" y="2986088"/>
          <a:ext cx="127000" cy="139700"/>
        </p:xfrm>
        <a:graphic>
          <a:graphicData uri="http://schemas.openxmlformats.org/presentationml/2006/ole">
            <p:oleObj spid="_x0000_s313446" name="Формула" r:id="rId14" imgW="126720" imgH="139680" progId="Equation.3">
              <p:embed/>
            </p:oleObj>
          </a:graphicData>
        </a:graphic>
      </p:graphicFrame>
      <p:graphicFrame>
        <p:nvGraphicFramePr>
          <p:cNvPr id="313447" name="Object 103"/>
          <p:cNvGraphicFramePr>
            <a:graphicFrameLocks noChangeAspect="1"/>
          </p:cNvGraphicFramePr>
          <p:nvPr/>
        </p:nvGraphicFramePr>
        <p:xfrm>
          <a:off x="2847975" y="2994025"/>
          <a:ext cx="127000" cy="177800"/>
        </p:xfrm>
        <a:graphic>
          <a:graphicData uri="http://schemas.openxmlformats.org/presentationml/2006/ole">
            <p:oleObj spid="_x0000_s313447" name="Формула" r:id="rId15" imgW="126720" imgH="177480" progId="Equation.3">
              <p:embed/>
            </p:oleObj>
          </a:graphicData>
        </a:graphic>
      </p:graphicFrame>
      <p:graphicFrame>
        <p:nvGraphicFramePr>
          <p:cNvPr id="313448" name="Object 104"/>
          <p:cNvGraphicFramePr>
            <a:graphicFrameLocks noChangeAspect="1"/>
          </p:cNvGraphicFramePr>
          <p:nvPr/>
        </p:nvGraphicFramePr>
        <p:xfrm>
          <a:off x="3738563" y="3021013"/>
          <a:ext cx="114300" cy="139700"/>
        </p:xfrm>
        <a:graphic>
          <a:graphicData uri="http://schemas.openxmlformats.org/presentationml/2006/ole">
            <p:oleObj spid="_x0000_s313448" name="Формула" r:id="rId16" imgW="114120" imgH="139680" progId="Equation.3">
              <p:embed/>
            </p:oleObj>
          </a:graphicData>
        </a:graphic>
      </p:graphicFrame>
      <p:graphicFrame>
        <p:nvGraphicFramePr>
          <p:cNvPr id="313449" name="Object 105"/>
          <p:cNvGraphicFramePr>
            <a:graphicFrameLocks noChangeAspect="1"/>
          </p:cNvGraphicFramePr>
          <p:nvPr/>
        </p:nvGraphicFramePr>
        <p:xfrm>
          <a:off x="2152650" y="2952750"/>
          <a:ext cx="139700" cy="177800"/>
        </p:xfrm>
        <a:graphic>
          <a:graphicData uri="http://schemas.openxmlformats.org/presentationml/2006/ole">
            <p:oleObj spid="_x0000_s313449" name="Формула" r:id="rId17" imgW="139680" imgH="177480" progId="Equation.3">
              <p:embed/>
            </p:oleObj>
          </a:graphicData>
        </a:graphic>
      </p:graphicFrame>
      <p:graphicFrame>
        <p:nvGraphicFramePr>
          <p:cNvPr id="313450" name="Object 106"/>
          <p:cNvGraphicFramePr>
            <a:graphicFrameLocks noChangeAspect="1"/>
          </p:cNvGraphicFramePr>
          <p:nvPr/>
        </p:nvGraphicFramePr>
        <p:xfrm>
          <a:off x="4768850" y="3063875"/>
          <a:ext cx="2425700" cy="787400"/>
        </p:xfrm>
        <a:graphic>
          <a:graphicData uri="http://schemas.openxmlformats.org/presentationml/2006/ole">
            <p:oleObj spid="_x0000_s313450" name="Формула" r:id="rId18" imgW="2425680" imgH="787320" progId="Equation.3">
              <p:embed/>
            </p:oleObj>
          </a:graphicData>
        </a:graphic>
      </p:graphicFrame>
      <p:graphicFrame>
        <p:nvGraphicFramePr>
          <p:cNvPr id="313451" name="Object 107"/>
          <p:cNvGraphicFramePr>
            <a:graphicFrameLocks noChangeAspect="1"/>
          </p:cNvGraphicFramePr>
          <p:nvPr/>
        </p:nvGraphicFramePr>
        <p:xfrm>
          <a:off x="4767263" y="3900488"/>
          <a:ext cx="2844800" cy="787400"/>
        </p:xfrm>
        <a:graphic>
          <a:graphicData uri="http://schemas.openxmlformats.org/presentationml/2006/ole">
            <p:oleObj spid="_x0000_s313451" name="Формула" r:id="rId19" imgW="2844720" imgH="787320" progId="Equation.3">
              <p:embed/>
            </p:oleObj>
          </a:graphicData>
        </a:graphic>
      </p:graphicFrame>
      <p:graphicFrame>
        <p:nvGraphicFramePr>
          <p:cNvPr id="313452" name="Object 108"/>
          <p:cNvGraphicFramePr>
            <a:graphicFrameLocks noChangeAspect="1"/>
          </p:cNvGraphicFramePr>
          <p:nvPr/>
        </p:nvGraphicFramePr>
        <p:xfrm>
          <a:off x="7242175" y="3336925"/>
          <a:ext cx="1612900" cy="508000"/>
        </p:xfrm>
        <a:graphic>
          <a:graphicData uri="http://schemas.openxmlformats.org/presentationml/2006/ole">
            <p:oleObj spid="_x0000_s313452" name="Формула" r:id="rId20" imgW="1612800" imgH="507960" progId="Equation.3">
              <p:embed/>
            </p:oleObj>
          </a:graphicData>
        </a:graphic>
      </p:graphicFrame>
      <p:graphicFrame>
        <p:nvGraphicFramePr>
          <p:cNvPr id="313453" name="Object 109"/>
          <p:cNvGraphicFramePr>
            <a:graphicFrameLocks noChangeAspect="1"/>
          </p:cNvGraphicFramePr>
          <p:nvPr/>
        </p:nvGraphicFramePr>
        <p:xfrm>
          <a:off x="1839913" y="2827338"/>
          <a:ext cx="165100" cy="228600"/>
        </p:xfrm>
        <a:graphic>
          <a:graphicData uri="http://schemas.openxmlformats.org/presentationml/2006/ole">
            <p:oleObj spid="_x0000_s313453" name="Формула" r:id="rId21" imgW="164880" imgH="228600" progId="Equation.3">
              <p:embed/>
            </p:oleObj>
          </a:graphicData>
        </a:graphic>
      </p:graphicFrame>
      <p:graphicFrame>
        <p:nvGraphicFramePr>
          <p:cNvPr id="313454" name="Object 110"/>
          <p:cNvGraphicFramePr>
            <a:graphicFrameLocks noChangeAspect="1"/>
          </p:cNvGraphicFramePr>
          <p:nvPr/>
        </p:nvGraphicFramePr>
        <p:xfrm>
          <a:off x="4165600" y="2921000"/>
          <a:ext cx="177800" cy="228600"/>
        </p:xfrm>
        <a:graphic>
          <a:graphicData uri="http://schemas.openxmlformats.org/presentationml/2006/ole">
            <p:oleObj spid="_x0000_s313454" name="Формула" r:id="rId22" imgW="177480" imgH="228600" progId="Equation.3">
              <p:embed/>
            </p:oleObj>
          </a:graphicData>
        </a:graphic>
      </p:graphicFrame>
      <p:sp>
        <p:nvSpPr>
          <p:cNvPr id="313455" name="Text Box 111"/>
          <p:cNvSpPr txBox="1">
            <a:spLocks noChangeArrowheads="1"/>
          </p:cNvSpPr>
          <p:nvPr/>
        </p:nvSpPr>
        <p:spPr bwMode="auto">
          <a:xfrm>
            <a:off x="0" y="4052888"/>
            <a:ext cx="4376738" cy="701675"/>
          </a:xfrm>
          <a:prstGeom prst="rect">
            <a:avLst/>
          </a:prstGeom>
          <a:noFill/>
          <a:ln w="9525" algn="ctr">
            <a:noFill/>
            <a:miter lim="800000"/>
            <a:headEnd/>
            <a:tailEnd/>
          </a:ln>
          <a:effectLst/>
        </p:spPr>
        <p:txBody>
          <a:bodyPr>
            <a:spAutoFit/>
          </a:bodyPr>
          <a:lstStyle/>
          <a:p>
            <a:r>
              <a:rPr lang="ru-RU" sz="1000"/>
              <a:t>5. Решение полученной системы уравнений не представляет особых</a:t>
            </a:r>
          </a:p>
          <a:p>
            <a:r>
              <a:rPr lang="ru-RU" sz="1000"/>
              <a:t>затруднений в указанном порядке</a:t>
            </a:r>
            <a:r>
              <a:rPr lang="en-US" sz="1000"/>
              <a:t>: </a:t>
            </a:r>
            <a:r>
              <a:rPr lang="ru-RU" sz="1000"/>
              <a:t>от </a:t>
            </a:r>
            <a:r>
              <a:rPr lang="ru-RU" sz="1000" i="1">
                <a:solidFill>
                  <a:schemeClr val="bg2"/>
                </a:solidFill>
              </a:rPr>
              <a:t>вспомогательной</a:t>
            </a:r>
            <a:r>
              <a:rPr lang="ru-RU" sz="1000"/>
              <a:t> балки </a:t>
            </a:r>
            <a:r>
              <a:rPr lang="en-US" sz="1000" i="1"/>
              <a:t>CB</a:t>
            </a:r>
            <a:r>
              <a:rPr lang="en-US" sz="1000"/>
              <a:t> </a:t>
            </a:r>
            <a:r>
              <a:rPr lang="ru-RU" sz="1000"/>
              <a:t>(не может оставаться в равновесии без балки </a:t>
            </a:r>
            <a:r>
              <a:rPr lang="en-US" sz="1000"/>
              <a:t>AC) </a:t>
            </a:r>
            <a:r>
              <a:rPr lang="ru-RU" sz="1000"/>
              <a:t>к </a:t>
            </a:r>
            <a:r>
              <a:rPr lang="ru-RU" sz="1000" i="1">
                <a:solidFill>
                  <a:schemeClr val="bg2"/>
                </a:solidFill>
              </a:rPr>
              <a:t>основной</a:t>
            </a:r>
            <a:r>
              <a:rPr lang="ru-RU" sz="1000">
                <a:solidFill>
                  <a:schemeClr val="bg2"/>
                </a:solidFill>
              </a:rPr>
              <a:t> </a:t>
            </a:r>
            <a:r>
              <a:rPr lang="ru-RU" sz="1000"/>
              <a:t>балке </a:t>
            </a:r>
            <a:r>
              <a:rPr lang="en-US" sz="1000" i="1"/>
              <a:t>AC </a:t>
            </a:r>
            <a:r>
              <a:rPr lang="en-US" sz="1000"/>
              <a:t>(</a:t>
            </a:r>
            <a:r>
              <a:rPr lang="ru-RU" sz="1000"/>
              <a:t>может находиться в равновесии без балки </a:t>
            </a:r>
            <a:r>
              <a:rPr lang="en-US" sz="1000"/>
              <a:t>CB).</a:t>
            </a:r>
            <a:endParaRPr lang="ru-RU" sz="1000"/>
          </a:p>
        </p:txBody>
      </p:sp>
      <p:sp>
        <p:nvSpPr>
          <p:cNvPr id="313456" name="Text Box 112"/>
          <p:cNvSpPr txBox="1">
            <a:spLocks noChangeArrowheads="1"/>
          </p:cNvSpPr>
          <p:nvPr/>
        </p:nvSpPr>
        <p:spPr bwMode="auto">
          <a:xfrm>
            <a:off x="11113" y="4638675"/>
            <a:ext cx="6842125" cy="701675"/>
          </a:xfrm>
          <a:prstGeom prst="rect">
            <a:avLst/>
          </a:prstGeom>
          <a:noFill/>
          <a:ln w="9525" algn="ctr">
            <a:noFill/>
            <a:miter lim="800000"/>
            <a:headEnd/>
            <a:tailEnd/>
          </a:ln>
          <a:effectLst/>
        </p:spPr>
        <p:txBody>
          <a:bodyPr>
            <a:spAutoFit/>
          </a:bodyPr>
          <a:lstStyle/>
          <a:p>
            <a:r>
              <a:rPr lang="ru-RU" sz="1000" b="1">
                <a:solidFill>
                  <a:srgbClr val="FF0000"/>
                </a:solidFill>
                <a:cs typeface="Arial" charset="0"/>
              </a:rPr>
              <a:t>■</a:t>
            </a:r>
            <a:r>
              <a:rPr lang="en-US" sz="1000" b="1">
                <a:solidFill>
                  <a:srgbClr val="FF0000"/>
                </a:solidFill>
                <a:cs typeface="Arial" charset="0"/>
              </a:rPr>
              <a:t>  </a:t>
            </a:r>
            <a:r>
              <a:rPr lang="ru-RU" sz="1000" b="1">
                <a:solidFill>
                  <a:srgbClr val="FF0000"/>
                </a:solidFill>
              </a:rPr>
              <a:t>Равновесие рычага. </a:t>
            </a:r>
            <a:r>
              <a:rPr lang="ru-RU" sz="1000">
                <a:solidFill>
                  <a:srgbClr val="FF0000"/>
                </a:solidFill>
              </a:rPr>
              <a:t>Рычаг</a:t>
            </a:r>
            <a:r>
              <a:rPr lang="ru-RU" sz="1000" b="1">
                <a:solidFill>
                  <a:srgbClr val="FF0000"/>
                </a:solidFill>
              </a:rPr>
              <a:t> </a:t>
            </a:r>
            <a:r>
              <a:rPr lang="ru-RU" sz="1000" b="1">
                <a:solidFill>
                  <a:schemeClr val="bg2"/>
                </a:solidFill>
              </a:rPr>
              <a:t>– </a:t>
            </a:r>
            <a:r>
              <a:rPr lang="ru-RU" sz="1000">
                <a:solidFill>
                  <a:schemeClr val="bg2"/>
                </a:solidFill>
              </a:rPr>
              <a:t>твердое тело, имеющее одну неподвижную точку.</a:t>
            </a:r>
            <a:endParaRPr lang="en-US" sz="1000">
              <a:solidFill>
                <a:schemeClr val="bg2"/>
              </a:solidFill>
            </a:endParaRPr>
          </a:p>
          <a:p>
            <a:r>
              <a:rPr lang="ru-RU" sz="1000"/>
              <a:t>Рычаг имеет одну степень</a:t>
            </a:r>
            <a:r>
              <a:rPr lang="en-US" sz="1000"/>
              <a:t> </a:t>
            </a:r>
            <a:r>
              <a:rPr lang="ru-RU" sz="1000"/>
              <a:t>кинематической подвижности (</a:t>
            </a:r>
            <a:r>
              <a:rPr lang="en-US" sz="1000" i="1"/>
              <a:t>w</a:t>
            </a:r>
            <a:r>
              <a:rPr lang="en-US" sz="1000"/>
              <a:t> = </a:t>
            </a:r>
            <a:r>
              <a:rPr lang="ru-RU" sz="1000"/>
              <a:t>–</a:t>
            </a:r>
            <a:r>
              <a:rPr lang="en-US" sz="1000"/>
              <a:t> </a:t>
            </a:r>
            <a:r>
              <a:rPr lang="en-US" sz="1000" i="1"/>
              <a:t>n</a:t>
            </a:r>
            <a:r>
              <a:rPr lang="en-US" sz="1000"/>
              <a:t> = 3</a:t>
            </a:r>
            <a:r>
              <a:rPr lang="ru-RU" sz="1000" i="1"/>
              <a:t>Д</a:t>
            </a:r>
            <a:r>
              <a:rPr lang="ru-RU" sz="1000"/>
              <a:t> – 3</a:t>
            </a:r>
            <a:r>
              <a:rPr lang="ru-RU" sz="1000" i="1"/>
              <a:t>Ж</a:t>
            </a:r>
            <a:r>
              <a:rPr lang="ru-RU" sz="1000"/>
              <a:t> – 2</a:t>
            </a:r>
            <a:r>
              <a:rPr lang="ru-RU" sz="1000" i="1"/>
              <a:t>Ш</a:t>
            </a:r>
            <a:r>
              <a:rPr lang="ru-RU" sz="1000"/>
              <a:t> – </a:t>
            </a:r>
            <a:r>
              <a:rPr lang="ru-RU" sz="1000" i="1"/>
              <a:t>С</a:t>
            </a:r>
            <a:r>
              <a:rPr lang="ru-RU" sz="1000"/>
              <a:t> =</a:t>
            </a:r>
            <a:endParaRPr lang="en-US" sz="1000"/>
          </a:p>
          <a:p>
            <a:r>
              <a:rPr lang="en-US" sz="1000"/>
              <a:t>=</a:t>
            </a:r>
            <a:r>
              <a:rPr lang="ru-RU" sz="1000"/>
              <a:t> 3</a:t>
            </a:r>
            <a:r>
              <a:rPr lang="en-US" sz="1000">
                <a:cs typeface="Arial" charset="0"/>
              </a:rPr>
              <a:t>·</a:t>
            </a:r>
            <a:r>
              <a:rPr lang="ru-RU" sz="1000">
                <a:cs typeface="Arial" charset="0"/>
              </a:rPr>
              <a:t>1 </a:t>
            </a:r>
            <a:r>
              <a:rPr lang="ru-RU" sz="1000"/>
              <a:t>–</a:t>
            </a:r>
            <a:r>
              <a:rPr lang="ru-RU" sz="1000">
                <a:cs typeface="Arial" charset="0"/>
              </a:rPr>
              <a:t> 3</a:t>
            </a:r>
            <a:r>
              <a:rPr lang="en-US" sz="1000">
                <a:cs typeface="Arial" charset="0"/>
              </a:rPr>
              <a:t>·</a:t>
            </a:r>
            <a:r>
              <a:rPr lang="ru-RU" sz="1000">
                <a:cs typeface="Arial" charset="0"/>
              </a:rPr>
              <a:t>0 </a:t>
            </a:r>
            <a:r>
              <a:rPr lang="ru-RU" sz="1000"/>
              <a:t>–</a:t>
            </a:r>
            <a:r>
              <a:rPr lang="ru-RU" sz="1000">
                <a:cs typeface="Arial" charset="0"/>
              </a:rPr>
              <a:t> 2</a:t>
            </a:r>
            <a:r>
              <a:rPr lang="en-US" sz="1000">
                <a:cs typeface="Arial" charset="0"/>
              </a:rPr>
              <a:t>·</a:t>
            </a:r>
            <a:r>
              <a:rPr lang="ru-RU" sz="1000">
                <a:cs typeface="Arial" charset="0"/>
              </a:rPr>
              <a:t>1 </a:t>
            </a:r>
            <a:r>
              <a:rPr lang="ru-RU" sz="1000"/>
              <a:t>–</a:t>
            </a:r>
            <a:r>
              <a:rPr lang="ru-RU" sz="1000">
                <a:cs typeface="Arial" charset="0"/>
              </a:rPr>
              <a:t> 0 = 1) и в равновесии может быть</a:t>
            </a:r>
            <a:r>
              <a:rPr lang="en-US" sz="1000">
                <a:cs typeface="Arial" charset="0"/>
              </a:rPr>
              <a:t> </a:t>
            </a:r>
            <a:r>
              <a:rPr lang="ru-RU" sz="1000">
                <a:cs typeface="Arial" charset="0"/>
              </a:rPr>
              <a:t>лишь при определенном</a:t>
            </a:r>
            <a:endParaRPr lang="en-US" sz="1000">
              <a:cs typeface="Arial" charset="0"/>
            </a:endParaRPr>
          </a:p>
          <a:p>
            <a:r>
              <a:rPr lang="ru-RU" sz="1000">
                <a:cs typeface="Arial" charset="0"/>
              </a:rPr>
              <a:t>соотношении активных сил, действующих на рычаг.</a:t>
            </a:r>
            <a:endParaRPr lang="en-US" sz="1000">
              <a:cs typeface="Arial" charset="0"/>
            </a:endParaRPr>
          </a:p>
        </p:txBody>
      </p:sp>
      <p:sp>
        <p:nvSpPr>
          <p:cNvPr id="313457" name="Rectangle 113"/>
          <p:cNvSpPr>
            <a:spLocks noChangeArrowheads="1"/>
          </p:cNvSpPr>
          <p:nvPr/>
        </p:nvSpPr>
        <p:spPr bwMode="auto">
          <a:xfrm>
            <a:off x="5619750" y="5476875"/>
            <a:ext cx="1533525" cy="104775"/>
          </a:xfrm>
          <a:prstGeom prst="rect">
            <a:avLst/>
          </a:prstGeom>
          <a:solidFill>
            <a:srgbClr val="FFCC99"/>
          </a:solidFill>
          <a:ln w="9525" algn="ctr">
            <a:solidFill>
              <a:schemeClr val="tx1"/>
            </a:solidFill>
            <a:miter lim="800000"/>
            <a:headEnd/>
            <a:tailEnd/>
          </a:ln>
          <a:effectLst/>
        </p:spPr>
        <p:txBody>
          <a:bodyPr wrap="none" anchor="ctr"/>
          <a:lstStyle/>
          <a:p>
            <a:endParaRPr lang="ru-RU"/>
          </a:p>
        </p:txBody>
      </p:sp>
      <p:grpSp>
        <p:nvGrpSpPr>
          <p:cNvPr id="313458" name="Group 114"/>
          <p:cNvGrpSpPr>
            <a:grpSpLocks/>
          </p:cNvGrpSpPr>
          <p:nvPr/>
        </p:nvGrpSpPr>
        <p:grpSpPr bwMode="auto">
          <a:xfrm>
            <a:off x="5864225" y="5591175"/>
            <a:ext cx="393700" cy="236538"/>
            <a:chOff x="158" y="2772"/>
            <a:chExt cx="386" cy="227"/>
          </a:xfrm>
        </p:grpSpPr>
        <p:sp>
          <p:nvSpPr>
            <p:cNvPr id="313459" name="AutoShape 115"/>
            <p:cNvSpPr>
              <a:spLocks noChangeArrowheads="1"/>
            </p:cNvSpPr>
            <p:nvPr/>
          </p:nvSpPr>
          <p:spPr bwMode="auto">
            <a:xfrm>
              <a:off x="227" y="2817"/>
              <a:ext cx="227" cy="113"/>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ru-RU"/>
            </a:p>
          </p:txBody>
        </p:sp>
        <p:sp>
          <p:nvSpPr>
            <p:cNvPr id="313460" name="Oval 116"/>
            <p:cNvSpPr>
              <a:spLocks noChangeArrowheads="1"/>
            </p:cNvSpPr>
            <p:nvPr/>
          </p:nvSpPr>
          <p:spPr bwMode="auto">
            <a:xfrm>
              <a:off x="295" y="2772"/>
              <a:ext cx="91" cy="91"/>
            </a:xfrm>
            <a:prstGeom prst="ellipse">
              <a:avLst/>
            </a:prstGeom>
            <a:solidFill>
              <a:srgbClr val="C0C0C0"/>
            </a:solidFill>
            <a:ln w="9525">
              <a:solidFill>
                <a:schemeClr val="tx1"/>
              </a:solidFill>
              <a:round/>
              <a:headEnd/>
              <a:tailEnd/>
            </a:ln>
            <a:effectLst/>
          </p:spPr>
          <p:txBody>
            <a:bodyPr wrap="none" anchor="ctr"/>
            <a:lstStyle/>
            <a:p>
              <a:endParaRPr lang="ru-RU"/>
            </a:p>
          </p:txBody>
        </p:sp>
        <p:sp>
          <p:nvSpPr>
            <p:cNvPr id="313461" name="Rectangle 117"/>
            <p:cNvSpPr>
              <a:spLocks noChangeArrowheads="1"/>
            </p:cNvSpPr>
            <p:nvPr/>
          </p:nvSpPr>
          <p:spPr bwMode="auto">
            <a:xfrm>
              <a:off x="158" y="2931"/>
              <a:ext cx="386" cy="68"/>
            </a:xfrm>
            <a:prstGeom prst="rect">
              <a:avLst/>
            </a:prstGeom>
            <a:solidFill>
              <a:srgbClr val="C0C0C0"/>
            </a:solidFill>
            <a:ln w="9525">
              <a:noFill/>
              <a:miter lim="800000"/>
              <a:headEnd/>
              <a:tailEnd/>
            </a:ln>
            <a:effectLst/>
          </p:spPr>
          <p:txBody>
            <a:bodyPr wrap="none" anchor="ctr"/>
            <a:lstStyle/>
            <a:p>
              <a:endParaRPr lang="ru-RU"/>
            </a:p>
          </p:txBody>
        </p:sp>
        <p:sp>
          <p:nvSpPr>
            <p:cNvPr id="313462" name="Line 118"/>
            <p:cNvSpPr>
              <a:spLocks noChangeShapeType="1"/>
            </p:cNvSpPr>
            <p:nvPr/>
          </p:nvSpPr>
          <p:spPr bwMode="auto">
            <a:xfrm>
              <a:off x="158" y="2931"/>
              <a:ext cx="386" cy="0"/>
            </a:xfrm>
            <a:prstGeom prst="line">
              <a:avLst/>
            </a:prstGeom>
            <a:noFill/>
            <a:ln w="9525">
              <a:solidFill>
                <a:schemeClr val="tx1"/>
              </a:solidFill>
              <a:round/>
              <a:headEnd/>
              <a:tailEnd/>
            </a:ln>
            <a:effectLst/>
          </p:spPr>
          <p:txBody>
            <a:bodyPr/>
            <a:lstStyle/>
            <a:p>
              <a:endParaRPr lang="ru-RU"/>
            </a:p>
          </p:txBody>
        </p:sp>
      </p:grpSp>
      <p:sp>
        <p:nvSpPr>
          <p:cNvPr id="313463" name="AutoShape 119"/>
          <p:cNvSpPr>
            <a:spLocks noChangeArrowheads="1"/>
          </p:cNvSpPr>
          <p:nvPr/>
        </p:nvSpPr>
        <p:spPr bwMode="auto">
          <a:xfrm>
            <a:off x="5572125" y="5038725"/>
            <a:ext cx="117475" cy="457200"/>
          </a:xfrm>
          <a:prstGeom prst="downArrow">
            <a:avLst>
              <a:gd name="adj1" fmla="val 50000"/>
              <a:gd name="adj2" fmla="val 97297"/>
            </a:avLst>
          </a:prstGeom>
          <a:solidFill>
            <a:srgbClr val="FF0000"/>
          </a:solidFill>
          <a:ln w="9525" algn="ctr">
            <a:solidFill>
              <a:schemeClr val="tx1"/>
            </a:solidFill>
            <a:miter lim="800000"/>
            <a:headEnd/>
            <a:tailEnd/>
          </a:ln>
          <a:effectLst/>
        </p:spPr>
        <p:txBody>
          <a:bodyPr wrap="none" anchor="ctr"/>
          <a:lstStyle/>
          <a:p>
            <a:endParaRPr lang="ru-RU"/>
          </a:p>
        </p:txBody>
      </p:sp>
      <p:sp>
        <p:nvSpPr>
          <p:cNvPr id="313464" name="AutoShape 120"/>
          <p:cNvSpPr>
            <a:spLocks noChangeArrowheads="1"/>
          </p:cNvSpPr>
          <p:nvPr/>
        </p:nvSpPr>
        <p:spPr bwMode="auto">
          <a:xfrm>
            <a:off x="7112000" y="5132388"/>
            <a:ext cx="98425" cy="342900"/>
          </a:xfrm>
          <a:prstGeom prst="downArrow">
            <a:avLst>
              <a:gd name="adj1" fmla="val 50000"/>
              <a:gd name="adj2" fmla="val 87097"/>
            </a:avLst>
          </a:prstGeom>
          <a:solidFill>
            <a:srgbClr val="FF0000"/>
          </a:solidFill>
          <a:ln w="9525" algn="ctr">
            <a:solidFill>
              <a:schemeClr val="tx1"/>
            </a:solidFill>
            <a:miter lim="800000"/>
            <a:headEnd/>
            <a:tailEnd/>
          </a:ln>
          <a:effectLst/>
        </p:spPr>
        <p:txBody>
          <a:bodyPr wrap="none" anchor="ctr"/>
          <a:lstStyle/>
          <a:p>
            <a:endParaRPr lang="ru-RU"/>
          </a:p>
        </p:txBody>
      </p:sp>
      <p:graphicFrame>
        <p:nvGraphicFramePr>
          <p:cNvPr id="313465" name="Object 121"/>
          <p:cNvGraphicFramePr>
            <a:graphicFrameLocks noChangeAspect="1"/>
          </p:cNvGraphicFramePr>
          <p:nvPr/>
        </p:nvGraphicFramePr>
        <p:xfrm>
          <a:off x="5724525" y="5168900"/>
          <a:ext cx="165100" cy="228600"/>
        </p:xfrm>
        <a:graphic>
          <a:graphicData uri="http://schemas.openxmlformats.org/presentationml/2006/ole">
            <p:oleObj spid="_x0000_s313465" name="Формула" r:id="rId23" imgW="164880" imgH="228600" progId="Equation.3">
              <p:embed/>
            </p:oleObj>
          </a:graphicData>
        </a:graphic>
      </p:graphicFrame>
      <p:graphicFrame>
        <p:nvGraphicFramePr>
          <p:cNvPr id="313466" name="Object 122"/>
          <p:cNvGraphicFramePr>
            <a:graphicFrameLocks noChangeAspect="1"/>
          </p:cNvGraphicFramePr>
          <p:nvPr/>
        </p:nvGraphicFramePr>
        <p:xfrm>
          <a:off x="6878638" y="5186363"/>
          <a:ext cx="177800" cy="228600"/>
        </p:xfrm>
        <a:graphic>
          <a:graphicData uri="http://schemas.openxmlformats.org/presentationml/2006/ole">
            <p:oleObj spid="_x0000_s313466" name="Формула" r:id="rId24" imgW="177480" imgH="228600" progId="Equation.3">
              <p:embed/>
            </p:oleObj>
          </a:graphicData>
        </a:graphic>
      </p:graphicFrame>
      <p:sp>
        <p:nvSpPr>
          <p:cNvPr id="313467" name="Line 123"/>
          <p:cNvSpPr>
            <a:spLocks noChangeShapeType="1"/>
          </p:cNvSpPr>
          <p:nvPr/>
        </p:nvSpPr>
        <p:spPr bwMode="auto">
          <a:xfrm>
            <a:off x="5627688" y="5541963"/>
            <a:ext cx="0" cy="495300"/>
          </a:xfrm>
          <a:prstGeom prst="line">
            <a:avLst/>
          </a:prstGeom>
          <a:noFill/>
          <a:ln w="9525">
            <a:solidFill>
              <a:schemeClr val="tx1"/>
            </a:solidFill>
            <a:round/>
            <a:headEnd/>
            <a:tailEnd/>
          </a:ln>
          <a:effectLst/>
        </p:spPr>
        <p:txBody>
          <a:bodyPr anchor="ctr"/>
          <a:lstStyle/>
          <a:p>
            <a:endParaRPr lang="ru-RU"/>
          </a:p>
        </p:txBody>
      </p:sp>
      <p:sp>
        <p:nvSpPr>
          <p:cNvPr id="313468" name="Line 124"/>
          <p:cNvSpPr>
            <a:spLocks noChangeShapeType="1"/>
          </p:cNvSpPr>
          <p:nvPr/>
        </p:nvSpPr>
        <p:spPr bwMode="auto">
          <a:xfrm>
            <a:off x="7159625" y="5473700"/>
            <a:ext cx="0" cy="495300"/>
          </a:xfrm>
          <a:prstGeom prst="line">
            <a:avLst/>
          </a:prstGeom>
          <a:noFill/>
          <a:ln w="9525">
            <a:solidFill>
              <a:schemeClr val="tx1"/>
            </a:solidFill>
            <a:round/>
            <a:headEnd/>
            <a:tailEnd/>
          </a:ln>
          <a:effectLst/>
        </p:spPr>
        <p:txBody>
          <a:bodyPr anchor="ctr"/>
          <a:lstStyle/>
          <a:p>
            <a:endParaRPr lang="ru-RU"/>
          </a:p>
        </p:txBody>
      </p:sp>
      <p:sp>
        <p:nvSpPr>
          <p:cNvPr id="313469" name="Line 125"/>
          <p:cNvSpPr>
            <a:spLocks noChangeShapeType="1"/>
          </p:cNvSpPr>
          <p:nvPr/>
        </p:nvSpPr>
        <p:spPr bwMode="auto">
          <a:xfrm>
            <a:off x="5618163" y="5961063"/>
            <a:ext cx="428625" cy="0"/>
          </a:xfrm>
          <a:prstGeom prst="line">
            <a:avLst/>
          </a:prstGeom>
          <a:noFill/>
          <a:ln w="9525">
            <a:solidFill>
              <a:schemeClr val="tx1"/>
            </a:solidFill>
            <a:round/>
            <a:headEnd type="triangle" w="med" len="med"/>
            <a:tailEnd type="triangle" w="med" len="med"/>
          </a:ln>
          <a:effectLst/>
        </p:spPr>
        <p:txBody>
          <a:bodyPr anchor="ctr"/>
          <a:lstStyle/>
          <a:p>
            <a:endParaRPr lang="ru-RU"/>
          </a:p>
        </p:txBody>
      </p:sp>
      <p:sp>
        <p:nvSpPr>
          <p:cNvPr id="313470" name="Line 126"/>
          <p:cNvSpPr>
            <a:spLocks noChangeShapeType="1"/>
          </p:cNvSpPr>
          <p:nvPr/>
        </p:nvSpPr>
        <p:spPr bwMode="auto">
          <a:xfrm>
            <a:off x="6045200" y="5559425"/>
            <a:ext cx="0" cy="495300"/>
          </a:xfrm>
          <a:prstGeom prst="line">
            <a:avLst/>
          </a:prstGeom>
          <a:noFill/>
          <a:ln w="9525">
            <a:solidFill>
              <a:schemeClr val="tx1"/>
            </a:solidFill>
            <a:round/>
            <a:headEnd/>
            <a:tailEnd/>
          </a:ln>
          <a:effectLst/>
        </p:spPr>
        <p:txBody>
          <a:bodyPr anchor="ctr"/>
          <a:lstStyle/>
          <a:p>
            <a:endParaRPr lang="ru-RU"/>
          </a:p>
        </p:txBody>
      </p:sp>
      <p:graphicFrame>
        <p:nvGraphicFramePr>
          <p:cNvPr id="313471" name="Object 127"/>
          <p:cNvGraphicFramePr>
            <a:graphicFrameLocks noChangeAspect="1"/>
          </p:cNvGraphicFramePr>
          <p:nvPr/>
        </p:nvGraphicFramePr>
        <p:xfrm>
          <a:off x="5753100" y="5813425"/>
          <a:ext cx="127000" cy="139700"/>
        </p:xfrm>
        <a:graphic>
          <a:graphicData uri="http://schemas.openxmlformats.org/presentationml/2006/ole">
            <p:oleObj spid="_x0000_s313471" name="Формула" r:id="rId25" imgW="126720" imgH="139680" progId="Equation.3">
              <p:embed/>
            </p:oleObj>
          </a:graphicData>
        </a:graphic>
      </p:graphicFrame>
      <p:sp>
        <p:nvSpPr>
          <p:cNvPr id="313472" name="Text Box 128"/>
          <p:cNvSpPr txBox="1">
            <a:spLocks noChangeArrowheads="1"/>
          </p:cNvSpPr>
          <p:nvPr/>
        </p:nvSpPr>
        <p:spPr bwMode="auto">
          <a:xfrm>
            <a:off x="5740400" y="5508625"/>
            <a:ext cx="303213" cy="304800"/>
          </a:xfrm>
          <a:prstGeom prst="rect">
            <a:avLst/>
          </a:prstGeom>
          <a:noFill/>
          <a:ln w="9525">
            <a:noFill/>
            <a:miter lim="800000"/>
            <a:headEnd/>
            <a:tailEnd/>
          </a:ln>
          <a:effectLst/>
        </p:spPr>
        <p:txBody>
          <a:bodyPr wrap="none">
            <a:spAutoFit/>
          </a:bodyPr>
          <a:lstStyle/>
          <a:p>
            <a:pPr algn="r"/>
            <a:r>
              <a:rPr lang="en-US" sz="1400" i="1"/>
              <a:t>A</a:t>
            </a:r>
            <a:endParaRPr lang="ru-RU" sz="1400" i="1"/>
          </a:p>
        </p:txBody>
      </p:sp>
      <p:sp>
        <p:nvSpPr>
          <p:cNvPr id="313473" name="Line 129"/>
          <p:cNvSpPr>
            <a:spLocks noChangeShapeType="1"/>
          </p:cNvSpPr>
          <p:nvPr/>
        </p:nvSpPr>
        <p:spPr bwMode="auto">
          <a:xfrm>
            <a:off x="6046788" y="5957888"/>
            <a:ext cx="1106487" cy="0"/>
          </a:xfrm>
          <a:prstGeom prst="line">
            <a:avLst/>
          </a:prstGeom>
          <a:noFill/>
          <a:ln w="9525">
            <a:solidFill>
              <a:schemeClr val="tx1"/>
            </a:solidFill>
            <a:round/>
            <a:headEnd type="triangle" w="med" len="med"/>
            <a:tailEnd type="triangle" w="med" len="med"/>
          </a:ln>
          <a:effectLst/>
        </p:spPr>
        <p:txBody>
          <a:bodyPr anchor="ctr"/>
          <a:lstStyle/>
          <a:p>
            <a:endParaRPr lang="ru-RU"/>
          </a:p>
        </p:txBody>
      </p:sp>
      <p:graphicFrame>
        <p:nvGraphicFramePr>
          <p:cNvPr id="313474" name="Object 130"/>
          <p:cNvGraphicFramePr>
            <a:graphicFrameLocks noChangeAspect="1"/>
          </p:cNvGraphicFramePr>
          <p:nvPr/>
        </p:nvGraphicFramePr>
        <p:xfrm>
          <a:off x="6561138" y="5783263"/>
          <a:ext cx="127000" cy="177800"/>
        </p:xfrm>
        <a:graphic>
          <a:graphicData uri="http://schemas.openxmlformats.org/presentationml/2006/ole">
            <p:oleObj spid="_x0000_s313474" name="Формула" r:id="rId26" imgW="126720" imgH="177480" progId="Equation.3">
              <p:embed/>
            </p:oleObj>
          </a:graphicData>
        </a:graphic>
      </p:graphicFrame>
      <p:sp>
        <p:nvSpPr>
          <p:cNvPr id="313475" name="Text Box 131"/>
          <p:cNvSpPr txBox="1">
            <a:spLocks noChangeArrowheads="1"/>
          </p:cNvSpPr>
          <p:nvPr/>
        </p:nvSpPr>
        <p:spPr bwMode="auto">
          <a:xfrm>
            <a:off x="0" y="5256213"/>
            <a:ext cx="7032625" cy="396875"/>
          </a:xfrm>
          <a:prstGeom prst="rect">
            <a:avLst/>
          </a:prstGeom>
          <a:noFill/>
          <a:ln w="9525" algn="ctr">
            <a:noFill/>
            <a:miter lim="800000"/>
            <a:headEnd/>
            <a:tailEnd/>
          </a:ln>
          <a:effectLst/>
        </p:spPr>
        <p:txBody>
          <a:bodyPr>
            <a:spAutoFit/>
          </a:bodyPr>
          <a:lstStyle/>
          <a:p>
            <a:r>
              <a:rPr lang="ru-RU" sz="1000" b="1">
                <a:solidFill>
                  <a:srgbClr val="FF0000"/>
                </a:solidFill>
                <a:cs typeface="Arial" charset="0"/>
              </a:rPr>
              <a:t>■</a:t>
            </a:r>
            <a:r>
              <a:rPr lang="en-US" sz="1000" b="1">
                <a:solidFill>
                  <a:srgbClr val="FF0000"/>
                </a:solidFill>
                <a:cs typeface="Arial" charset="0"/>
              </a:rPr>
              <a:t>  </a:t>
            </a:r>
            <a:r>
              <a:rPr lang="ru-RU" sz="1000" b="1">
                <a:solidFill>
                  <a:srgbClr val="FF0000"/>
                </a:solidFill>
                <a:cs typeface="Arial" charset="0"/>
              </a:rPr>
              <a:t>Уравнения </a:t>
            </a:r>
            <a:r>
              <a:rPr lang="ru-RU" sz="1000" b="1">
                <a:solidFill>
                  <a:srgbClr val="FF0000"/>
                </a:solidFill>
              </a:rPr>
              <a:t>равновесия рычага. </a:t>
            </a:r>
            <a:r>
              <a:rPr lang="ru-RU" sz="1000"/>
              <a:t>Применяя общий подход составления уравнений</a:t>
            </a:r>
            <a:endParaRPr lang="en-US" sz="1000"/>
          </a:p>
          <a:p>
            <a:r>
              <a:rPr lang="ru-RU" sz="1000"/>
              <a:t>равновесия к рычагу</a:t>
            </a:r>
            <a:r>
              <a:rPr lang="en-US" sz="1000"/>
              <a:t> </a:t>
            </a:r>
            <a:r>
              <a:rPr lang="ru-RU" sz="1000"/>
              <a:t>получаем</a:t>
            </a:r>
            <a:r>
              <a:rPr lang="en-US" sz="1000"/>
              <a:t>:			</a:t>
            </a:r>
            <a:endParaRPr lang="en-US" sz="1000">
              <a:cs typeface="Arial" charset="0"/>
            </a:endParaRPr>
          </a:p>
        </p:txBody>
      </p:sp>
      <p:sp>
        <p:nvSpPr>
          <p:cNvPr id="313477" name="AutoShape 133"/>
          <p:cNvSpPr>
            <a:spLocks noChangeArrowheads="1"/>
          </p:cNvSpPr>
          <p:nvPr/>
        </p:nvSpPr>
        <p:spPr bwMode="auto">
          <a:xfrm rot="16200000" flipV="1">
            <a:off x="6224588" y="5348287"/>
            <a:ext cx="133350" cy="447675"/>
          </a:xfrm>
          <a:prstGeom prst="upArrow">
            <a:avLst>
              <a:gd name="adj1" fmla="val 50000"/>
              <a:gd name="adj2" fmla="val 83929"/>
            </a:avLst>
          </a:prstGeom>
          <a:solidFill>
            <a:srgbClr val="0000FF"/>
          </a:solidFill>
          <a:ln w="9525" algn="ctr">
            <a:solidFill>
              <a:schemeClr val="tx1"/>
            </a:solidFill>
            <a:miter lim="800000"/>
            <a:headEnd/>
            <a:tailEnd/>
          </a:ln>
          <a:effectLst/>
        </p:spPr>
        <p:txBody>
          <a:bodyPr wrap="none" anchor="ctr"/>
          <a:lstStyle/>
          <a:p>
            <a:endParaRPr lang="ru-RU"/>
          </a:p>
        </p:txBody>
      </p:sp>
      <p:graphicFrame>
        <p:nvGraphicFramePr>
          <p:cNvPr id="313478" name="Object 134"/>
          <p:cNvGraphicFramePr>
            <a:graphicFrameLocks noChangeAspect="1"/>
          </p:cNvGraphicFramePr>
          <p:nvPr/>
        </p:nvGraphicFramePr>
        <p:xfrm>
          <a:off x="6165850" y="5257800"/>
          <a:ext cx="254000" cy="241300"/>
        </p:xfrm>
        <a:graphic>
          <a:graphicData uri="http://schemas.openxmlformats.org/presentationml/2006/ole">
            <p:oleObj spid="_x0000_s313478" name="Формула" r:id="rId27" imgW="253800" imgH="241200" progId="Equation.3">
              <p:embed/>
            </p:oleObj>
          </a:graphicData>
        </a:graphic>
      </p:graphicFrame>
      <p:sp>
        <p:nvSpPr>
          <p:cNvPr id="313479" name="AutoShape 135"/>
          <p:cNvSpPr>
            <a:spLocks noChangeArrowheads="1"/>
          </p:cNvSpPr>
          <p:nvPr/>
        </p:nvSpPr>
        <p:spPr bwMode="auto">
          <a:xfrm>
            <a:off x="5988050" y="5130800"/>
            <a:ext cx="133350" cy="447675"/>
          </a:xfrm>
          <a:prstGeom prst="upArrow">
            <a:avLst>
              <a:gd name="adj1" fmla="val 50000"/>
              <a:gd name="adj2" fmla="val 83929"/>
            </a:avLst>
          </a:prstGeom>
          <a:solidFill>
            <a:srgbClr val="0000FF"/>
          </a:solidFill>
          <a:ln w="9525" algn="ctr">
            <a:solidFill>
              <a:schemeClr val="tx1"/>
            </a:solidFill>
            <a:miter lim="800000"/>
            <a:headEnd/>
            <a:tailEnd/>
          </a:ln>
          <a:effectLst/>
        </p:spPr>
        <p:txBody>
          <a:bodyPr wrap="none" anchor="ctr"/>
          <a:lstStyle/>
          <a:p>
            <a:endParaRPr lang="ru-RU"/>
          </a:p>
        </p:txBody>
      </p:sp>
      <p:graphicFrame>
        <p:nvGraphicFramePr>
          <p:cNvPr id="313480" name="Object 136"/>
          <p:cNvGraphicFramePr>
            <a:graphicFrameLocks noChangeAspect="1"/>
          </p:cNvGraphicFramePr>
          <p:nvPr/>
        </p:nvGraphicFramePr>
        <p:xfrm>
          <a:off x="6096000" y="4953000"/>
          <a:ext cx="254000" cy="254000"/>
        </p:xfrm>
        <a:graphic>
          <a:graphicData uri="http://schemas.openxmlformats.org/presentationml/2006/ole">
            <p:oleObj spid="_x0000_s313480" name="Формула" r:id="rId28" imgW="253800" imgH="253800" progId="Equation.3">
              <p:embed/>
            </p:oleObj>
          </a:graphicData>
        </a:graphic>
      </p:graphicFrame>
      <p:graphicFrame>
        <p:nvGraphicFramePr>
          <p:cNvPr id="313481" name="Object 137"/>
          <p:cNvGraphicFramePr>
            <a:graphicFrameLocks noChangeAspect="1"/>
          </p:cNvGraphicFramePr>
          <p:nvPr/>
        </p:nvGraphicFramePr>
        <p:xfrm>
          <a:off x="157163" y="5670550"/>
          <a:ext cx="1701800" cy="787400"/>
        </p:xfrm>
        <a:graphic>
          <a:graphicData uri="http://schemas.openxmlformats.org/presentationml/2006/ole">
            <p:oleObj spid="_x0000_s313481" name="Формула" r:id="rId29" imgW="1701720" imgH="787320" progId="Equation.3">
              <p:embed/>
            </p:oleObj>
          </a:graphicData>
        </a:graphic>
      </p:graphicFrame>
      <p:sp>
        <p:nvSpPr>
          <p:cNvPr id="313482" name="Rectangle 138"/>
          <p:cNvSpPr>
            <a:spLocks noChangeArrowheads="1"/>
          </p:cNvSpPr>
          <p:nvPr/>
        </p:nvSpPr>
        <p:spPr bwMode="auto">
          <a:xfrm>
            <a:off x="152400" y="5656263"/>
            <a:ext cx="1714500" cy="552450"/>
          </a:xfrm>
          <a:prstGeom prst="rect">
            <a:avLst/>
          </a:prstGeom>
          <a:solidFill>
            <a:srgbClr val="99CCFF">
              <a:alpha val="50000"/>
            </a:srgbClr>
          </a:solidFill>
          <a:ln w="9525" algn="ctr">
            <a:solidFill>
              <a:schemeClr val="tx1"/>
            </a:solidFill>
            <a:miter lim="800000"/>
            <a:headEnd/>
            <a:tailEnd/>
          </a:ln>
          <a:effectLst/>
        </p:spPr>
        <p:txBody>
          <a:bodyPr wrap="none" anchor="ctr"/>
          <a:lstStyle/>
          <a:p>
            <a:endParaRPr lang="ru-RU"/>
          </a:p>
        </p:txBody>
      </p:sp>
      <p:sp>
        <p:nvSpPr>
          <p:cNvPr id="313483" name="Text Box 139"/>
          <p:cNvSpPr txBox="1">
            <a:spLocks noChangeArrowheads="1"/>
          </p:cNvSpPr>
          <p:nvPr/>
        </p:nvSpPr>
        <p:spPr bwMode="auto">
          <a:xfrm>
            <a:off x="2041525" y="5516563"/>
            <a:ext cx="3502025" cy="711200"/>
          </a:xfrm>
          <a:prstGeom prst="rect">
            <a:avLst/>
          </a:prstGeom>
          <a:noFill/>
          <a:ln w="9525" algn="ctr">
            <a:solidFill>
              <a:schemeClr val="tx1"/>
            </a:solidFill>
            <a:miter lim="800000"/>
            <a:headEnd/>
            <a:tailEnd/>
          </a:ln>
          <a:effectLst/>
        </p:spPr>
        <p:txBody>
          <a:bodyPr>
            <a:spAutoFit/>
          </a:bodyPr>
          <a:lstStyle/>
          <a:p>
            <a:r>
              <a:rPr lang="ru-RU" sz="1000"/>
              <a:t>Во многих случаях значением опорных реакций не интересуются</a:t>
            </a:r>
            <a:r>
              <a:rPr lang="en-US" sz="1000"/>
              <a:t> </a:t>
            </a:r>
            <a:r>
              <a:rPr lang="ru-RU" sz="1000"/>
              <a:t>и искомое соотношение сил</a:t>
            </a:r>
            <a:r>
              <a:rPr lang="en-US" sz="1000"/>
              <a:t> </a:t>
            </a:r>
            <a:r>
              <a:rPr lang="ru-RU" sz="1000"/>
              <a:t>определяют из последнего моментного</a:t>
            </a:r>
            <a:r>
              <a:rPr lang="en-US" sz="1000"/>
              <a:t> </a:t>
            </a:r>
            <a:r>
              <a:rPr lang="ru-RU" sz="1000"/>
              <a:t>уравнения, которое и принимается за </a:t>
            </a:r>
            <a:r>
              <a:rPr lang="ru-RU" sz="1000" b="1">
                <a:solidFill>
                  <a:schemeClr val="bg2"/>
                </a:solidFill>
              </a:rPr>
              <a:t>уравнение равновесия рычага.</a:t>
            </a:r>
          </a:p>
        </p:txBody>
      </p:sp>
      <p:sp>
        <p:nvSpPr>
          <p:cNvPr id="313484" name="Text Box 140"/>
          <p:cNvSpPr txBox="1">
            <a:spLocks noChangeArrowheads="1"/>
          </p:cNvSpPr>
          <p:nvPr/>
        </p:nvSpPr>
        <p:spPr bwMode="auto">
          <a:xfrm>
            <a:off x="1965325" y="6232525"/>
            <a:ext cx="6689725" cy="244475"/>
          </a:xfrm>
          <a:prstGeom prst="rect">
            <a:avLst/>
          </a:prstGeom>
          <a:noFill/>
          <a:ln w="9525" algn="ctr">
            <a:noFill/>
            <a:miter lim="800000"/>
            <a:headEnd/>
            <a:tailEnd/>
          </a:ln>
          <a:effectLst/>
        </p:spPr>
        <p:txBody>
          <a:bodyPr wrap="none">
            <a:spAutoFit/>
          </a:bodyPr>
          <a:lstStyle/>
          <a:p>
            <a:r>
              <a:rPr lang="ru-RU" sz="1000"/>
              <a:t>Уравнение равновесия рычага используется при </a:t>
            </a:r>
            <a:r>
              <a:rPr lang="ru-RU" sz="1000" b="1">
                <a:solidFill>
                  <a:schemeClr val="bg2"/>
                </a:solidFill>
              </a:rPr>
              <a:t>расчете подпорной стенки или груза на опрокидывание</a:t>
            </a:r>
            <a:r>
              <a:rPr lang="en-US" sz="1000"/>
              <a:t>:</a:t>
            </a:r>
            <a:endParaRPr lang="ru-RU" sz="1000"/>
          </a:p>
        </p:txBody>
      </p:sp>
      <p:sp>
        <p:nvSpPr>
          <p:cNvPr id="313485" name="Rectangle 141"/>
          <p:cNvSpPr>
            <a:spLocks noChangeArrowheads="1"/>
          </p:cNvSpPr>
          <p:nvPr/>
        </p:nvSpPr>
        <p:spPr bwMode="auto">
          <a:xfrm>
            <a:off x="8029575" y="4724400"/>
            <a:ext cx="485775" cy="1200150"/>
          </a:xfrm>
          <a:prstGeom prst="rect">
            <a:avLst/>
          </a:prstGeom>
          <a:solidFill>
            <a:srgbClr val="FFCC99"/>
          </a:solidFill>
          <a:ln w="9525" algn="ctr">
            <a:solidFill>
              <a:schemeClr val="tx1"/>
            </a:solidFill>
            <a:miter lim="800000"/>
            <a:headEnd/>
            <a:tailEnd/>
          </a:ln>
          <a:effectLst/>
        </p:spPr>
        <p:txBody>
          <a:bodyPr wrap="none" anchor="ctr"/>
          <a:lstStyle/>
          <a:p>
            <a:endParaRPr lang="ru-RU"/>
          </a:p>
        </p:txBody>
      </p:sp>
      <p:grpSp>
        <p:nvGrpSpPr>
          <p:cNvPr id="313486" name="Group 142"/>
          <p:cNvGrpSpPr>
            <a:grpSpLocks/>
          </p:cNvGrpSpPr>
          <p:nvPr/>
        </p:nvGrpSpPr>
        <p:grpSpPr bwMode="auto">
          <a:xfrm>
            <a:off x="7791450" y="5932488"/>
            <a:ext cx="946150" cy="288925"/>
            <a:chOff x="2675" y="3113"/>
            <a:chExt cx="386" cy="68"/>
          </a:xfrm>
        </p:grpSpPr>
        <p:sp>
          <p:nvSpPr>
            <p:cNvPr id="313487" name="Rectangle 143"/>
            <p:cNvSpPr>
              <a:spLocks noChangeArrowheads="1"/>
            </p:cNvSpPr>
            <p:nvPr/>
          </p:nvSpPr>
          <p:spPr bwMode="auto">
            <a:xfrm>
              <a:off x="2675" y="3113"/>
              <a:ext cx="386" cy="68"/>
            </a:xfrm>
            <a:prstGeom prst="rect">
              <a:avLst/>
            </a:prstGeom>
            <a:solidFill>
              <a:srgbClr val="C0C0C0"/>
            </a:solidFill>
            <a:ln w="9525">
              <a:noFill/>
              <a:miter lim="800000"/>
              <a:headEnd/>
              <a:tailEnd/>
            </a:ln>
            <a:effectLst/>
          </p:spPr>
          <p:txBody>
            <a:bodyPr wrap="none" anchor="ctr"/>
            <a:lstStyle/>
            <a:p>
              <a:endParaRPr lang="ru-RU"/>
            </a:p>
          </p:txBody>
        </p:sp>
        <p:sp>
          <p:nvSpPr>
            <p:cNvPr id="313488" name="Line 144"/>
            <p:cNvSpPr>
              <a:spLocks noChangeShapeType="1"/>
            </p:cNvSpPr>
            <p:nvPr/>
          </p:nvSpPr>
          <p:spPr bwMode="auto">
            <a:xfrm>
              <a:off x="2675" y="3113"/>
              <a:ext cx="386" cy="0"/>
            </a:xfrm>
            <a:prstGeom prst="line">
              <a:avLst/>
            </a:prstGeom>
            <a:noFill/>
            <a:ln w="9525">
              <a:solidFill>
                <a:schemeClr val="tx1"/>
              </a:solidFill>
              <a:round/>
              <a:headEnd/>
              <a:tailEnd/>
            </a:ln>
            <a:effectLst/>
          </p:spPr>
          <p:txBody>
            <a:bodyPr/>
            <a:lstStyle/>
            <a:p>
              <a:endParaRPr lang="ru-RU"/>
            </a:p>
          </p:txBody>
        </p:sp>
      </p:grpSp>
      <p:sp>
        <p:nvSpPr>
          <p:cNvPr id="313489" name="AutoShape 145"/>
          <p:cNvSpPr>
            <a:spLocks noChangeArrowheads="1"/>
          </p:cNvSpPr>
          <p:nvPr/>
        </p:nvSpPr>
        <p:spPr bwMode="auto">
          <a:xfrm>
            <a:off x="8218488" y="5360988"/>
            <a:ext cx="117475" cy="457200"/>
          </a:xfrm>
          <a:prstGeom prst="downArrow">
            <a:avLst>
              <a:gd name="adj1" fmla="val 50000"/>
              <a:gd name="adj2" fmla="val 97297"/>
            </a:avLst>
          </a:prstGeom>
          <a:solidFill>
            <a:srgbClr val="FF0000"/>
          </a:solidFill>
          <a:ln w="9525" algn="ctr">
            <a:solidFill>
              <a:schemeClr val="tx1"/>
            </a:solidFill>
            <a:miter lim="800000"/>
            <a:headEnd/>
            <a:tailEnd/>
          </a:ln>
          <a:effectLst/>
        </p:spPr>
        <p:txBody>
          <a:bodyPr wrap="none" anchor="ctr"/>
          <a:lstStyle/>
          <a:p>
            <a:endParaRPr lang="ru-RU"/>
          </a:p>
        </p:txBody>
      </p:sp>
      <p:sp>
        <p:nvSpPr>
          <p:cNvPr id="313490" name="AutoShape 146"/>
          <p:cNvSpPr>
            <a:spLocks noChangeArrowheads="1"/>
          </p:cNvSpPr>
          <p:nvPr/>
        </p:nvSpPr>
        <p:spPr bwMode="auto">
          <a:xfrm rot="5400000">
            <a:off x="8653462" y="4692651"/>
            <a:ext cx="98425" cy="342900"/>
          </a:xfrm>
          <a:prstGeom prst="downArrow">
            <a:avLst>
              <a:gd name="adj1" fmla="val 50000"/>
              <a:gd name="adj2" fmla="val 87097"/>
            </a:avLst>
          </a:prstGeom>
          <a:solidFill>
            <a:srgbClr val="FF0000"/>
          </a:solidFill>
          <a:ln w="9525" algn="ctr">
            <a:solidFill>
              <a:schemeClr val="tx1"/>
            </a:solidFill>
            <a:miter lim="800000"/>
            <a:headEnd/>
            <a:tailEnd/>
          </a:ln>
          <a:effectLst/>
        </p:spPr>
        <p:txBody>
          <a:bodyPr wrap="none" anchor="ctr"/>
          <a:lstStyle/>
          <a:p>
            <a:endParaRPr lang="ru-RU"/>
          </a:p>
        </p:txBody>
      </p:sp>
      <p:sp>
        <p:nvSpPr>
          <p:cNvPr id="313491" name="Text Box 147"/>
          <p:cNvSpPr txBox="1">
            <a:spLocks noChangeArrowheads="1"/>
          </p:cNvSpPr>
          <p:nvPr/>
        </p:nvSpPr>
        <p:spPr bwMode="auto">
          <a:xfrm>
            <a:off x="7767638" y="5640388"/>
            <a:ext cx="303212" cy="304800"/>
          </a:xfrm>
          <a:prstGeom prst="rect">
            <a:avLst/>
          </a:prstGeom>
          <a:noFill/>
          <a:ln w="9525">
            <a:noFill/>
            <a:miter lim="800000"/>
            <a:headEnd/>
            <a:tailEnd/>
          </a:ln>
          <a:effectLst/>
        </p:spPr>
        <p:txBody>
          <a:bodyPr wrap="none">
            <a:spAutoFit/>
          </a:bodyPr>
          <a:lstStyle/>
          <a:p>
            <a:pPr algn="r"/>
            <a:r>
              <a:rPr lang="en-US" sz="1400" i="1"/>
              <a:t>A</a:t>
            </a:r>
            <a:endParaRPr lang="ru-RU" sz="1400" i="1"/>
          </a:p>
        </p:txBody>
      </p:sp>
      <p:sp>
        <p:nvSpPr>
          <p:cNvPr id="313492" name="Line 148"/>
          <p:cNvSpPr>
            <a:spLocks noChangeShapeType="1"/>
          </p:cNvSpPr>
          <p:nvPr/>
        </p:nvSpPr>
        <p:spPr bwMode="auto">
          <a:xfrm rot="-5400000">
            <a:off x="8174832" y="5388769"/>
            <a:ext cx="1039812" cy="0"/>
          </a:xfrm>
          <a:prstGeom prst="line">
            <a:avLst/>
          </a:prstGeom>
          <a:noFill/>
          <a:ln w="9525">
            <a:solidFill>
              <a:schemeClr val="tx1"/>
            </a:solidFill>
            <a:round/>
            <a:headEnd type="triangle" w="med" len="med"/>
            <a:tailEnd type="triangle" w="med" len="med"/>
          </a:ln>
          <a:effectLst/>
        </p:spPr>
        <p:txBody>
          <a:bodyPr anchor="ctr"/>
          <a:lstStyle/>
          <a:p>
            <a:endParaRPr lang="ru-RU"/>
          </a:p>
        </p:txBody>
      </p:sp>
      <p:graphicFrame>
        <p:nvGraphicFramePr>
          <p:cNvPr id="313493" name="Object 149"/>
          <p:cNvGraphicFramePr>
            <a:graphicFrameLocks noChangeAspect="1"/>
          </p:cNvGraphicFramePr>
          <p:nvPr/>
        </p:nvGraphicFramePr>
        <p:xfrm>
          <a:off x="8702675" y="5248275"/>
          <a:ext cx="127000" cy="177800"/>
        </p:xfrm>
        <a:graphic>
          <a:graphicData uri="http://schemas.openxmlformats.org/presentationml/2006/ole">
            <p:oleObj spid="_x0000_s313493" name="Формула" r:id="rId30" imgW="126720" imgH="177480" progId="Equation.3">
              <p:embed/>
            </p:oleObj>
          </a:graphicData>
        </a:graphic>
      </p:graphicFrame>
      <p:graphicFrame>
        <p:nvGraphicFramePr>
          <p:cNvPr id="313494" name="Object 150"/>
          <p:cNvGraphicFramePr>
            <a:graphicFrameLocks noChangeAspect="1"/>
          </p:cNvGraphicFramePr>
          <p:nvPr/>
        </p:nvGraphicFramePr>
        <p:xfrm>
          <a:off x="8113713" y="5983288"/>
          <a:ext cx="127000" cy="139700"/>
        </p:xfrm>
        <a:graphic>
          <a:graphicData uri="http://schemas.openxmlformats.org/presentationml/2006/ole">
            <p:oleObj spid="_x0000_s313494" name="Формула" r:id="rId31" imgW="126720" imgH="139680" progId="Equation.3">
              <p:embed/>
            </p:oleObj>
          </a:graphicData>
        </a:graphic>
      </p:graphicFrame>
      <p:sp>
        <p:nvSpPr>
          <p:cNvPr id="313495" name="Line 151"/>
          <p:cNvSpPr>
            <a:spLocks noChangeShapeType="1"/>
          </p:cNvSpPr>
          <p:nvPr/>
        </p:nvSpPr>
        <p:spPr bwMode="auto">
          <a:xfrm>
            <a:off x="8029575" y="5683250"/>
            <a:ext cx="0" cy="495300"/>
          </a:xfrm>
          <a:prstGeom prst="line">
            <a:avLst/>
          </a:prstGeom>
          <a:noFill/>
          <a:ln w="9525">
            <a:solidFill>
              <a:schemeClr val="tx1"/>
            </a:solidFill>
            <a:round/>
            <a:headEnd/>
            <a:tailEnd/>
          </a:ln>
          <a:effectLst/>
        </p:spPr>
        <p:txBody>
          <a:bodyPr anchor="ctr"/>
          <a:lstStyle/>
          <a:p>
            <a:endParaRPr lang="ru-RU"/>
          </a:p>
        </p:txBody>
      </p:sp>
      <p:sp>
        <p:nvSpPr>
          <p:cNvPr id="313496" name="Line 152"/>
          <p:cNvSpPr>
            <a:spLocks noChangeShapeType="1"/>
          </p:cNvSpPr>
          <p:nvPr/>
        </p:nvSpPr>
        <p:spPr bwMode="auto">
          <a:xfrm>
            <a:off x="8281988" y="5672138"/>
            <a:ext cx="0" cy="495300"/>
          </a:xfrm>
          <a:prstGeom prst="line">
            <a:avLst/>
          </a:prstGeom>
          <a:noFill/>
          <a:ln w="9525">
            <a:solidFill>
              <a:schemeClr val="tx1"/>
            </a:solidFill>
            <a:round/>
            <a:headEnd/>
            <a:tailEnd/>
          </a:ln>
          <a:effectLst/>
        </p:spPr>
        <p:txBody>
          <a:bodyPr anchor="ctr"/>
          <a:lstStyle/>
          <a:p>
            <a:endParaRPr lang="ru-RU"/>
          </a:p>
        </p:txBody>
      </p:sp>
      <p:sp>
        <p:nvSpPr>
          <p:cNvPr id="313497" name="Line 153"/>
          <p:cNvSpPr>
            <a:spLocks noChangeShapeType="1"/>
          </p:cNvSpPr>
          <p:nvPr/>
        </p:nvSpPr>
        <p:spPr bwMode="auto">
          <a:xfrm flipV="1">
            <a:off x="8034338" y="6143625"/>
            <a:ext cx="238125" cy="0"/>
          </a:xfrm>
          <a:prstGeom prst="line">
            <a:avLst/>
          </a:prstGeom>
          <a:noFill/>
          <a:ln w="9525">
            <a:solidFill>
              <a:schemeClr val="tx1"/>
            </a:solidFill>
            <a:round/>
            <a:headEnd type="triangle" w="med" len="med"/>
            <a:tailEnd type="triangle" w="med" len="med"/>
          </a:ln>
          <a:effectLst/>
        </p:spPr>
        <p:txBody>
          <a:bodyPr anchor="ctr"/>
          <a:lstStyle/>
          <a:p>
            <a:endParaRPr lang="ru-RU"/>
          </a:p>
        </p:txBody>
      </p:sp>
      <p:graphicFrame>
        <p:nvGraphicFramePr>
          <p:cNvPr id="313498" name="Object 154"/>
          <p:cNvGraphicFramePr>
            <a:graphicFrameLocks noChangeAspect="1"/>
          </p:cNvGraphicFramePr>
          <p:nvPr/>
        </p:nvGraphicFramePr>
        <p:xfrm>
          <a:off x="8648700" y="4565650"/>
          <a:ext cx="177800" cy="228600"/>
        </p:xfrm>
        <a:graphic>
          <a:graphicData uri="http://schemas.openxmlformats.org/presentationml/2006/ole">
            <p:oleObj spid="_x0000_s313498" name="Формула" r:id="rId32" imgW="177480" imgH="228600" progId="Equation.3">
              <p:embed/>
            </p:oleObj>
          </a:graphicData>
        </a:graphic>
      </p:graphicFrame>
      <p:graphicFrame>
        <p:nvGraphicFramePr>
          <p:cNvPr id="313499" name="Object 155"/>
          <p:cNvGraphicFramePr>
            <a:graphicFrameLocks noChangeAspect="1"/>
          </p:cNvGraphicFramePr>
          <p:nvPr/>
        </p:nvGraphicFramePr>
        <p:xfrm>
          <a:off x="8323263" y="5434013"/>
          <a:ext cx="165100" cy="228600"/>
        </p:xfrm>
        <a:graphic>
          <a:graphicData uri="http://schemas.openxmlformats.org/presentationml/2006/ole">
            <p:oleObj spid="_x0000_s313499" name="Формула" r:id="rId33" imgW="164880" imgH="228600" progId="Equation.3">
              <p:embed/>
            </p:oleObj>
          </a:graphicData>
        </a:graphic>
      </p:graphicFrame>
      <p:sp>
        <p:nvSpPr>
          <p:cNvPr id="313501" name="AutoShape 157"/>
          <p:cNvSpPr>
            <a:spLocks noChangeArrowheads="1"/>
          </p:cNvSpPr>
          <p:nvPr/>
        </p:nvSpPr>
        <p:spPr bwMode="auto">
          <a:xfrm rot="16200000" flipV="1">
            <a:off x="8194676" y="5699125"/>
            <a:ext cx="133350" cy="447675"/>
          </a:xfrm>
          <a:prstGeom prst="upArrow">
            <a:avLst>
              <a:gd name="adj1" fmla="val 50000"/>
              <a:gd name="adj2" fmla="val 83929"/>
            </a:avLst>
          </a:prstGeom>
          <a:solidFill>
            <a:srgbClr val="0000FF"/>
          </a:solidFill>
          <a:ln w="9525" algn="ctr">
            <a:solidFill>
              <a:schemeClr val="tx1"/>
            </a:solidFill>
            <a:miter lim="800000"/>
            <a:headEnd/>
            <a:tailEnd/>
          </a:ln>
          <a:effectLst/>
        </p:spPr>
        <p:txBody>
          <a:bodyPr wrap="none" anchor="ctr"/>
          <a:lstStyle/>
          <a:p>
            <a:endParaRPr lang="ru-RU"/>
          </a:p>
        </p:txBody>
      </p:sp>
      <p:graphicFrame>
        <p:nvGraphicFramePr>
          <p:cNvPr id="313502" name="Object 158"/>
          <p:cNvGraphicFramePr>
            <a:graphicFrameLocks noChangeAspect="1"/>
          </p:cNvGraphicFramePr>
          <p:nvPr/>
        </p:nvGraphicFramePr>
        <p:xfrm>
          <a:off x="8393113" y="5980113"/>
          <a:ext cx="254000" cy="241300"/>
        </p:xfrm>
        <a:graphic>
          <a:graphicData uri="http://schemas.openxmlformats.org/presentationml/2006/ole">
            <p:oleObj spid="_x0000_s313502" name="Формула" r:id="rId34" imgW="253800" imgH="241200" progId="Equation.3">
              <p:embed/>
            </p:oleObj>
          </a:graphicData>
        </a:graphic>
      </p:graphicFrame>
      <p:sp>
        <p:nvSpPr>
          <p:cNvPr id="313503" name="AutoShape 159"/>
          <p:cNvSpPr>
            <a:spLocks noChangeArrowheads="1"/>
          </p:cNvSpPr>
          <p:nvPr/>
        </p:nvSpPr>
        <p:spPr bwMode="auto">
          <a:xfrm>
            <a:off x="7958138" y="5481638"/>
            <a:ext cx="133350" cy="447675"/>
          </a:xfrm>
          <a:prstGeom prst="upArrow">
            <a:avLst>
              <a:gd name="adj1" fmla="val 50000"/>
              <a:gd name="adj2" fmla="val 83929"/>
            </a:avLst>
          </a:prstGeom>
          <a:solidFill>
            <a:srgbClr val="0000FF"/>
          </a:solidFill>
          <a:ln w="9525" algn="ctr">
            <a:solidFill>
              <a:schemeClr val="tx1"/>
            </a:solidFill>
            <a:miter lim="800000"/>
            <a:headEnd/>
            <a:tailEnd/>
          </a:ln>
          <a:effectLst/>
        </p:spPr>
        <p:txBody>
          <a:bodyPr wrap="none" anchor="ctr"/>
          <a:lstStyle/>
          <a:p>
            <a:endParaRPr lang="ru-RU"/>
          </a:p>
        </p:txBody>
      </p:sp>
      <p:graphicFrame>
        <p:nvGraphicFramePr>
          <p:cNvPr id="313504" name="Object 160"/>
          <p:cNvGraphicFramePr>
            <a:graphicFrameLocks noChangeAspect="1"/>
          </p:cNvGraphicFramePr>
          <p:nvPr/>
        </p:nvGraphicFramePr>
        <p:xfrm>
          <a:off x="7742238" y="5408613"/>
          <a:ext cx="254000" cy="254000"/>
        </p:xfrm>
        <a:graphic>
          <a:graphicData uri="http://schemas.openxmlformats.org/presentationml/2006/ole">
            <p:oleObj spid="_x0000_s313504" name="Формула" r:id="rId35" imgW="253800" imgH="253800" progId="Equation.3">
              <p:embed/>
            </p:oleObj>
          </a:graphicData>
        </a:graphic>
      </p:graphicFrame>
      <p:sp>
        <p:nvSpPr>
          <p:cNvPr id="313505" name="Text Box 161"/>
          <p:cNvSpPr txBox="1">
            <a:spLocks noChangeArrowheads="1"/>
          </p:cNvSpPr>
          <p:nvPr/>
        </p:nvSpPr>
        <p:spPr bwMode="auto">
          <a:xfrm>
            <a:off x="1974850" y="6392863"/>
            <a:ext cx="6781800" cy="396875"/>
          </a:xfrm>
          <a:prstGeom prst="rect">
            <a:avLst/>
          </a:prstGeom>
          <a:noFill/>
          <a:ln w="9525" algn="ctr">
            <a:noFill/>
            <a:miter lim="800000"/>
            <a:headEnd/>
            <a:tailEnd/>
          </a:ln>
          <a:effectLst/>
        </p:spPr>
        <p:txBody>
          <a:bodyPr wrap="none">
            <a:spAutoFit/>
          </a:bodyPr>
          <a:lstStyle/>
          <a:p>
            <a:r>
              <a:rPr lang="ru-RU" sz="1000" b="1">
                <a:solidFill>
                  <a:srgbClr val="FF0000"/>
                </a:solidFill>
              </a:rPr>
              <a:t>Условие устойчивости на опрокидывание</a:t>
            </a:r>
            <a:r>
              <a:rPr lang="en-US" sz="1000" b="1">
                <a:solidFill>
                  <a:srgbClr val="FF0000"/>
                </a:solidFill>
              </a:rPr>
              <a:t>:</a:t>
            </a:r>
            <a:r>
              <a:rPr lang="ru-RU" sz="1000" b="1">
                <a:solidFill>
                  <a:srgbClr val="FF0000"/>
                </a:solidFill>
              </a:rPr>
              <a:t> </a:t>
            </a:r>
            <a:r>
              <a:rPr lang="ru-RU" sz="1000">
                <a:solidFill>
                  <a:schemeClr val="bg2"/>
                </a:solidFill>
              </a:rPr>
              <a:t>Удерживающий момент относительно неподвижной точки (от </a:t>
            </a:r>
            <a:r>
              <a:rPr lang="en-US" sz="1000" b="1" i="1">
                <a:solidFill>
                  <a:schemeClr val="bg2"/>
                </a:solidFill>
              </a:rPr>
              <a:t>F</a:t>
            </a:r>
            <a:r>
              <a:rPr lang="en-US" sz="1000" baseline="-25000">
                <a:solidFill>
                  <a:schemeClr val="bg2"/>
                </a:solidFill>
              </a:rPr>
              <a:t>1</a:t>
            </a:r>
            <a:r>
              <a:rPr lang="en-US" sz="1000">
                <a:solidFill>
                  <a:schemeClr val="bg2"/>
                </a:solidFill>
              </a:rPr>
              <a:t>)</a:t>
            </a:r>
            <a:endParaRPr lang="ru-RU" sz="1000">
              <a:solidFill>
                <a:schemeClr val="bg2"/>
              </a:solidFill>
            </a:endParaRPr>
          </a:p>
          <a:p>
            <a:r>
              <a:rPr lang="ru-RU" sz="1000">
                <a:solidFill>
                  <a:schemeClr val="bg2"/>
                </a:solidFill>
              </a:rPr>
              <a:t>должен</a:t>
            </a:r>
            <a:r>
              <a:rPr lang="en-US" sz="1000">
                <a:solidFill>
                  <a:schemeClr val="bg2"/>
                </a:solidFill>
              </a:rPr>
              <a:t> </a:t>
            </a:r>
            <a:r>
              <a:rPr lang="ru-RU" sz="1000">
                <a:solidFill>
                  <a:schemeClr val="bg2"/>
                </a:solidFill>
              </a:rPr>
              <a:t>быть больше опрокидывающего момента (от </a:t>
            </a:r>
            <a:r>
              <a:rPr lang="en-US" sz="1000" b="1" i="1">
                <a:solidFill>
                  <a:schemeClr val="bg2"/>
                </a:solidFill>
              </a:rPr>
              <a:t>F</a:t>
            </a:r>
            <a:r>
              <a:rPr lang="en-US" sz="1000" baseline="-25000">
                <a:solidFill>
                  <a:schemeClr val="bg2"/>
                </a:solidFill>
              </a:rPr>
              <a:t>2</a:t>
            </a:r>
            <a:r>
              <a:rPr lang="en-US" sz="1000">
                <a:solidFill>
                  <a:schemeClr val="bg2"/>
                </a:solidFill>
              </a:rPr>
              <a:t>) </a:t>
            </a:r>
            <a:r>
              <a:rPr lang="ru-RU" sz="1000">
                <a:solidFill>
                  <a:schemeClr val="bg2"/>
                </a:solidFill>
              </a:rPr>
              <a:t>относительно этой же точки.</a:t>
            </a:r>
          </a:p>
        </p:txBody>
      </p:sp>
      <p:graphicFrame>
        <p:nvGraphicFramePr>
          <p:cNvPr id="313506" name="Object 162"/>
          <p:cNvGraphicFramePr>
            <a:graphicFrameLocks noChangeAspect="1"/>
          </p:cNvGraphicFramePr>
          <p:nvPr/>
        </p:nvGraphicFramePr>
        <p:xfrm>
          <a:off x="7869238" y="4227513"/>
          <a:ext cx="1189037" cy="271462"/>
        </p:xfrm>
        <a:graphic>
          <a:graphicData uri="http://schemas.openxmlformats.org/presentationml/2006/ole">
            <p:oleObj spid="_x0000_s313506" name="Формула" r:id="rId36" imgW="1002960" imgH="228600" progId="Equation.3">
              <p:embed/>
            </p:oleObj>
          </a:graphicData>
        </a:graphic>
      </p:graphicFrame>
      <p:sp>
        <p:nvSpPr>
          <p:cNvPr id="313507" name="Line 163"/>
          <p:cNvSpPr>
            <a:spLocks noChangeShapeType="1"/>
          </p:cNvSpPr>
          <p:nvPr/>
        </p:nvSpPr>
        <p:spPr bwMode="auto">
          <a:xfrm rot="5400000">
            <a:off x="8742363" y="5681663"/>
            <a:ext cx="0" cy="495300"/>
          </a:xfrm>
          <a:prstGeom prst="line">
            <a:avLst/>
          </a:prstGeom>
          <a:noFill/>
          <a:ln w="9525">
            <a:solidFill>
              <a:schemeClr val="tx1"/>
            </a:solidFill>
            <a:round/>
            <a:headEnd/>
            <a:tailEnd/>
          </a:ln>
          <a:effectLst/>
        </p:spPr>
        <p:txBody>
          <a:bodyPr anchor="ctr"/>
          <a:lstStyle/>
          <a:p>
            <a:endParaRPr lang="ru-RU"/>
          </a:p>
        </p:txBody>
      </p:sp>
      <p:sp>
        <p:nvSpPr>
          <p:cNvPr id="313509" name="AutoShape 165">
            <a:hlinkClick r:id="" action="ppaction://hlinkshowjump?jump=nextslide" highlightClick="1"/>
          </p:cNvPr>
          <p:cNvSpPr>
            <a:spLocks noChangeArrowheads="1"/>
          </p:cNvSpPr>
          <p:nvPr/>
        </p:nvSpPr>
        <p:spPr bwMode="auto">
          <a:xfrm>
            <a:off x="4257675" y="552450"/>
            <a:ext cx="285750" cy="219075"/>
          </a:xfrm>
          <a:prstGeom prst="actionButtonForwardNext">
            <a:avLst/>
          </a:prstGeom>
          <a:solidFill>
            <a:srgbClr val="00CCFF"/>
          </a:solidFill>
          <a:ln w="9525">
            <a:noFill/>
            <a:miter lim="800000"/>
            <a:headEnd/>
            <a:tailEnd/>
          </a:ln>
          <a:effectLst/>
        </p:spPr>
        <p:txBody>
          <a:bodyPr wrap="none" anchor="ctr"/>
          <a:lstStyle/>
          <a:p>
            <a:endParaRPr lang="ru-RU"/>
          </a:p>
        </p:txBody>
      </p:sp>
      <p:sp>
        <p:nvSpPr>
          <p:cNvPr id="313510" name="AutoShape 166">
            <a:hlinkClick r:id="rId37" action="ppaction://hlinksldjump" highlightClick="1"/>
          </p:cNvPr>
          <p:cNvSpPr>
            <a:spLocks noChangeArrowheads="1"/>
          </p:cNvSpPr>
          <p:nvPr/>
        </p:nvSpPr>
        <p:spPr bwMode="auto">
          <a:xfrm>
            <a:off x="338138" y="552450"/>
            <a:ext cx="242887" cy="204788"/>
          </a:xfrm>
          <a:prstGeom prst="actionButtonBeginning">
            <a:avLst/>
          </a:prstGeom>
          <a:solidFill>
            <a:srgbClr val="00CCFF"/>
          </a:solidFill>
          <a:ln w="9525">
            <a:noFill/>
            <a:miter lim="800000"/>
            <a:headEnd/>
            <a:tailEnd/>
          </a:ln>
          <a:effectLst/>
        </p:spPr>
        <p:txBody>
          <a:bodyPr wrap="none" anchor="ctr"/>
          <a:lstStyle/>
          <a:p>
            <a:endParaRPr lang="ru-RU"/>
          </a:p>
        </p:txBody>
      </p:sp>
      <p:sp>
        <p:nvSpPr>
          <p:cNvPr id="313511" name="AutoShape 167">
            <a:hlinkClick r:id="" action="ppaction://hlinkshowjump?jump=previousslide" highlightClick="1"/>
          </p:cNvPr>
          <p:cNvSpPr>
            <a:spLocks noChangeArrowheads="1"/>
          </p:cNvSpPr>
          <p:nvPr/>
        </p:nvSpPr>
        <p:spPr bwMode="auto">
          <a:xfrm>
            <a:off x="609600" y="552450"/>
            <a:ext cx="257175" cy="209550"/>
          </a:xfrm>
          <a:prstGeom prst="actionButtonBackPrevious">
            <a:avLst/>
          </a:prstGeom>
          <a:solidFill>
            <a:srgbClr val="00CCFF"/>
          </a:solidFill>
          <a:ln w="9525">
            <a:noFill/>
            <a:miter lim="800000"/>
            <a:headEnd/>
            <a:tailEnd/>
          </a:ln>
          <a:effectLst/>
        </p:spPr>
        <p:txBody>
          <a:bodyPr wrap="none" anchor="ctr"/>
          <a:lstStyle/>
          <a:p>
            <a:endParaRPr lang="ru-RU"/>
          </a:p>
        </p:txBody>
      </p:sp>
      <p:sp>
        <p:nvSpPr>
          <p:cNvPr id="313512" name="Oval 168"/>
          <p:cNvSpPr>
            <a:spLocks noChangeArrowheads="1"/>
          </p:cNvSpPr>
          <p:nvPr/>
        </p:nvSpPr>
        <p:spPr bwMode="auto">
          <a:xfrm>
            <a:off x="8696325" y="6391275"/>
            <a:ext cx="333375" cy="333375"/>
          </a:xfrm>
          <a:prstGeom prst="ellipse">
            <a:avLst/>
          </a:prstGeom>
          <a:solidFill>
            <a:srgbClr val="CCFFFF"/>
          </a:solidFill>
          <a:ln w="9525" algn="ctr">
            <a:solidFill>
              <a:srgbClr val="0000FF"/>
            </a:solidFill>
            <a:round/>
            <a:headEnd/>
            <a:tailEnd/>
          </a:ln>
          <a:effectLst/>
        </p:spPr>
        <p:txBody>
          <a:bodyPr wrap="none" anchor="ctr"/>
          <a:lstStyle/>
          <a:p>
            <a:pPr algn="ctr"/>
            <a:r>
              <a:rPr lang="en-US" sz="1000" b="1">
                <a:solidFill>
                  <a:schemeClr val="bg2"/>
                </a:solidFill>
              </a:rPr>
              <a:t>13</a:t>
            </a:r>
            <a:endParaRPr lang="ru-RU" sz="1000" b="1">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3411"/>
                                        </p:tgtEl>
                                        <p:attrNameLst>
                                          <p:attrName>style.visibility</p:attrName>
                                        </p:attrNameLst>
                                      </p:cBhvr>
                                      <p:to>
                                        <p:strVal val="visible"/>
                                      </p:to>
                                    </p:set>
                                    <p:anim calcmode="lin" valueType="num">
                                      <p:cBhvr additive="base">
                                        <p:cTn id="7" dur="500" fill="hold"/>
                                        <p:tgtEl>
                                          <p:spTgt spid="313411"/>
                                        </p:tgtEl>
                                        <p:attrNameLst>
                                          <p:attrName>ppt_x</p:attrName>
                                        </p:attrNameLst>
                                      </p:cBhvr>
                                      <p:tavLst>
                                        <p:tav tm="0">
                                          <p:val>
                                            <p:strVal val="#ppt_x"/>
                                          </p:val>
                                        </p:tav>
                                        <p:tav tm="100000">
                                          <p:val>
                                            <p:strVal val="#ppt_x"/>
                                          </p:val>
                                        </p:tav>
                                      </p:tavLst>
                                    </p:anim>
                                    <p:anim calcmode="lin" valueType="num">
                                      <p:cBhvr additive="base">
                                        <p:cTn id="8" dur="500" fill="hold"/>
                                        <p:tgtEl>
                                          <p:spTgt spid="313411"/>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13390"/>
                                        </p:tgtEl>
                                        <p:attrNameLst>
                                          <p:attrName>style.visibility</p:attrName>
                                        </p:attrNameLst>
                                      </p:cBhvr>
                                      <p:to>
                                        <p:strVal val="visible"/>
                                      </p:to>
                                    </p:set>
                                    <p:anim calcmode="lin" valueType="num">
                                      <p:cBhvr additive="base">
                                        <p:cTn id="11" dur="500" fill="hold"/>
                                        <p:tgtEl>
                                          <p:spTgt spid="313390"/>
                                        </p:tgtEl>
                                        <p:attrNameLst>
                                          <p:attrName>ppt_x</p:attrName>
                                        </p:attrNameLst>
                                      </p:cBhvr>
                                      <p:tavLst>
                                        <p:tav tm="0">
                                          <p:val>
                                            <p:strVal val="1+#ppt_w/2"/>
                                          </p:val>
                                        </p:tav>
                                        <p:tav tm="100000">
                                          <p:val>
                                            <p:strVal val="#ppt_x"/>
                                          </p:val>
                                        </p:tav>
                                      </p:tavLst>
                                    </p:anim>
                                    <p:anim calcmode="lin" valueType="num">
                                      <p:cBhvr additive="base">
                                        <p:cTn id="12" dur="500" fill="hold"/>
                                        <p:tgtEl>
                                          <p:spTgt spid="313390"/>
                                        </p:tgtEl>
                                        <p:attrNameLst>
                                          <p:attrName>ppt_y</p:attrName>
                                        </p:attrNameLst>
                                      </p:cBhvr>
                                      <p:tavLst>
                                        <p:tav tm="0">
                                          <p:val>
                                            <p:strVal val="#ppt_y"/>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3133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337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33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338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339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340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340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340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340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34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339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34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34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nodeType="clickEffect">
                                  <p:stCondLst>
                                    <p:cond delay="0"/>
                                  </p:stCondLst>
                                  <p:childTnLst>
                                    <p:animEffect transition="out" filter="dissolve">
                                      <p:cBhvr>
                                        <p:cTn id="46" dur="500"/>
                                        <p:tgtEl>
                                          <p:spTgt spid="313392"/>
                                        </p:tgtEl>
                                      </p:cBhvr>
                                    </p:animEffect>
                                    <p:set>
                                      <p:cBhvr>
                                        <p:cTn id="47" dur="1" fill="hold">
                                          <p:stCondLst>
                                            <p:cond delay="499"/>
                                          </p:stCondLst>
                                        </p:cTn>
                                        <p:tgtEl>
                                          <p:spTgt spid="313392"/>
                                        </p:tgtEl>
                                        <p:attrNameLst>
                                          <p:attrName>style.visibility</p:attrName>
                                        </p:attrNameLst>
                                      </p:cBhvr>
                                      <p:to>
                                        <p:strVal val="hidden"/>
                                      </p:to>
                                    </p:set>
                                  </p:childTnLst>
                                </p:cTn>
                              </p:par>
                              <p:par>
                                <p:cTn id="48" presetID="9" presetClass="exit" presetSubtype="0" fill="hold" nodeType="withEffect">
                                  <p:stCondLst>
                                    <p:cond delay="0"/>
                                  </p:stCondLst>
                                  <p:childTnLst>
                                    <p:animEffect transition="out" filter="dissolve">
                                      <p:cBhvr>
                                        <p:cTn id="49" dur="500"/>
                                        <p:tgtEl>
                                          <p:spTgt spid="313403"/>
                                        </p:tgtEl>
                                      </p:cBhvr>
                                    </p:animEffect>
                                    <p:set>
                                      <p:cBhvr>
                                        <p:cTn id="50" dur="1" fill="hold">
                                          <p:stCondLst>
                                            <p:cond delay="499"/>
                                          </p:stCondLst>
                                        </p:cTn>
                                        <p:tgtEl>
                                          <p:spTgt spid="313403"/>
                                        </p:tgtEl>
                                        <p:attrNameLst>
                                          <p:attrName>style.visibility</p:attrName>
                                        </p:attrNameLst>
                                      </p:cBhvr>
                                      <p:to>
                                        <p:strVal val="hidden"/>
                                      </p:to>
                                    </p:set>
                                  </p:childTnLst>
                                </p:cTn>
                              </p:par>
                            </p:childTnLst>
                          </p:cTn>
                        </p:par>
                        <p:par>
                          <p:cTn id="51" fill="hold">
                            <p:stCondLst>
                              <p:cond delay="500"/>
                            </p:stCondLst>
                            <p:childTnLst>
                              <p:par>
                                <p:cTn id="52" presetID="1" presetClass="entr" presetSubtype="0" fill="hold" nodeType="afterEffect">
                                  <p:stCondLst>
                                    <p:cond delay="0"/>
                                  </p:stCondLst>
                                  <p:childTnLst>
                                    <p:set>
                                      <p:cBhvr>
                                        <p:cTn id="53" dur="1" fill="hold">
                                          <p:stCondLst>
                                            <p:cond delay="0"/>
                                          </p:stCondLst>
                                        </p:cTn>
                                        <p:tgtEl>
                                          <p:spTgt spid="313416"/>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13417"/>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31341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13419"/>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9" presetClass="exit" presetSubtype="0" fill="hold" grpId="1" nodeType="clickEffect">
                                  <p:stCondLst>
                                    <p:cond delay="0"/>
                                  </p:stCondLst>
                                  <p:childTnLst>
                                    <p:animEffect transition="out" filter="dissolve">
                                      <p:cBhvr>
                                        <p:cTn id="65" dur="500"/>
                                        <p:tgtEl>
                                          <p:spTgt spid="313413"/>
                                        </p:tgtEl>
                                      </p:cBhvr>
                                    </p:animEffect>
                                    <p:set>
                                      <p:cBhvr>
                                        <p:cTn id="66" dur="1" fill="hold">
                                          <p:stCondLst>
                                            <p:cond delay="499"/>
                                          </p:stCondLst>
                                        </p:cTn>
                                        <p:tgtEl>
                                          <p:spTgt spid="313413"/>
                                        </p:tgtEl>
                                        <p:attrNameLst>
                                          <p:attrName>style.visibility</p:attrName>
                                        </p:attrNameLst>
                                      </p:cBhvr>
                                      <p:to>
                                        <p:strVal val="hidden"/>
                                      </p:to>
                                    </p:set>
                                  </p:childTnLst>
                                </p:cTn>
                              </p:par>
                            </p:childTnLst>
                          </p:cTn>
                        </p:par>
                        <p:par>
                          <p:cTn id="67" fill="hold">
                            <p:stCondLst>
                              <p:cond delay="500"/>
                            </p:stCondLst>
                            <p:childTnLst>
                              <p:par>
                                <p:cTn id="68" presetID="1" presetClass="entr" presetSubtype="0" fill="hold" grpId="0" nodeType="afterEffect">
                                  <p:stCondLst>
                                    <p:cond delay="0"/>
                                  </p:stCondLst>
                                  <p:childTnLst>
                                    <p:set>
                                      <p:cBhvr>
                                        <p:cTn id="69" dur="1" fill="hold">
                                          <p:stCondLst>
                                            <p:cond delay="0"/>
                                          </p:stCondLst>
                                        </p:cTn>
                                        <p:tgtEl>
                                          <p:spTgt spid="313423"/>
                                        </p:tgtEl>
                                        <p:attrNameLst>
                                          <p:attrName>style.visibility</p:attrName>
                                        </p:attrNameLst>
                                      </p:cBhvr>
                                      <p:to>
                                        <p:strVal val="visible"/>
                                      </p:to>
                                    </p:set>
                                  </p:childTnLst>
                                </p:cTn>
                              </p:par>
                            </p:childTnLst>
                          </p:cTn>
                        </p:par>
                        <p:par>
                          <p:cTn id="70" fill="hold">
                            <p:stCondLst>
                              <p:cond delay="500"/>
                            </p:stCondLst>
                            <p:childTnLst>
                              <p:par>
                                <p:cTn id="71" presetID="1" presetClass="entr" presetSubtype="0" fill="hold" grpId="0" nodeType="afterEffect">
                                  <p:stCondLst>
                                    <p:cond delay="0"/>
                                  </p:stCondLst>
                                  <p:childTnLst>
                                    <p:set>
                                      <p:cBhvr>
                                        <p:cTn id="72" dur="1" fill="hold">
                                          <p:stCondLst>
                                            <p:cond delay="0"/>
                                          </p:stCondLst>
                                        </p:cTn>
                                        <p:tgtEl>
                                          <p:spTgt spid="313422"/>
                                        </p:tgtEl>
                                        <p:attrNameLst>
                                          <p:attrName>style.visibility</p:attrName>
                                        </p:attrNameLst>
                                      </p:cBhvr>
                                      <p:to>
                                        <p:strVal val="visible"/>
                                      </p:to>
                                    </p:set>
                                  </p:childTnLst>
                                </p:cTn>
                              </p:par>
                              <p:par>
                                <p:cTn id="73" presetID="9" presetClass="exit" presetSubtype="0" fill="hold" grpId="1" nodeType="withEffect">
                                  <p:stCondLst>
                                    <p:cond delay="0"/>
                                  </p:stCondLst>
                                  <p:childTnLst>
                                    <p:animEffect transition="out" filter="dissolve">
                                      <p:cBhvr>
                                        <p:cTn id="74" dur="500"/>
                                        <p:tgtEl>
                                          <p:spTgt spid="313402"/>
                                        </p:tgtEl>
                                      </p:cBhvr>
                                    </p:animEffect>
                                    <p:set>
                                      <p:cBhvr>
                                        <p:cTn id="75" dur="1" fill="hold">
                                          <p:stCondLst>
                                            <p:cond delay="499"/>
                                          </p:stCondLst>
                                        </p:cTn>
                                        <p:tgtEl>
                                          <p:spTgt spid="313402"/>
                                        </p:tgtEl>
                                        <p:attrNameLst>
                                          <p:attrName>style.visibility</p:attrName>
                                        </p:attrNameLst>
                                      </p:cBhvr>
                                      <p:to>
                                        <p:strVal val="hidden"/>
                                      </p:to>
                                    </p:set>
                                  </p:childTnLst>
                                </p:cTn>
                              </p:par>
                              <p:par>
                                <p:cTn id="76" presetID="1" presetClass="entr" presetSubtype="0" fill="hold" grpId="0" nodeType="withEffect">
                                  <p:stCondLst>
                                    <p:cond delay="0"/>
                                  </p:stCondLst>
                                  <p:childTnLst>
                                    <p:set>
                                      <p:cBhvr>
                                        <p:cTn id="77" dur="1" fill="hold">
                                          <p:stCondLst>
                                            <p:cond delay="0"/>
                                          </p:stCondLst>
                                        </p:cTn>
                                        <p:tgtEl>
                                          <p:spTgt spid="313425"/>
                                        </p:tgtEl>
                                        <p:attrNameLst>
                                          <p:attrName>style.visibility</p:attrName>
                                        </p:attrNameLst>
                                      </p:cBhvr>
                                      <p:to>
                                        <p:strVal val="visible"/>
                                      </p:to>
                                    </p:set>
                                  </p:childTnLst>
                                </p:cTn>
                              </p:par>
                              <p:par>
                                <p:cTn id="78" presetID="1" presetClass="entr" presetSubtype="0" fill="hold" grpId="1" nodeType="withEffect">
                                  <p:stCondLst>
                                    <p:cond delay="0"/>
                                  </p:stCondLst>
                                  <p:childTnLst>
                                    <p:set>
                                      <p:cBhvr>
                                        <p:cTn id="79" dur="1" fill="hold">
                                          <p:stCondLst>
                                            <p:cond delay="0"/>
                                          </p:stCondLst>
                                        </p:cTn>
                                        <p:tgtEl>
                                          <p:spTgt spid="313425"/>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13426"/>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313427"/>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313428"/>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313429"/>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313430"/>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313431"/>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313432"/>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313433"/>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313434"/>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313440"/>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313441"/>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313435"/>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313436"/>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313437"/>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313442"/>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313438"/>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313443"/>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313439"/>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313446"/>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313447"/>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313448"/>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313449"/>
                                        </p:tgtEl>
                                        <p:attrNameLst>
                                          <p:attrName>style.visibility</p:attrName>
                                        </p:attrNameLst>
                                      </p:cBhvr>
                                      <p:to>
                                        <p:strVal val="visible"/>
                                      </p:to>
                                    </p:set>
                                  </p:childTnLst>
                                </p:cTn>
                              </p:par>
                              <p:par>
                                <p:cTn id="128" presetID="1" presetClass="entr" presetSubtype="0" fill="hold" nodeType="withEffect">
                                  <p:stCondLst>
                                    <p:cond delay="0"/>
                                  </p:stCondLst>
                                  <p:childTnLst>
                                    <p:set>
                                      <p:cBhvr>
                                        <p:cTn id="129" dur="1" fill="hold">
                                          <p:stCondLst>
                                            <p:cond delay="0"/>
                                          </p:stCondLst>
                                        </p:cTn>
                                        <p:tgtEl>
                                          <p:spTgt spid="313453"/>
                                        </p:tgtEl>
                                        <p:attrNameLst>
                                          <p:attrName>style.visibility</p:attrName>
                                        </p:attrNameLst>
                                      </p:cBhvr>
                                      <p:to>
                                        <p:strVal val="visible"/>
                                      </p:to>
                                    </p:set>
                                  </p:childTnLst>
                                </p:cTn>
                              </p:par>
                              <p:par>
                                <p:cTn id="130" presetID="1" presetClass="entr" presetSubtype="0" fill="hold" nodeType="withEffect">
                                  <p:stCondLst>
                                    <p:cond delay="0"/>
                                  </p:stCondLst>
                                  <p:childTnLst>
                                    <p:set>
                                      <p:cBhvr>
                                        <p:cTn id="131" dur="1" fill="hold">
                                          <p:stCondLst>
                                            <p:cond delay="0"/>
                                          </p:stCondLst>
                                        </p:cTn>
                                        <p:tgtEl>
                                          <p:spTgt spid="313454"/>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2" presetClass="entr" presetSubtype="4" fill="hold" nodeType="clickEffect">
                                  <p:stCondLst>
                                    <p:cond delay="0"/>
                                  </p:stCondLst>
                                  <p:childTnLst>
                                    <p:set>
                                      <p:cBhvr>
                                        <p:cTn id="135" dur="1" fill="hold">
                                          <p:stCondLst>
                                            <p:cond delay="0"/>
                                          </p:stCondLst>
                                        </p:cTn>
                                        <p:tgtEl>
                                          <p:spTgt spid="313450"/>
                                        </p:tgtEl>
                                        <p:attrNameLst>
                                          <p:attrName>style.visibility</p:attrName>
                                        </p:attrNameLst>
                                      </p:cBhvr>
                                      <p:to>
                                        <p:strVal val="visible"/>
                                      </p:to>
                                    </p:set>
                                    <p:anim calcmode="lin" valueType="num">
                                      <p:cBhvr additive="base">
                                        <p:cTn id="136" dur="500" fill="hold"/>
                                        <p:tgtEl>
                                          <p:spTgt spid="313450"/>
                                        </p:tgtEl>
                                        <p:attrNameLst>
                                          <p:attrName>ppt_x</p:attrName>
                                        </p:attrNameLst>
                                      </p:cBhvr>
                                      <p:tavLst>
                                        <p:tav tm="0">
                                          <p:val>
                                            <p:strVal val="#ppt_x"/>
                                          </p:val>
                                        </p:tav>
                                        <p:tav tm="100000">
                                          <p:val>
                                            <p:strVal val="#ppt_x"/>
                                          </p:val>
                                        </p:tav>
                                      </p:tavLst>
                                    </p:anim>
                                    <p:anim calcmode="lin" valueType="num">
                                      <p:cBhvr additive="base">
                                        <p:cTn id="137" dur="500" fill="hold"/>
                                        <p:tgtEl>
                                          <p:spTgt spid="313450"/>
                                        </p:tgtEl>
                                        <p:attrNameLst>
                                          <p:attrName>ppt_y</p:attrName>
                                        </p:attrNameLst>
                                      </p:cBhvr>
                                      <p:tavLst>
                                        <p:tav tm="0">
                                          <p:val>
                                            <p:strVal val="1+#ppt_h/2"/>
                                          </p:val>
                                        </p:tav>
                                        <p:tav tm="100000">
                                          <p:val>
                                            <p:strVal val="#ppt_y"/>
                                          </p:val>
                                        </p:tav>
                                      </p:tavLst>
                                    </p:anim>
                                  </p:childTnLst>
                                </p:cTn>
                              </p:par>
                            </p:childTnLst>
                          </p:cTn>
                        </p:par>
                        <p:par>
                          <p:cTn id="138" fill="hold">
                            <p:stCondLst>
                              <p:cond delay="500"/>
                            </p:stCondLst>
                            <p:childTnLst>
                              <p:par>
                                <p:cTn id="139" presetID="2" presetClass="entr" presetSubtype="4" fill="hold" nodeType="afterEffect">
                                  <p:stCondLst>
                                    <p:cond delay="0"/>
                                  </p:stCondLst>
                                  <p:childTnLst>
                                    <p:set>
                                      <p:cBhvr>
                                        <p:cTn id="140" dur="1" fill="hold">
                                          <p:stCondLst>
                                            <p:cond delay="0"/>
                                          </p:stCondLst>
                                        </p:cTn>
                                        <p:tgtEl>
                                          <p:spTgt spid="313451"/>
                                        </p:tgtEl>
                                        <p:attrNameLst>
                                          <p:attrName>style.visibility</p:attrName>
                                        </p:attrNameLst>
                                      </p:cBhvr>
                                      <p:to>
                                        <p:strVal val="visible"/>
                                      </p:to>
                                    </p:set>
                                    <p:anim calcmode="lin" valueType="num">
                                      <p:cBhvr additive="base">
                                        <p:cTn id="141" dur="500" fill="hold"/>
                                        <p:tgtEl>
                                          <p:spTgt spid="313451"/>
                                        </p:tgtEl>
                                        <p:attrNameLst>
                                          <p:attrName>ppt_x</p:attrName>
                                        </p:attrNameLst>
                                      </p:cBhvr>
                                      <p:tavLst>
                                        <p:tav tm="0">
                                          <p:val>
                                            <p:strVal val="#ppt_x"/>
                                          </p:val>
                                        </p:tav>
                                        <p:tav tm="100000">
                                          <p:val>
                                            <p:strVal val="#ppt_x"/>
                                          </p:val>
                                        </p:tav>
                                      </p:tavLst>
                                    </p:anim>
                                    <p:anim calcmode="lin" valueType="num">
                                      <p:cBhvr additive="base">
                                        <p:cTn id="142" dur="500" fill="hold"/>
                                        <p:tgtEl>
                                          <p:spTgt spid="313451"/>
                                        </p:tgtEl>
                                        <p:attrNameLst>
                                          <p:attrName>ppt_y</p:attrName>
                                        </p:attrNameLst>
                                      </p:cBhvr>
                                      <p:tavLst>
                                        <p:tav tm="0">
                                          <p:val>
                                            <p:strVal val="1+#ppt_h/2"/>
                                          </p:val>
                                        </p:tav>
                                        <p:tav tm="100000">
                                          <p:val>
                                            <p:strVal val="#ppt_y"/>
                                          </p:val>
                                        </p:tav>
                                      </p:tavLst>
                                    </p:anim>
                                  </p:childTnLst>
                                </p:cTn>
                              </p:par>
                              <p:par>
                                <p:cTn id="143" presetID="1" presetClass="entr" presetSubtype="0" fill="hold" nodeType="withEffect">
                                  <p:stCondLst>
                                    <p:cond delay="0"/>
                                  </p:stCondLst>
                                  <p:childTnLst>
                                    <p:set>
                                      <p:cBhvr>
                                        <p:cTn id="144" dur="1" fill="hold">
                                          <p:stCondLst>
                                            <p:cond delay="0"/>
                                          </p:stCondLst>
                                        </p:cTn>
                                        <p:tgtEl>
                                          <p:spTgt spid="313452"/>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313455"/>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grpId="0" nodeType="clickEffect">
                                  <p:stCondLst>
                                    <p:cond delay="0"/>
                                  </p:stCondLst>
                                  <p:childTnLst>
                                    <p:set>
                                      <p:cBhvr>
                                        <p:cTn id="152" dur="1" fill="hold">
                                          <p:stCondLst>
                                            <p:cond delay="0"/>
                                          </p:stCondLst>
                                        </p:cTn>
                                        <p:tgtEl>
                                          <p:spTgt spid="313456"/>
                                        </p:tgtEl>
                                        <p:attrNameLst>
                                          <p:attrName>style.visibility</p:attrName>
                                        </p:attrNameLst>
                                      </p:cBhvr>
                                      <p:to>
                                        <p:strVal val="visible"/>
                                      </p:to>
                                    </p:set>
                                    <p:anim calcmode="lin" valueType="num">
                                      <p:cBhvr additive="base">
                                        <p:cTn id="153" dur="500" fill="hold"/>
                                        <p:tgtEl>
                                          <p:spTgt spid="313456"/>
                                        </p:tgtEl>
                                        <p:attrNameLst>
                                          <p:attrName>ppt_x</p:attrName>
                                        </p:attrNameLst>
                                      </p:cBhvr>
                                      <p:tavLst>
                                        <p:tav tm="0">
                                          <p:val>
                                            <p:strVal val="#ppt_x"/>
                                          </p:val>
                                        </p:tav>
                                        <p:tav tm="100000">
                                          <p:val>
                                            <p:strVal val="#ppt_x"/>
                                          </p:val>
                                        </p:tav>
                                      </p:tavLst>
                                    </p:anim>
                                    <p:anim calcmode="lin" valueType="num">
                                      <p:cBhvr additive="base">
                                        <p:cTn id="154" dur="500" fill="hold"/>
                                        <p:tgtEl>
                                          <p:spTgt spid="313456"/>
                                        </p:tgtEl>
                                        <p:attrNameLst>
                                          <p:attrName>ppt_y</p:attrName>
                                        </p:attrNameLst>
                                      </p:cBhvr>
                                      <p:tavLst>
                                        <p:tav tm="0">
                                          <p:val>
                                            <p:strVal val="1+#ppt_h/2"/>
                                          </p:val>
                                        </p:tav>
                                        <p:tav tm="100000">
                                          <p:val>
                                            <p:strVal val="#ppt_y"/>
                                          </p:val>
                                        </p:tav>
                                      </p:tavLst>
                                    </p:anim>
                                  </p:childTnLst>
                                </p:cTn>
                              </p:par>
                              <p:par>
                                <p:cTn id="155" presetID="1" presetClass="entr" presetSubtype="0" fill="hold" nodeType="withEffect">
                                  <p:stCondLst>
                                    <p:cond delay="0"/>
                                  </p:stCondLst>
                                  <p:childTnLst>
                                    <p:set>
                                      <p:cBhvr>
                                        <p:cTn id="156" dur="1" fill="hold">
                                          <p:stCondLst>
                                            <p:cond delay="0"/>
                                          </p:stCondLst>
                                        </p:cTn>
                                        <p:tgtEl>
                                          <p:spTgt spid="313458"/>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313465"/>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313466"/>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313467"/>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313468"/>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313469"/>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313470"/>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313471"/>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313472"/>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313473"/>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313474"/>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313457"/>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313463"/>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313464"/>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313475"/>
                                        </p:tgtEl>
                                        <p:attrNameLst>
                                          <p:attrName>style.visibility</p:attrName>
                                        </p:attrNameLst>
                                      </p:cBhvr>
                                      <p:to>
                                        <p:strVal val="visible"/>
                                      </p:to>
                                    </p:set>
                                    <p:anim calcmode="lin" valueType="num">
                                      <p:cBhvr additive="base">
                                        <p:cTn id="187" dur="500" fill="hold"/>
                                        <p:tgtEl>
                                          <p:spTgt spid="313475"/>
                                        </p:tgtEl>
                                        <p:attrNameLst>
                                          <p:attrName>ppt_x</p:attrName>
                                        </p:attrNameLst>
                                      </p:cBhvr>
                                      <p:tavLst>
                                        <p:tav tm="0">
                                          <p:val>
                                            <p:strVal val="#ppt_x"/>
                                          </p:val>
                                        </p:tav>
                                        <p:tav tm="100000">
                                          <p:val>
                                            <p:strVal val="#ppt_x"/>
                                          </p:val>
                                        </p:tav>
                                      </p:tavLst>
                                    </p:anim>
                                    <p:anim calcmode="lin" valueType="num">
                                      <p:cBhvr additive="base">
                                        <p:cTn id="188" dur="500" fill="hold"/>
                                        <p:tgtEl>
                                          <p:spTgt spid="313475"/>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grpId="0" nodeType="clickEffect">
                                  <p:stCondLst>
                                    <p:cond delay="0"/>
                                  </p:stCondLst>
                                  <p:childTnLst>
                                    <p:set>
                                      <p:cBhvr>
                                        <p:cTn id="192" dur="1" fill="hold">
                                          <p:stCondLst>
                                            <p:cond delay="0"/>
                                          </p:stCondLst>
                                        </p:cTn>
                                        <p:tgtEl>
                                          <p:spTgt spid="313476"/>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9" presetClass="exit" presetSubtype="0" fill="hold" nodeType="clickEffect">
                                  <p:stCondLst>
                                    <p:cond delay="0"/>
                                  </p:stCondLst>
                                  <p:childTnLst>
                                    <p:animEffect transition="out" filter="dissolve">
                                      <p:cBhvr>
                                        <p:cTn id="196" dur="500"/>
                                        <p:tgtEl>
                                          <p:spTgt spid="313458"/>
                                        </p:tgtEl>
                                      </p:cBhvr>
                                    </p:animEffect>
                                    <p:set>
                                      <p:cBhvr>
                                        <p:cTn id="197" dur="1" fill="hold">
                                          <p:stCondLst>
                                            <p:cond delay="499"/>
                                          </p:stCondLst>
                                        </p:cTn>
                                        <p:tgtEl>
                                          <p:spTgt spid="313458"/>
                                        </p:tgtEl>
                                        <p:attrNameLst>
                                          <p:attrName>style.visibility</p:attrName>
                                        </p:attrNameLst>
                                      </p:cBhvr>
                                      <p:to>
                                        <p:strVal val="hidden"/>
                                      </p:to>
                                    </p:set>
                                  </p:childTnLst>
                                </p:cTn>
                              </p:par>
                              <p:par>
                                <p:cTn id="198" presetID="1" presetClass="entr" presetSubtype="0" fill="hold" grpId="0" nodeType="withEffect">
                                  <p:stCondLst>
                                    <p:cond delay="0"/>
                                  </p:stCondLst>
                                  <p:childTnLst>
                                    <p:set>
                                      <p:cBhvr>
                                        <p:cTn id="199" dur="1" fill="hold">
                                          <p:stCondLst>
                                            <p:cond delay="0"/>
                                          </p:stCondLst>
                                        </p:cTn>
                                        <p:tgtEl>
                                          <p:spTgt spid="313477"/>
                                        </p:tgtEl>
                                        <p:attrNameLst>
                                          <p:attrName>style.visibility</p:attrName>
                                        </p:attrNameLst>
                                      </p:cBhvr>
                                      <p:to>
                                        <p:strVal val="visible"/>
                                      </p:to>
                                    </p:set>
                                  </p:childTnLst>
                                </p:cTn>
                              </p:par>
                              <p:par>
                                <p:cTn id="200" presetID="1" presetClass="entr" presetSubtype="0" fill="hold" nodeType="withEffect">
                                  <p:stCondLst>
                                    <p:cond delay="0"/>
                                  </p:stCondLst>
                                  <p:childTnLst>
                                    <p:set>
                                      <p:cBhvr>
                                        <p:cTn id="201" dur="1" fill="hold">
                                          <p:stCondLst>
                                            <p:cond delay="0"/>
                                          </p:stCondLst>
                                        </p:cTn>
                                        <p:tgtEl>
                                          <p:spTgt spid="313478"/>
                                        </p:tgtEl>
                                        <p:attrNameLst>
                                          <p:attrName>style.visibility</p:attrName>
                                        </p:attrNameLst>
                                      </p:cBhvr>
                                      <p:to>
                                        <p:strVal val="visible"/>
                                      </p:to>
                                    </p:set>
                                  </p:childTnLst>
                                </p:cTn>
                              </p:par>
                              <p:par>
                                <p:cTn id="202" presetID="1" presetClass="entr" presetSubtype="0" fill="hold" grpId="0" nodeType="withEffect">
                                  <p:stCondLst>
                                    <p:cond delay="0"/>
                                  </p:stCondLst>
                                  <p:childTnLst>
                                    <p:set>
                                      <p:cBhvr>
                                        <p:cTn id="203" dur="1" fill="hold">
                                          <p:stCondLst>
                                            <p:cond delay="0"/>
                                          </p:stCondLst>
                                        </p:cTn>
                                        <p:tgtEl>
                                          <p:spTgt spid="313479"/>
                                        </p:tgtEl>
                                        <p:attrNameLst>
                                          <p:attrName>style.visibility</p:attrName>
                                        </p:attrNameLst>
                                      </p:cBhvr>
                                      <p:to>
                                        <p:strVal val="visible"/>
                                      </p:to>
                                    </p:set>
                                  </p:childTnLst>
                                </p:cTn>
                              </p:par>
                              <p:par>
                                <p:cTn id="204" presetID="1" presetClass="entr" presetSubtype="0" fill="hold" grpId="1" nodeType="withEffect">
                                  <p:stCondLst>
                                    <p:cond delay="0"/>
                                  </p:stCondLst>
                                  <p:childTnLst>
                                    <p:set>
                                      <p:cBhvr>
                                        <p:cTn id="205" dur="1" fill="hold">
                                          <p:stCondLst>
                                            <p:cond delay="0"/>
                                          </p:stCondLst>
                                        </p:cTn>
                                        <p:tgtEl>
                                          <p:spTgt spid="313479"/>
                                        </p:tgtEl>
                                        <p:attrNameLst>
                                          <p:attrName>style.visibility</p:attrName>
                                        </p:attrNameLst>
                                      </p:cBhvr>
                                      <p:to>
                                        <p:strVal val="visible"/>
                                      </p:to>
                                    </p:set>
                                  </p:childTnLst>
                                </p:cTn>
                              </p:par>
                              <p:par>
                                <p:cTn id="206" presetID="1" presetClass="entr" presetSubtype="0" fill="hold" nodeType="withEffect">
                                  <p:stCondLst>
                                    <p:cond delay="0"/>
                                  </p:stCondLst>
                                  <p:childTnLst>
                                    <p:set>
                                      <p:cBhvr>
                                        <p:cTn id="207" dur="1" fill="hold">
                                          <p:stCondLst>
                                            <p:cond delay="0"/>
                                          </p:stCondLst>
                                        </p:cTn>
                                        <p:tgtEl>
                                          <p:spTgt spid="313480"/>
                                        </p:tgtEl>
                                        <p:attrNameLst>
                                          <p:attrName>style.visibility</p:attrName>
                                        </p:attrNameLst>
                                      </p:cBhvr>
                                      <p:to>
                                        <p:strVal val="visible"/>
                                      </p:to>
                                    </p:set>
                                  </p:childTnLst>
                                </p:cTn>
                              </p:par>
                            </p:childTnLst>
                          </p:cTn>
                        </p:par>
                      </p:childTnLst>
                    </p:cTn>
                  </p:par>
                  <p:par>
                    <p:cTn id="208" fill="hold">
                      <p:stCondLst>
                        <p:cond delay="indefinite"/>
                      </p:stCondLst>
                      <p:childTnLst>
                        <p:par>
                          <p:cTn id="209" fill="hold">
                            <p:stCondLst>
                              <p:cond delay="0"/>
                            </p:stCondLst>
                            <p:childTnLst>
                              <p:par>
                                <p:cTn id="210" presetID="2" presetClass="entr" presetSubtype="4" fill="hold" nodeType="clickEffect">
                                  <p:stCondLst>
                                    <p:cond delay="0"/>
                                  </p:stCondLst>
                                  <p:childTnLst>
                                    <p:set>
                                      <p:cBhvr>
                                        <p:cTn id="211" dur="1" fill="hold">
                                          <p:stCondLst>
                                            <p:cond delay="0"/>
                                          </p:stCondLst>
                                        </p:cTn>
                                        <p:tgtEl>
                                          <p:spTgt spid="313481"/>
                                        </p:tgtEl>
                                        <p:attrNameLst>
                                          <p:attrName>style.visibility</p:attrName>
                                        </p:attrNameLst>
                                      </p:cBhvr>
                                      <p:to>
                                        <p:strVal val="visible"/>
                                      </p:to>
                                    </p:set>
                                    <p:anim calcmode="lin" valueType="num">
                                      <p:cBhvr additive="base">
                                        <p:cTn id="212" dur="500" fill="hold"/>
                                        <p:tgtEl>
                                          <p:spTgt spid="313481"/>
                                        </p:tgtEl>
                                        <p:attrNameLst>
                                          <p:attrName>ppt_x</p:attrName>
                                        </p:attrNameLst>
                                      </p:cBhvr>
                                      <p:tavLst>
                                        <p:tav tm="0">
                                          <p:val>
                                            <p:strVal val="#ppt_x"/>
                                          </p:val>
                                        </p:tav>
                                        <p:tav tm="100000">
                                          <p:val>
                                            <p:strVal val="#ppt_x"/>
                                          </p:val>
                                        </p:tav>
                                      </p:tavLst>
                                    </p:anim>
                                    <p:anim calcmode="lin" valueType="num">
                                      <p:cBhvr additive="base">
                                        <p:cTn id="213" dur="500" fill="hold"/>
                                        <p:tgtEl>
                                          <p:spTgt spid="313481"/>
                                        </p:tgtEl>
                                        <p:attrNameLst>
                                          <p:attrName>ppt_y</p:attrName>
                                        </p:attrNameLst>
                                      </p:cBhvr>
                                      <p:tavLst>
                                        <p:tav tm="0">
                                          <p:val>
                                            <p:strVal val="1+#ppt_h/2"/>
                                          </p:val>
                                        </p:tav>
                                        <p:tav tm="100000">
                                          <p:val>
                                            <p:strVal val="#ppt_y"/>
                                          </p:val>
                                        </p:tav>
                                      </p:tavLst>
                                    </p:anim>
                                  </p:childTnLst>
                                </p:cTn>
                              </p:par>
                            </p:childTnLst>
                          </p:cTn>
                        </p:par>
                      </p:childTnLst>
                    </p:cTn>
                  </p:par>
                  <p:par>
                    <p:cTn id="214" fill="hold">
                      <p:stCondLst>
                        <p:cond delay="indefinite"/>
                      </p:stCondLst>
                      <p:childTnLst>
                        <p:par>
                          <p:cTn id="215" fill="hold">
                            <p:stCondLst>
                              <p:cond delay="0"/>
                            </p:stCondLst>
                            <p:childTnLst>
                              <p:par>
                                <p:cTn id="216" presetID="2" presetClass="entr" presetSubtype="4" fill="hold" grpId="0" nodeType="clickEffect">
                                  <p:stCondLst>
                                    <p:cond delay="0"/>
                                  </p:stCondLst>
                                  <p:childTnLst>
                                    <p:set>
                                      <p:cBhvr>
                                        <p:cTn id="217" dur="1" fill="hold">
                                          <p:stCondLst>
                                            <p:cond delay="0"/>
                                          </p:stCondLst>
                                        </p:cTn>
                                        <p:tgtEl>
                                          <p:spTgt spid="313483"/>
                                        </p:tgtEl>
                                        <p:attrNameLst>
                                          <p:attrName>style.visibility</p:attrName>
                                        </p:attrNameLst>
                                      </p:cBhvr>
                                      <p:to>
                                        <p:strVal val="visible"/>
                                      </p:to>
                                    </p:set>
                                    <p:anim calcmode="lin" valueType="num">
                                      <p:cBhvr additive="base">
                                        <p:cTn id="218" dur="500" fill="hold"/>
                                        <p:tgtEl>
                                          <p:spTgt spid="313483"/>
                                        </p:tgtEl>
                                        <p:attrNameLst>
                                          <p:attrName>ppt_x</p:attrName>
                                        </p:attrNameLst>
                                      </p:cBhvr>
                                      <p:tavLst>
                                        <p:tav tm="0">
                                          <p:val>
                                            <p:strVal val="#ppt_x"/>
                                          </p:val>
                                        </p:tav>
                                        <p:tav tm="100000">
                                          <p:val>
                                            <p:strVal val="#ppt_x"/>
                                          </p:val>
                                        </p:tav>
                                      </p:tavLst>
                                    </p:anim>
                                    <p:anim calcmode="lin" valueType="num">
                                      <p:cBhvr additive="base">
                                        <p:cTn id="219" dur="500" fill="hold"/>
                                        <p:tgtEl>
                                          <p:spTgt spid="313483"/>
                                        </p:tgtEl>
                                        <p:attrNameLst>
                                          <p:attrName>ppt_y</p:attrName>
                                        </p:attrNameLst>
                                      </p:cBhvr>
                                      <p:tavLst>
                                        <p:tav tm="0">
                                          <p:val>
                                            <p:strVal val="1+#ppt_h/2"/>
                                          </p:val>
                                        </p:tav>
                                        <p:tav tm="100000">
                                          <p:val>
                                            <p:strVal val="#ppt_y"/>
                                          </p:val>
                                        </p:tav>
                                      </p:tavLst>
                                    </p:anim>
                                  </p:childTnLst>
                                </p:cTn>
                              </p:par>
                            </p:childTnLst>
                          </p:cTn>
                        </p:par>
                        <p:par>
                          <p:cTn id="220" fill="hold">
                            <p:stCondLst>
                              <p:cond delay="500"/>
                            </p:stCondLst>
                            <p:childTnLst>
                              <p:par>
                                <p:cTn id="221" presetID="2" presetClass="entr" presetSubtype="4" fill="hold" grpId="0" nodeType="afterEffect">
                                  <p:stCondLst>
                                    <p:cond delay="0"/>
                                  </p:stCondLst>
                                  <p:childTnLst>
                                    <p:set>
                                      <p:cBhvr>
                                        <p:cTn id="222" dur="1" fill="hold">
                                          <p:stCondLst>
                                            <p:cond delay="0"/>
                                          </p:stCondLst>
                                        </p:cTn>
                                        <p:tgtEl>
                                          <p:spTgt spid="313482"/>
                                        </p:tgtEl>
                                        <p:attrNameLst>
                                          <p:attrName>style.visibility</p:attrName>
                                        </p:attrNameLst>
                                      </p:cBhvr>
                                      <p:to>
                                        <p:strVal val="visible"/>
                                      </p:to>
                                    </p:set>
                                    <p:anim calcmode="lin" valueType="num">
                                      <p:cBhvr additive="base">
                                        <p:cTn id="223" dur="500" fill="hold"/>
                                        <p:tgtEl>
                                          <p:spTgt spid="313482"/>
                                        </p:tgtEl>
                                        <p:attrNameLst>
                                          <p:attrName>ppt_x</p:attrName>
                                        </p:attrNameLst>
                                      </p:cBhvr>
                                      <p:tavLst>
                                        <p:tav tm="0">
                                          <p:val>
                                            <p:strVal val="#ppt_x"/>
                                          </p:val>
                                        </p:tav>
                                        <p:tav tm="100000">
                                          <p:val>
                                            <p:strVal val="#ppt_x"/>
                                          </p:val>
                                        </p:tav>
                                      </p:tavLst>
                                    </p:anim>
                                    <p:anim calcmode="lin" valueType="num">
                                      <p:cBhvr additive="base">
                                        <p:cTn id="224" dur="500" fill="hold"/>
                                        <p:tgtEl>
                                          <p:spTgt spid="313482"/>
                                        </p:tgtEl>
                                        <p:attrNameLst>
                                          <p:attrName>ppt_y</p:attrName>
                                        </p:attrNameLst>
                                      </p:cBhvr>
                                      <p:tavLst>
                                        <p:tav tm="0">
                                          <p:val>
                                            <p:strVal val="1+#ppt_h/2"/>
                                          </p:val>
                                        </p:tav>
                                        <p:tav tm="100000">
                                          <p:val>
                                            <p:strVal val="#ppt_y"/>
                                          </p:val>
                                        </p:tav>
                                      </p:tavLst>
                                    </p:anim>
                                  </p:childTnLst>
                                </p:cTn>
                              </p:par>
                            </p:childTnLst>
                          </p:cTn>
                        </p:par>
                      </p:childTnLst>
                    </p:cTn>
                  </p:par>
                  <p:par>
                    <p:cTn id="225" fill="hold">
                      <p:stCondLst>
                        <p:cond delay="indefinite"/>
                      </p:stCondLst>
                      <p:childTnLst>
                        <p:par>
                          <p:cTn id="226" fill="hold">
                            <p:stCondLst>
                              <p:cond delay="0"/>
                            </p:stCondLst>
                            <p:childTnLst>
                              <p:par>
                                <p:cTn id="227" presetID="2" presetClass="entr" presetSubtype="4" fill="hold" grpId="0" nodeType="clickEffect">
                                  <p:stCondLst>
                                    <p:cond delay="0"/>
                                  </p:stCondLst>
                                  <p:childTnLst>
                                    <p:set>
                                      <p:cBhvr>
                                        <p:cTn id="228" dur="1" fill="hold">
                                          <p:stCondLst>
                                            <p:cond delay="0"/>
                                          </p:stCondLst>
                                        </p:cTn>
                                        <p:tgtEl>
                                          <p:spTgt spid="313484"/>
                                        </p:tgtEl>
                                        <p:attrNameLst>
                                          <p:attrName>style.visibility</p:attrName>
                                        </p:attrNameLst>
                                      </p:cBhvr>
                                      <p:to>
                                        <p:strVal val="visible"/>
                                      </p:to>
                                    </p:set>
                                    <p:anim calcmode="lin" valueType="num">
                                      <p:cBhvr additive="base">
                                        <p:cTn id="229" dur="500" fill="hold"/>
                                        <p:tgtEl>
                                          <p:spTgt spid="313484"/>
                                        </p:tgtEl>
                                        <p:attrNameLst>
                                          <p:attrName>ppt_x</p:attrName>
                                        </p:attrNameLst>
                                      </p:cBhvr>
                                      <p:tavLst>
                                        <p:tav tm="0">
                                          <p:val>
                                            <p:strVal val="#ppt_x"/>
                                          </p:val>
                                        </p:tav>
                                        <p:tav tm="100000">
                                          <p:val>
                                            <p:strVal val="#ppt_x"/>
                                          </p:val>
                                        </p:tav>
                                      </p:tavLst>
                                    </p:anim>
                                    <p:anim calcmode="lin" valueType="num">
                                      <p:cBhvr additive="base">
                                        <p:cTn id="230" dur="500" fill="hold"/>
                                        <p:tgtEl>
                                          <p:spTgt spid="313484"/>
                                        </p:tgtEl>
                                        <p:attrNameLst>
                                          <p:attrName>ppt_y</p:attrName>
                                        </p:attrNameLst>
                                      </p:cBhvr>
                                      <p:tavLst>
                                        <p:tav tm="0">
                                          <p:val>
                                            <p:strVal val="1+#ppt_h/2"/>
                                          </p:val>
                                        </p:tav>
                                        <p:tav tm="100000">
                                          <p:val>
                                            <p:strVal val="#ppt_y"/>
                                          </p:val>
                                        </p:tav>
                                      </p:tavLst>
                                    </p:anim>
                                  </p:childTnLst>
                                </p:cTn>
                              </p:par>
                              <p:par>
                                <p:cTn id="231" presetID="1" presetClass="entr" presetSubtype="0" fill="hold" grpId="0" nodeType="withEffect">
                                  <p:stCondLst>
                                    <p:cond delay="0"/>
                                  </p:stCondLst>
                                  <p:childTnLst>
                                    <p:set>
                                      <p:cBhvr>
                                        <p:cTn id="232" dur="1" fill="hold">
                                          <p:stCondLst>
                                            <p:cond delay="0"/>
                                          </p:stCondLst>
                                        </p:cTn>
                                        <p:tgtEl>
                                          <p:spTgt spid="313485"/>
                                        </p:tgtEl>
                                        <p:attrNameLst>
                                          <p:attrName>style.visibility</p:attrName>
                                        </p:attrNameLst>
                                      </p:cBhvr>
                                      <p:to>
                                        <p:strVal val="visible"/>
                                      </p:to>
                                    </p:set>
                                  </p:childTnLst>
                                </p:cTn>
                              </p:par>
                              <p:par>
                                <p:cTn id="233" presetID="1" presetClass="entr" presetSubtype="0" fill="hold" nodeType="withEffect">
                                  <p:stCondLst>
                                    <p:cond delay="0"/>
                                  </p:stCondLst>
                                  <p:childTnLst>
                                    <p:set>
                                      <p:cBhvr>
                                        <p:cTn id="234" dur="1" fill="hold">
                                          <p:stCondLst>
                                            <p:cond delay="0"/>
                                          </p:stCondLst>
                                        </p:cTn>
                                        <p:tgtEl>
                                          <p:spTgt spid="313486"/>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313489"/>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313490"/>
                                        </p:tgtEl>
                                        <p:attrNameLst>
                                          <p:attrName>style.visibility</p:attrName>
                                        </p:attrNameLst>
                                      </p:cBhvr>
                                      <p:to>
                                        <p:strVal val="visible"/>
                                      </p:to>
                                    </p:set>
                                  </p:childTnLst>
                                </p:cTn>
                              </p:par>
                              <p:par>
                                <p:cTn id="239" presetID="1" presetClass="entr" presetSubtype="0" fill="hold" nodeType="withEffect">
                                  <p:stCondLst>
                                    <p:cond delay="0"/>
                                  </p:stCondLst>
                                  <p:childTnLst>
                                    <p:set>
                                      <p:cBhvr>
                                        <p:cTn id="240" dur="1" fill="hold">
                                          <p:stCondLst>
                                            <p:cond delay="0"/>
                                          </p:stCondLst>
                                        </p:cTn>
                                        <p:tgtEl>
                                          <p:spTgt spid="313491"/>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313492"/>
                                        </p:tgtEl>
                                        <p:attrNameLst>
                                          <p:attrName>style.visibility</p:attrName>
                                        </p:attrNameLst>
                                      </p:cBhvr>
                                      <p:to>
                                        <p:strVal val="visible"/>
                                      </p:to>
                                    </p:set>
                                  </p:childTnLst>
                                </p:cTn>
                              </p:par>
                              <p:par>
                                <p:cTn id="243" presetID="1" presetClass="entr" presetSubtype="0" fill="hold" nodeType="withEffect">
                                  <p:stCondLst>
                                    <p:cond delay="0"/>
                                  </p:stCondLst>
                                  <p:childTnLst>
                                    <p:set>
                                      <p:cBhvr>
                                        <p:cTn id="244" dur="1" fill="hold">
                                          <p:stCondLst>
                                            <p:cond delay="0"/>
                                          </p:stCondLst>
                                        </p:cTn>
                                        <p:tgtEl>
                                          <p:spTgt spid="313493"/>
                                        </p:tgtEl>
                                        <p:attrNameLst>
                                          <p:attrName>style.visibility</p:attrName>
                                        </p:attrNameLst>
                                      </p:cBhvr>
                                      <p:to>
                                        <p:strVal val="visible"/>
                                      </p:to>
                                    </p:set>
                                  </p:childTnLst>
                                </p:cTn>
                              </p:par>
                              <p:par>
                                <p:cTn id="245" presetID="1" presetClass="entr" presetSubtype="0" fill="hold" nodeType="withEffect">
                                  <p:stCondLst>
                                    <p:cond delay="0"/>
                                  </p:stCondLst>
                                  <p:childTnLst>
                                    <p:set>
                                      <p:cBhvr>
                                        <p:cTn id="246" dur="1" fill="hold">
                                          <p:stCondLst>
                                            <p:cond delay="0"/>
                                          </p:stCondLst>
                                        </p:cTn>
                                        <p:tgtEl>
                                          <p:spTgt spid="313494"/>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313495"/>
                                        </p:tgtEl>
                                        <p:attrNameLst>
                                          <p:attrName>style.visibility</p:attrName>
                                        </p:attrNameLst>
                                      </p:cBhvr>
                                      <p:to>
                                        <p:strVal val="visible"/>
                                      </p:to>
                                    </p:set>
                                  </p:childTnLst>
                                </p:cTn>
                              </p:par>
                              <p:par>
                                <p:cTn id="249" presetID="1" presetClass="entr" presetSubtype="0" fill="hold" grpId="0" nodeType="withEffect">
                                  <p:stCondLst>
                                    <p:cond delay="0"/>
                                  </p:stCondLst>
                                  <p:childTnLst>
                                    <p:set>
                                      <p:cBhvr>
                                        <p:cTn id="250" dur="1" fill="hold">
                                          <p:stCondLst>
                                            <p:cond delay="0"/>
                                          </p:stCondLst>
                                        </p:cTn>
                                        <p:tgtEl>
                                          <p:spTgt spid="313496"/>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313497"/>
                                        </p:tgtEl>
                                        <p:attrNameLst>
                                          <p:attrName>style.visibility</p:attrName>
                                        </p:attrNameLst>
                                      </p:cBhvr>
                                      <p:to>
                                        <p:strVal val="visible"/>
                                      </p:to>
                                    </p:set>
                                  </p:childTnLst>
                                </p:cTn>
                              </p:par>
                              <p:par>
                                <p:cTn id="253" presetID="1" presetClass="entr" presetSubtype="0" fill="hold" nodeType="withEffect">
                                  <p:stCondLst>
                                    <p:cond delay="0"/>
                                  </p:stCondLst>
                                  <p:childTnLst>
                                    <p:set>
                                      <p:cBhvr>
                                        <p:cTn id="254" dur="1" fill="hold">
                                          <p:stCondLst>
                                            <p:cond delay="0"/>
                                          </p:stCondLst>
                                        </p:cTn>
                                        <p:tgtEl>
                                          <p:spTgt spid="313498"/>
                                        </p:tgtEl>
                                        <p:attrNameLst>
                                          <p:attrName>style.visibility</p:attrName>
                                        </p:attrNameLst>
                                      </p:cBhvr>
                                      <p:to>
                                        <p:strVal val="visible"/>
                                      </p:to>
                                    </p:set>
                                  </p:childTnLst>
                                </p:cTn>
                              </p:par>
                              <p:par>
                                <p:cTn id="255" presetID="1" presetClass="entr" presetSubtype="0" fill="hold" nodeType="withEffect">
                                  <p:stCondLst>
                                    <p:cond delay="0"/>
                                  </p:stCondLst>
                                  <p:childTnLst>
                                    <p:set>
                                      <p:cBhvr>
                                        <p:cTn id="256" dur="1" fill="hold">
                                          <p:stCondLst>
                                            <p:cond delay="0"/>
                                          </p:stCondLst>
                                        </p:cTn>
                                        <p:tgtEl>
                                          <p:spTgt spid="313499"/>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313507"/>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1" presetClass="entr" presetSubtype="0" fill="hold" grpId="0" nodeType="clickEffect">
                                  <p:stCondLst>
                                    <p:cond delay="0"/>
                                  </p:stCondLst>
                                  <p:childTnLst>
                                    <p:set>
                                      <p:cBhvr>
                                        <p:cTn id="262" dur="1" fill="hold">
                                          <p:stCondLst>
                                            <p:cond delay="0"/>
                                          </p:stCondLst>
                                        </p:cTn>
                                        <p:tgtEl>
                                          <p:spTgt spid="313500"/>
                                        </p:tgtEl>
                                        <p:attrNameLst>
                                          <p:attrName>style.visibility</p:attrName>
                                        </p:attrNameLst>
                                      </p:cBhvr>
                                      <p:to>
                                        <p:strVal val="visible"/>
                                      </p:to>
                                    </p:set>
                                  </p:childTnLst>
                                </p:cTn>
                              </p:par>
                            </p:childTnLst>
                          </p:cTn>
                        </p:par>
                      </p:childTnLst>
                    </p:cTn>
                  </p:par>
                  <p:par>
                    <p:cTn id="263" fill="hold">
                      <p:stCondLst>
                        <p:cond delay="indefinite"/>
                      </p:stCondLst>
                      <p:childTnLst>
                        <p:par>
                          <p:cTn id="264" fill="hold">
                            <p:stCondLst>
                              <p:cond delay="0"/>
                            </p:stCondLst>
                            <p:childTnLst>
                              <p:par>
                                <p:cTn id="265" presetID="9" presetClass="exit" presetSubtype="0" fill="hold" nodeType="clickEffect">
                                  <p:stCondLst>
                                    <p:cond delay="0"/>
                                  </p:stCondLst>
                                  <p:childTnLst>
                                    <p:animEffect transition="out" filter="dissolve">
                                      <p:cBhvr>
                                        <p:cTn id="266" dur="500"/>
                                        <p:tgtEl>
                                          <p:spTgt spid="313486"/>
                                        </p:tgtEl>
                                      </p:cBhvr>
                                    </p:animEffect>
                                    <p:set>
                                      <p:cBhvr>
                                        <p:cTn id="267" dur="1" fill="hold">
                                          <p:stCondLst>
                                            <p:cond delay="499"/>
                                          </p:stCondLst>
                                        </p:cTn>
                                        <p:tgtEl>
                                          <p:spTgt spid="313486"/>
                                        </p:tgtEl>
                                        <p:attrNameLst>
                                          <p:attrName>style.visibility</p:attrName>
                                        </p:attrNameLst>
                                      </p:cBhvr>
                                      <p:to>
                                        <p:strVal val="hidden"/>
                                      </p:to>
                                    </p:set>
                                  </p:childTnLst>
                                </p:cTn>
                              </p:par>
                              <p:par>
                                <p:cTn id="268" presetID="1" presetClass="entr" presetSubtype="0" fill="hold" grpId="0" nodeType="withEffect">
                                  <p:stCondLst>
                                    <p:cond delay="0"/>
                                  </p:stCondLst>
                                  <p:childTnLst>
                                    <p:set>
                                      <p:cBhvr>
                                        <p:cTn id="269" dur="1" fill="hold">
                                          <p:stCondLst>
                                            <p:cond delay="0"/>
                                          </p:stCondLst>
                                        </p:cTn>
                                        <p:tgtEl>
                                          <p:spTgt spid="313501"/>
                                        </p:tgtEl>
                                        <p:attrNameLst>
                                          <p:attrName>style.visibility</p:attrName>
                                        </p:attrNameLst>
                                      </p:cBhvr>
                                      <p:to>
                                        <p:strVal val="visible"/>
                                      </p:to>
                                    </p:set>
                                  </p:childTnLst>
                                </p:cTn>
                              </p:par>
                              <p:par>
                                <p:cTn id="270" presetID="1" presetClass="entr" presetSubtype="0" fill="hold" nodeType="withEffect">
                                  <p:stCondLst>
                                    <p:cond delay="0"/>
                                  </p:stCondLst>
                                  <p:childTnLst>
                                    <p:set>
                                      <p:cBhvr>
                                        <p:cTn id="271" dur="1" fill="hold">
                                          <p:stCondLst>
                                            <p:cond delay="0"/>
                                          </p:stCondLst>
                                        </p:cTn>
                                        <p:tgtEl>
                                          <p:spTgt spid="313502"/>
                                        </p:tgtEl>
                                        <p:attrNameLst>
                                          <p:attrName>style.visibility</p:attrName>
                                        </p:attrNameLst>
                                      </p:cBhvr>
                                      <p:to>
                                        <p:strVal val="visible"/>
                                      </p:to>
                                    </p:set>
                                  </p:childTnLst>
                                </p:cTn>
                              </p:par>
                              <p:par>
                                <p:cTn id="272" presetID="1" presetClass="entr" presetSubtype="0" fill="hold" grpId="0" nodeType="withEffect">
                                  <p:stCondLst>
                                    <p:cond delay="0"/>
                                  </p:stCondLst>
                                  <p:childTnLst>
                                    <p:set>
                                      <p:cBhvr>
                                        <p:cTn id="273" dur="1" fill="hold">
                                          <p:stCondLst>
                                            <p:cond delay="0"/>
                                          </p:stCondLst>
                                        </p:cTn>
                                        <p:tgtEl>
                                          <p:spTgt spid="313503"/>
                                        </p:tgtEl>
                                        <p:attrNameLst>
                                          <p:attrName>style.visibility</p:attrName>
                                        </p:attrNameLst>
                                      </p:cBhvr>
                                      <p:to>
                                        <p:strVal val="visible"/>
                                      </p:to>
                                    </p:set>
                                  </p:childTnLst>
                                </p:cTn>
                              </p:par>
                              <p:par>
                                <p:cTn id="274" presetID="1" presetClass="entr" presetSubtype="0" fill="hold" grpId="1" nodeType="withEffect">
                                  <p:stCondLst>
                                    <p:cond delay="0"/>
                                  </p:stCondLst>
                                  <p:childTnLst>
                                    <p:set>
                                      <p:cBhvr>
                                        <p:cTn id="275" dur="1" fill="hold">
                                          <p:stCondLst>
                                            <p:cond delay="0"/>
                                          </p:stCondLst>
                                        </p:cTn>
                                        <p:tgtEl>
                                          <p:spTgt spid="313503"/>
                                        </p:tgtEl>
                                        <p:attrNameLst>
                                          <p:attrName>style.visibility</p:attrName>
                                        </p:attrNameLst>
                                      </p:cBhvr>
                                      <p:to>
                                        <p:strVal val="visible"/>
                                      </p:to>
                                    </p:set>
                                  </p:childTnLst>
                                </p:cTn>
                              </p:par>
                              <p:par>
                                <p:cTn id="276" presetID="1" presetClass="entr" presetSubtype="0" fill="hold" nodeType="withEffect">
                                  <p:stCondLst>
                                    <p:cond delay="0"/>
                                  </p:stCondLst>
                                  <p:childTnLst>
                                    <p:set>
                                      <p:cBhvr>
                                        <p:cTn id="277" dur="1" fill="hold">
                                          <p:stCondLst>
                                            <p:cond delay="0"/>
                                          </p:stCondLst>
                                        </p:cTn>
                                        <p:tgtEl>
                                          <p:spTgt spid="313504"/>
                                        </p:tgtEl>
                                        <p:attrNameLst>
                                          <p:attrName>style.visibility</p:attrName>
                                        </p:attrNameLst>
                                      </p:cBhvr>
                                      <p:to>
                                        <p:strVal val="visible"/>
                                      </p:to>
                                    </p:set>
                                  </p:childTnLst>
                                </p:cTn>
                              </p:par>
                            </p:childTnLst>
                          </p:cTn>
                        </p:par>
                      </p:childTnLst>
                    </p:cTn>
                  </p:par>
                  <p:par>
                    <p:cTn id="278" fill="hold">
                      <p:stCondLst>
                        <p:cond delay="indefinite"/>
                      </p:stCondLst>
                      <p:childTnLst>
                        <p:par>
                          <p:cTn id="279" fill="hold">
                            <p:stCondLst>
                              <p:cond delay="0"/>
                            </p:stCondLst>
                            <p:childTnLst>
                              <p:par>
                                <p:cTn id="280" presetID="2" presetClass="entr" presetSubtype="4" fill="hold" grpId="0" nodeType="clickEffect">
                                  <p:stCondLst>
                                    <p:cond delay="0"/>
                                  </p:stCondLst>
                                  <p:childTnLst>
                                    <p:set>
                                      <p:cBhvr>
                                        <p:cTn id="281" dur="1" fill="hold">
                                          <p:stCondLst>
                                            <p:cond delay="0"/>
                                          </p:stCondLst>
                                        </p:cTn>
                                        <p:tgtEl>
                                          <p:spTgt spid="313505"/>
                                        </p:tgtEl>
                                        <p:attrNameLst>
                                          <p:attrName>style.visibility</p:attrName>
                                        </p:attrNameLst>
                                      </p:cBhvr>
                                      <p:to>
                                        <p:strVal val="visible"/>
                                      </p:to>
                                    </p:set>
                                    <p:anim calcmode="lin" valueType="num">
                                      <p:cBhvr additive="base">
                                        <p:cTn id="282" dur="500" fill="hold"/>
                                        <p:tgtEl>
                                          <p:spTgt spid="313505"/>
                                        </p:tgtEl>
                                        <p:attrNameLst>
                                          <p:attrName>ppt_x</p:attrName>
                                        </p:attrNameLst>
                                      </p:cBhvr>
                                      <p:tavLst>
                                        <p:tav tm="0">
                                          <p:val>
                                            <p:strVal val="#ppt_x"/>
                                          </p:val>
                                        </p:tav>
                                        <p:tav tm="100000">
                                          <p:val>
                                            <p:strVal val="#ppt_x"/>
                                          </p:val>
                                        </p:tav>
                                      </p:tavLst>
                                    </p:anim>
                                    <p:anim calcmode="lin" valueType="num">
                                      <p:cBhvr additive="base">
                                        <p:cTn id="283" dur="500" fill="hold"/>
                                        <p:tgtEl>
                                          <p:spTgt spid="313505"/>
                                        </p:tgtEl>
                                        <p:attrNameLst>
                                          <p:attrName>ppt_y</p:attrName>
                                        </p:attrNameLst>
                                      </p:cBhvr>
                                      <p:tavLst>
                                        <p:tav tm="0">
                                          <p:val>
                                            <p:strVal val="1+#ppt_h/2"/>
                                          </p:val>
                                        </p:tav>
                                        <p:tav tm="100000">
                                          <p:val>
                                            <p:strVal val="#ppt_y"/>
                                          </p:val>
                                        </p:tav>
                                      </p:tavLst>
                                    </p:anim>
                                  </p:childTnLst>
                                </p:cTn>
                              </p:par>
                            </p:childTnLst>
                          </p:cTn>
                        </p:par>
                        <p:par>
                          <p:cTn id="284" fill="hold">
                            <p:stCondLst>
                              <p:cond delay="500"/>
                            </p:stCondLst>
                            <p:childTnLst>
                              <p:par>
                                <p:cTn id="285" presetID="2" presetClass="entr" presetSubtype="4" fill="hold" nodeType="afterEffect">
                                  <p:stCondLst>
                                    <p:cond delay="0"/>
                                  </p:stCondLst>
                                  <p:childTnLst>
                                    <p:set>
                                      <p:cBhvr>
                                        <p:cTn id="286" dur="1" fill="hold">
                                          <p:stCondLst>
                                            <p:cond delay="0"/>
                                          </p:stCondLst>
                                        </p:cTn>
                                        <p:tgtEl>
                                          <p:spTgt spid="313506"/>
                                        </p:tgtEl>
                                        <p:attrNameLst>
                                          <p:attrName>style.visibility</p:attrName>
                                        </p:attrNameLst>
                                      </p:cBhvr>
                                      <p:to>
                                        <p:strVal val="visible"/>
                                      </p:to>
                                    </p:set>
                                    <p:anim calcmode="lin" valueType="num">
                                      <p:cBhvr additive="base">
                                        <p:cTn id="287" dur="500" fill="hold"/>
                                        <p:tgtEl>
                                          <p:spTgt spid="313506"/>
                                        </p:tgtEl>
                                        <p:attrNameLst>
                                          <p:attrName>ppt_x</p:attrName>
                                        </p:attrNameLst>
                                      </p:cBhvr>
                                      <p:tavLst>
                                        <p:tav tm="0">
                                          <p:val>
                                            <p:strVal val="#ppt_x"/>
                                          </p:val>
                                        </p:tav>
                                        <p:tav tm="100000">
                                          <p:val>
                                            <p:strVal val="#ppt_x"/>
                                          </p:val>
                                        </p:tav>
                                      </p:tavLst>
                                    </p:anim>
                                    <p:anim calcmode="lin" valueType="num">
                                      <p:cBhvr additive="base">
                                        <p:cTn id="288" dur="500" fill="hold"/>
                                        <p:tgtEl>
                                          <p:spTgt spid="3135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500" grpId="0" animBg="1"/>
      <p:bldP spid="313476" grpId="0" animBg="1"/>
      <p:bldP spid="313423" grpId="0" animBg="1"/>
      <p:bldP spid="313422" grpId="0" animBg="1"/>
      <p:bldP spid="313413" grpId="0" animBg="1"/>
      <p:bldP spid="313413" grpId="1" animBg="1"/>
      <p:bldP spid="313371" grpId="0" animBg="1"/>
      <p:bldP spid="313372" grpId="0" animBg="1"/>
      <p:bldP spid="313389" grpId="0"/>
      <p:bldP spid="313391" grpId="0"/>
      <p:bldP spid="313400" grpId="0" animBg="1"/>
      <p:bldP spid="313401" grpId="0"/>
      <p:bldP spid="313402" grpId="0" animBg="1"/>
      <p:bldP spid="313402" grpId="1" animBg="1"/>
      <p:bldP spid="313410" grpId="0"/>
      <p:bldP spid="313411" grpId="0"/>
      <p:bldP spid="313414" grpId="0"/>
      <p:bldP spid="313417" grpId="0" animBg="1"/>
      <p:bldP spid="313419" grpId="0"/>
      <p:bldP spid="313425" grpId="0" animBg="1"/>
      <p:bldP spid="313425" grpId="1" animBg="1"/>
      <p:bldP spid="313426" grpId="0" animBg="1"/>
      <p:bldP spid="313427" grpId="0" animBg="1"/>
      <p:bldP spid="313428" grpId="0" animBg="1"/>
      <p:bldP spid="313433" grpId="0"/>
      <p:bldP spid="313434" grpId="0" animBg="1"/>
      <p:bldP spid="313435" grpId="0" animBg="1"/>
      <p:bldP spid="313436" grpId="0" animBg="1"/>
      <p:bldP spid="313437" grpId="0" animBg="1"/>
      <p:bldP spid="313438" grpId="0" animBg="1"/>
      <p:bldP spid="313439" grpId="0" animBg="1"/>
      <p:bldP spid="313440" grpId="0" animBg="1"/>
      <p:bldP spid="313441" grpId="0" animBg="1"/>
      <p:bldP spid="313442" grpId="0" animBg="1"/>
      <p:bldP spid="313443" grpId="0" animBg="1"/>
      <p:bldP spid="313455" grpId="0"/>
      <p:bldP spid="313456" grpId="0"/>
      <p:bldP spid="313457" grpId="0" animBg="1"/>
      <p:bldP spid="313463" grpId="0" animBg="1"/>
      <p:bldP spid="313464" grpId="0" animBg="1"/>
      <p:bldP spid="313467" grpId="0" animBg="1"/>
      <p:bldP spid="313468" grpId="0" animBg="1"/>
      <p:bldP spid="313469" grpId="0" animBg="1"/>
      <p:bldP spid="313470" grpId="0" animBg="1"/>
      <p:bldP spid="313472" grpId="0"/>
      <p:bldP spid="313473" grpId="0" animBg="1"/>
      <p:bldP spid="313475" grpId="0"/>
      <p:bldP spid="313477" grpId="0" animBg="1"/>
      <p:bldP spid="313479" grpId="0" animBg="1"/>
      <p:bldP spid="313479" grpId="1" animBg="1"/>
      <p:bldP spid="313482" grpId="0" animBg="1"/>
      <p:bldP spid="313483" grpId="0" animBg="1"/>
      <p:bldP spid="313484" grpId="0"/>
      <p:bldP spid="313485" grpId="0" animBg="1"/>
      <p:bldP spid="313489" grpId="0" animBg="1"/>
      <p:bldP spid="313490" grpId="0" animBg="1"/>
      <p:bldP spid="313492" grpId="0" animBg="1"/>
      <p:bldP spid="313495" grpId="0" animBg="1"/>
      <p:bldP spid="313496" grpId="0" animBg="1"/>
      <p:bldP spid="313497" grpId="0" animBg="1"/>
      <p:bldP spid="313501" grpId="0" animBg="1"/>
      <p:bldP spid="313503" grpId="0" animBg="1"/>
      <p:bldP spid="313503" grpId="1" animBg="1"/>
      <p:bldP spid="313505" grpId="0"/>
      <p:bldP spid="31350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6991" name="Object 335"/>
          <p:cNvGraphicFramePr>
            <a:graphicFrameLocks noChangeAspect="1"/>
          </p:cNvGraphicFramePr>
          <p:nvPr/>
        </p:nvGraphicFramePr>
        <p:xfrm>
          <a:off x="4475163" y="4875213"/>
          <a:ext cx="1320800" cy="215900"/>
        </p:xfrm>
        <a:graphic>
          <a:graphicData uri="http://schemas.openxmlformats.org/presentationml/2006/ole">
            <p:oleObj spid="_x0000_s326991" name="Формула" r:id="rId3" imgW="1320480" imgH="215640" progId="Equation.3">
              <p:embed/>
            </p:oleObj>
          </a:graphicData>
        </a:graphic>
      </p:graphicFrame>
      <p:sp>
        <p:nvSpPr>
          <p:cNvPr id="326989" name="Text Box 333"/>
          <p:cNvSpPr txBox="1">
            <a:spLocks noChangeArrowheads="1"/>
          </p:cNvSpPr>
          <p:nvPr/>
        </p:nvSpPr>
        <p:spPr bwMode="auto">
          <a:xfrm>
            <a:off x="4051300" y="4202113"/>
            <a:ext cx="5006975" cy="396875"/>
          </a:xfrm>
          <a:prstGeom prst="rect">
            <a:avLst/>
          </a:prstGeom>
          <a:noFill/>
          <a:ln w="9525" algn="ctr">
            <a:noFill/>
            <a:miter lim="800000"/>
            <a:headEnd/>
            <a:tailEnd/>
          </a:ln>
          <a:effectLst/>
        </p:spPr>
        <p:txBody>
          <a:bodyPr>
            <a:spAutoFit/>
          </a:bodyPr>
          <a:lstStyle/>
          <a:p>
            <a:r>
              <a:rPr lang="ru-RU" sz="1000"/>
              <a:t>Балка неподвижна и не имеет ни возможных, ни действительных перемещений.</a:t>
            </a:r>
          </a:p>
          <a:p>
            <a:r>
              <a:rPr lang="ru-RU" sz="1000"/>
              <a:t>Отбросим связь, реакция которой отыскивается, и заменим ее реакцией</a:t>
            </a:r>
            <a:r>
              <a:rPr lang="en-US" sz="1000"/>
              <a:t>:</a:t>
            </a:r>
            <a:endParaRPr lang="ru-RU" sz="1000"/>
          </a:p>
        </p:txBody>
      </p:sp>
      <p:sp>
        <p:nvSpPr>
          <p:cNvPr id="326990" name="Text Box 334"/>
          <p:cNvSpPr txBox="1">
            <a:spLocks noChangeArrowheads="1"/>
          </p:cNvSpPr>
          <p:nvPr/>
        </p:nvSpPr>
        <p:spPr bwMode="auto">
          <a:xfrm>
            <a:off x="2146300" y="4533900"/>
            <a:ext cx="7150100" cy="396875"/>
          </a:xfrm>
          <a:prstGeom prst="rect">
            <a:avLst/>
          </a:prstGeom>
          <a:noFill/>
          <a:ln w="9525" algn="ctr">
            <a:noFill/>
            <a:miter lim="800000"/>
            <a:headEnd/>
            <a:tailEnd/>
          </a:ln>
          <a:effectLst/>
        </p:spPr>
        <p:txBody>
          <a:bodyPr>
            <a:spAutoFit/>
          </a:bodyPr>
          <a:lstStyle/>
          <a:p>
            <a:r>
              <a:rPr lang="ru-RU" sz="1000"/>
              <a:t>Без правой опоры балка может поворачиваться под действием активных сил, реакцию </a:t>
            </a:r>
            <a:r>
              <a:rPr lang="en-US" sz="1000" b="1" i="1"/>
              <a:t>R</a:t>
            </a:r>
            <a:r>
              <a:rPr lang="en-US" sz="1000" i="1" baseline="-25000"/>
              <a:t>B</a:t>
            </a:r>
            <a:r>
              <a:rPr lang="en-US" sz="1000"/>
              <a:t> </a:t>
            </a:r>
            <a:r>
              <a:rPr lang="ru-RU" sz="1000"/>
              <a:t>причисляем</a:t>
            </a:r>
          </a:p>
          <a:p>
            <a:r>
              <a:rPr lang="ru-RU" sz="1000"/>
              <a:t>к активным силам. Зададим малое возможное перемещение</a:t>
            </a:r>
            <a:r>
              <a:rPr lang="en-US" sz="1000"/>
              <a:t>:</a:t>
            </a:r>
            <a:endParaRPr lang="ru-RU" sz="1000"/>
          </a:p>
        </p:txBody>
      </p:sp>
      <p:sp>
        <p:nvSpPr>
          <p:cNvPr id="326658" name="Rectangle 2"/>
          <p:cNvSpPr>
            <a:spLocks noChangeArrowheads="1"/>
          </p:cNvSpPr>
          <p:nvPr/>
        </p:nvSpPr>
        <p:spPr bwMode="auto">
          <a:xfrm>
            <a:off x="942975" y="542925"/>
            <a:ext cx="6467475" cy="180975"/>
          </a:xfrm>
          <a:prstGeom prst="rect">
            <a:avLst/>
          </a:prstGeom>
          <a:noFill/>
          <a:ln w="9525">
            <a:noFill/>
            <a:miter lim="800000"/>
            <a:headEnd/>
            <a:tailEnd/>
          </a:ln>
          <a:effectLst/>
        </p:spPr>
        <p:txBody>
          <a:bodyPr anchor="ctr"/>
          <a:lstStyle/>
          <a:p>
            <a:r>
              <a:rPr lang="ru-RU"/>
              <a:t>Лекция </a:t>
            </a:r>
            <a:r>
              <a:rPr lang="en-US"/>
              <a:t>4</a:t>
            </a:r>
            <a:r>
              <a:rPr lang="ru-RU"/>
              <a:t> (</a:t>
            </a:r>
            <a:r>
              <a:rPr lang="ru-RU" sz="1600"/>
              <a:t>продолжение – 4.</a:t>
            </a:r>
            <a:r>
              <a:rPr lang="en-US" sz="1600"/>
              <a:t>5</a:t>
            </a:r>
            <a:r>
              <a:rPr lang="ru-RU" sz="1600"/>
              <a:t> –</a:t>
            </a:r>
            <a:r>
              <a:rPr lang="ru-RU"/>
              <a:t> </a:t>
            </a:r>
            <a:r>
              <a:rPr lang="ru-RU" sz="1600"/>
              <a:t>дополнительный материал</a:t>
            </a:r>
            <a:r>
              <a:rPr lang="ru-RU"/>
              <a:t>)</a:t>
            </a:r>
          </a:p>
        </p:txBody>
      </p:sp>
      <p:pic>
        <p:nvPicPr>
          <p:cNvPr id="326659" name="Picture 3" descr="НТЦТТ2"/>
          <p:cNvPicPr>
            <a:picLocks noChangeAspect="1" noChangeArrowheads="1"/>
          </p:cNvPicPr>
          <p:nvPr/>
        </p:nvPicPr>
        <p:blipFill>
          <a:blip r:embed="rId4" cstate="print"/>
          <a:srcRect/>
          <a:stretch>
            <a:fillRect/>
          </a:stretch>
        </p:blipFill>
        <p:spPr bwMode="auto">
          <a:xfrm>
            <a:off x="8172450" y="115888"/>
            <a:ext cx="792163" cy="512762"/>
          </a:xfrm>
          <a:prstGeom prst="rect">
            <a:avLst/>
          </a:prstGeom>
          <a:noFill/>
          <a:ln w="9525">
            <a:noFill/>
            <a:miter lim="800000"/>
            <a:headEnd/>
            <a:tailEnd/>
          </a:ln>
        </p:spPr>
      </p:pic>
      <p:sp>
        <p:nvSpPr>
          <p:cNvPr id="326660" name="Text Box 4"/>
          <p:cNvSpPr txBox="1">
            <a:spLocks noChangeArrowheads="1"/>
          </p:cNvSpPr>
          <p:nvPr/>
        </p:nvSpPr>
        <p:spPr bwMode="auto">
          <a:xfrm>
            <a:off x="136525" y="782638"/>
            <a:ext cx="7605713" cy="244475"/>
          </a:xfrm>
          <a:prstGeom prst="rect">
            <a:avLst/>
          </a:prstGeom>
          <a:noFill/>
          <a:ln w="9525" algn="ctr">
            <a:noFill/>
            <a:miter lim="800000"/>
            <a:headEnd/>
            <a:tailEnd/>
          </a:ln>
          <a:effectLst/>
        </p:spPr>
        <p:txBody>
          <a:bodyPr wrap="none">
            <a:spAutoFit/>
          </a:bodyPr>
          <a:lstStyle/>
          <a:p>
            <a:r>
              <a:rPr lang="ru-RU" sz="1000" b="1">
                <a:solidFill>
                  <a:srgbClr val="FF0000"/>
                </a:solidFill>
                <a:cs typeface="Arial" charset="0"/>
              </a:rPr>
              <a:t>■</a:t>
            </a:r>
            <a:r>
              <a:rPr lang="en-US" sz="1000" b="1">
                <a:solidFill>
                  <a:srgbClr val="FF0000"/>
                </a:solidFill>
                <a:cs typeface="Arial" charset="0"/>
              </a:rPr>
              <a:t>  </a:t>
            </a:r>
            <a:r>
              <a:rPr lang="ru-RU" sz="1000" b="1">
                <a:solidFill>
                  <a:srgbClr val="FF0000"/>
                </a:solidFill>
              </a:rPr>
              <a:t>Кинематический способ определения реакций и усилий. </a:t>
            </a:r>
            <a:r>
              <a:rPr lang="ru-RU" sz="1000"/>
              <a:t>Способ основывается на принципе возможных перемещений</a:t>
            </a:r>
            <a:r>
              <a:rPr lang="en-US" sz="1000"/>
              <a:t>:</a:t>
            </a:r>
            <a:endParaRPr lang="ru-RU" sz="1000"/>
          </a:p>
        </p:txBody>
      </p:sp>
      <p:sp>
        <p:nvSpPr>
          <p:cNvPr id="326833" name="AutoShape 177">
            <a:hlinkClick r:id="" action="ppaction://hlinkshowjump?jump=nextslide" highlightClick="1"/>
          </p:cNvPr>
          <p:cNvSpPr>
            <a:spLocks noChangeArrowheads="1"/>
          </p:cNvSpPr>
          <p:nvPr/>
        </p:nvSpPr>
        <p:spPr bwMode="auto">
          <a:xfrm>
            <a:off x="7048500" y="542925"/>
            <a:ext cx="285750" cy="219075"/>
          </a:xfrm>
          <a:prstGeom prst="actionButtonForwardNext">
            <a:avLst/>
          </a:prstGeom>
          <a:solidFill>
            <a:srgbClr val="00CCFF"/>
          </a:solidFill>
          <a:ln w="9525">
            <a:noFill/>
            <a:miter lim="800000"/>
            <a:headEnd/>
            <a:tailEnd/>
          </a:ln>
          <a:effectLst/>
        </p:spPr>
        <p:txBody>
          <a:bodyPr wrap="none" anchor="ctr"/>
          <a:lstStyle/>
          <a:p>
            <a:endParaRPr lang="ru-RU"/>
          </a:p>
        </p:txBody>
      </p:sp>
      <p:sp>
        <p:nvSpPr>
          <p:cNvPr id="326834" name="AutoShape 178">
            <a:hlinkClick r:id="rId5" action="ppaction://hlinksldjump" highlightClick="1"/>
          </p:cNvPr>
          <p:cNvSpPr>
            <a:spLocks noChangeArrowheads="1"/>
          </p:cNvSpPr>
          <p:nvPr/>
        </p:nvSpPr>
        <p:spPr bwMode="auto">
          <a:xfrm>
            <a:off x="338138" y="552450"/>
            <a:ext cx="242887" cy="204788"/>
          </a:xfrm>
          <a:prstGeom prst="actionButtonBeginning">
            <a:avLst/>
          </a:prstGeom>
          <a:solidFill>
            <a:srgbClr val="00CCFF"/>
          </a:solidFill>
          <a:ln w="9525">
            <a:noFill/>
            <a:miter lim="800000"/>
            <a:headEnd/>
            <a:tailEnd/>
          </a:ln>
          <a:effectLst/>
        </p:spPr>
        <p:txBody>
          <a:bodyPr wrap="none" anchor="ctr"/>
          <a:lstStyle/>
          <a:p>
            <a:endParaRPr lang="ru-RU"/>
          </a:p>
        </p:txBody>
      </p:sp>
      <p:sp>
        <p:nvSpPr>
          <p:cNvPr id="326835" name="AutoShape 179">
            <a:hlinkClick r:id="" action="ppaction://hlinkshowjump?jump=previousslide" highlightClick="1"/>
          </p:cNvPr>
          <p:cNvSpPr>
            <a:spLocks noChangeArrowheads="1"/>
          </p:cNvSpPr>
          <p:nvPr/>
        </p:nvSpPr>
        <p:spPr bwMode="auto">
          <a:xfrm>
            <a:off x="609600" y="552450"/>
            <a:ext cx="257175" cy="209550"/>
          </a:xfrm>
          <a:prstGeom prst="actionButtonBackPrevious">
            <a:avLst/>
          </a:prstGeom>
          <a:solidFill>
            <a:srgbClr val="00CCFF"/>
          </a:solidFill>
          <a:ln w="9525">
            <a:noFill/>
            <a:miter lim="800000"/>
            <a:headEnd/>
            <a:tailEnd/>
          </a:ln>
          <a:effectLst/>
        </p:spPr>
        <p:txBody>
          <a:bodyPr wrap="none" anchor="ctr"/>
          <a:lstStyle/>
          <a:p>
            <a:endParaRPr lang="ru-RU"/>
          </a:p>
        </p:txBody>
      </p:sp>
      <p:sp>
        <p:nvSpPr>
          <p:cNvPr id="326836" name="Oval 180"/>
          <p:cNvSpPr>
            <a:spLocks noChangeArrowheads="1"/>
          </p:cNvSpPr>
          <p:nvPr/>
        </p:nvSpPr>
        <p:spPr bwMode="auto">
          <a:xfrm>
            <a:off x="8696325" y="6391275"/>
            <a:ext cx="333375" cy="333375"/>
          </a:xfrm>
          <a:prstGeom prst="ellipse">
            <a:avLst/>
          </a:prstGeom>
          <a:solidFill>
            <a:srgbClr val="CCFFFF"/>
          </a:solidFill>
          <a:ln w="9525" algn="ctr">
            <a:solidFill>
              <a:srgbClr val="0000FF"/>
            </a:solidFill>
            <a:round/>
            <a:headEnd/>
            <a:tailEnd/>
          </a:ln>
          <a:effectLst/>
        </p:spPr>
        <p:txBody>
          <a:bodyPr wrap="none" anchor="ctr"/>
          <a:lstStyle/>
          <a:p>
            <a:pPr algn="ctr"/>
            <a:r>
              <a:rPr lang="en-US" sz="1000" b="1">
                <a:solidFill>
                  <a:schemeClr val="bg2"/>
                </a:solidFill>
              </a:rPr>
              <a:t>14</a:t>
            </a:r>
            <a:endParaRPr lang="ru-RU" sz="1000" b="1">
              <a:solidFill>
                <a:schemeClr val="bg2"/>
              </a:solidFill>
            </a:endParaRPr>
          </a:p>
        </p:txBody>
      </p:sp>
      <p:sp>
        <p:nvSpPr>
          <p:cNvPr id="326837" name="Rectangle 181"/>
          <p:cNvSpPr>
            <a:spLocks noChangeArrowheads="1"/>
          </p:cNvSpPr>
          <p:nvPr/>
        </p:nvSpPr>
        <p:spPr bwMode="auto">
          <a:xfrm>
            <a:off x="131763" y="992188"/>
            <a:ext cx="8807450" cy="274637"/>
          </a:xfrm>
          <a:prstGeom prst="rect">
            <a:avLst/>
          </a:prstGeom>
          <a:noFill/>
          <a:ln w="9525">
            <a:noFill/>
            <a:miter lim="800000"/>
            <a:headEnd/>
            <a:tailEnd/>
          </a:ln>
          <a:effectLst/>
        </p:spPr>
        <p:txBody>
          <a:bodyPr/>
          <a:lstStyle/>
          <a:p>
            <a:pPr marL="533400" indent="-533400">
              <a:spcBef>
                <a:spcPct val="20000"/>
              </a:spcBef>
              <a:buClr>
                <a:schemeClr val="bg2"/>
              </a:buClr>
              <a:buSzPct val="75000"/>
              <a:buFont typeface="Wingdings" pitchFamily="2" charset="2"/>
              <a:buNone/>
            </a:pPr>
            <a:r>
              <a:rPr lang="ru-RU" sz="1000" b="1">
                <a:solidFill>
                  <a:schemeClr val="bg2"/>
                </a:solidFill>
                <a:cs typeface="Arial" charset="0"/>
              </a:rPr>
              <a:t>■     </a:t>
            </a:r>
            <a:r>
              <a:rPr lang="ru-RU" sz="1000" b="1">
                <a:solidFill>
                  <a:srgbClr val="FF0000"/>
                </a:solidFill>
                <a:cs typeface="Arial" charset="0"/>
              </a:rPr>
              <a:t> </a:t>
            </a:r>
            <a:r>
              <a:rPr lang="ru-RU" sz="1000" b="1">
                <a:solidFill>
                  <a:srgbClr val="FF0000"/>
                </a:solidFill>
              </a:rPr>
              <a:t>Принцип возможных перемещений </a:t>
            </a:r>
            <a:r>
              <a:rPr lang="ru-RU" sz="1000" b="1"/>
              <a:t>–</a:t>
            </a:r>
            <a:r>
              <a:rPr lang="ru-RU" sz="1000"/>
              <a:t> </a:t>
            </a:r>
            <a:r>
              <a:rPr lang="ru-RU" sz="1000" b="1">
                <a:solidFill>
                  <a:schemeClr val="bg2"/>
                </a:solidFill>
              </a:rPr>
              <a:t>Для равновесия материальной системы, подчиненной стационарным, двухсторонним и идеальным связям, необходимо и достаточно, чтобы сумма элементарных работ всех активных сил на любом возможном перемещении из предполагаемого положения равновесия равнялось нулю</a:t>
            </a:r>
            <a:r>
              <a:rPr lang="en-US" sz="1000" b="1">
                <a:solidFill>
                  <a:schemeClr val="bg2"/>
                </a:solidFill>
              </a:rPr>
              <a:t>:</a:t>
            </a:r>
            <a:endParaRPr lang="ru-RU" sz="1000"/>
          </a:p>
        </p:txBody>
      </p:sp>
      <p:graphicFrame>
        <p:nvGraphicFramePr>
          <p:cNvPr id="326838" name="Object 182"/>
          <p:cNvGraphicFramePr>
            <a:graphicFrameLocks noChangeAspect="1"/>
          </p:cNvGraphicFramePr>
          <p:nvPr/>
        </p:nvGraphicFramePr>
        <p:xfrm>
          <a:off x="5838825" y="1362075"/>
          <a:ext cx="1193800" cy="431800"/>
        </p:xfrm>
        <a:graphic>
          <a:graphicData uri="http://schemas.openxmlformats.org/presentationml/2006/ole">
            <p:oleObj spid="_x0000_s326838" name="Формула" r:id="rId6" imgW="1193760" imgH="431640" progId="Equation.3">
              <p:embed/>
            </p:oleObj>
          </a:graphicData>
        </a:graphic>
      </p:graphicFrame>
      <p:sp>
        <p:nvSpPr>
          <p:cNvPr id="326839" name="Text Box 183"/>
          <p:cNvSpPr txBox="1">
            <a:spLocks noChangeArrowheads="1"/>
          </p:cNvSpPr>
          <p:nvPr/>
        </p:nvSpPr>
        <p:spPr bwMode="auto">
          <a:xfrm>
            <a:off x="127000" y="1458913"/>
            <a:ext cx="8959850" cy="1311275"/>
          </a:xfrm>
          <a:prstGeom prst="rect">
            <a:avLst/>
          </a:prstGeom>
          <a:noFill/>
          <a:ln w="9525" algn="ctr">
            <a:noFill/>
            <a:miter lim="800000"/>
            <a:headEnd/>
            <a:tailEnd/>
          </a:ln>
          <a:effectLst/>
        </p:spPr>
        <p:txBody>
          <a:bodyPr wrap="none">
            <a:spAutoFit/>
          </a:bodyPr>
          <a:lstStyle/>
          <a:p>
            <a:r>
              <a:rPr lang="ru-RU" sz="1000" b="1">
                <a:solidFill>
                  <a:schemeClr val="bg2"/>
                </a:solidFill>
              </a:rPr>
              <a:t>Стационарные связи</a:t>
            </a:r>
            <a:r>
              <a:rPr lang="ru-RU" sz="1000"/>
              <a:t> – не зависящие от времени.</a:t>
            </a:r>
          </a:p>
          <a:p>
            <a:r>
              <a:rPr lang="ru-RU" sz="1000" b="1">
                <a:solidFill>
                  <a:schemeClr val="bg2"/>
                </a:solidFill>
              </a:rPr>
              <a:t>Двухсторонние связи</a:t>
            </a:r>
            <a:r>
              <a:rPr lang="ru-RU" sz="1000"/>
              <a:t> – препятствующие перемещениям в обоих противоположных</a:t>
            </a:r>
          </a:p>
          <a:p>
            <a:r>
              <a:rPr lang="ru-RU" sz="1000"/>
              <a:t> направлениях (жесткая заделка, шарнир, стержень являются двухсторонними связями, нить, гладкая поверхность – односторонние связи).</a:t>
            </a:r>
          </a:p>
          <a:p>
            <a:r>
              <a:rPr lang="ru-RU" sz="1000"/>
              <a:t>Если связь односторонняя, то достаточно просто не рассматривать в качестве возможных перемещений перемещения, соответствующие</a:t>
            </a:r>
          </a:p>
          <a:p>
            <a:r>
              <a:rPr lang="ru-RU" sz="1000"/>
              <a:t>тому направлению, в котором связь не может удерживать объект, например, в направлении отрыва объекта от гладкой поверхности. </a:t>
            </a:r>
          </a:p>
          <a:p>
            <a:r>
              <a:rPr lang="ru-RU" sz="1000" b="1">
                <a:solidFill>
                  <a:schemeClr val="bg2"/>
                </a:solidFill>
              </a:rPr>
              <a:t>Идеальные связи</a:t>
            </a:r>
            <a:r>
              <a:rPr lang="ru-RU" sz="1000"/>
              <a:t> – работа которых на любом возможном перемещении равна нулю.</a:t>
            </a:r>
          </a:p>
          <a:p>
            <a:r>
              <a:rPr lang="ru-RU" sz="1000"/>
              <a:t>Если связь не идеальная, то реакция такой связи должна быть причислена к действующим (активным) силам, например, сила трения шероховатой</a:t>
            </a:r>
          </a:p>
          <a:p>
            <a:r>
              <a:rPr lang="ru-RU" sz="1000"/>
              <a:t>поверхности добавляется к активным силам.</a:t>
            </a:r>
          </a:p>
        </p:txBody>
      </p:sp>
      <p:sp>
        <p:nvSpPr>
          <p:cNvPr id="326840" name="Rectangle 184"/>
          <p:cNvSpPr>
            <a:spLocks noChangeArrowheads="1"/>
          </p:cNvSpPr>
          <p:nvPr/>
        </p:nvSpPr>
        <p:spPr bwMode="auto">
          <a:xfrm>
            <a:off x="109538" y="2693988"/>
            <a:ext cx="8977312" cy="274637"/>
          </a:xfrm>
          <a:prstGeom prst="rect">
            <a:avLst/>
          </a:prstGeom>
          <a:noFill/>
          <a:ln w="9525">
            <a:noFill/>
            <a:miter lim="800000"/>
            <a:headEnd/>
            <a:tailEnd/>
          </a:ln>
          <a:effectLst/>
        </p:spPr>
        <p:txBody>
          <a:bodyPr/>
          <a:lstStyle/>
          <a:p>
            <a:pPr marL="533400" indent="-533400">
              <a:spcBef>
                <a:spcPct val="20000"/>
              </a:spcBef>
              <a:buClr>
                <a:schemeClr val="bg2"/>
              </a:buClr>
              <a:buSzPct val="75000"/>
              <a:buFont typeface="Wingdings" pitchFamily="2" charset="2"/>
              <a:buNone/>
            </a:pPr>
            <a:r>
              <a:rPr lang="ru-RU" sz="1000" b="1">
                <a:solidFill>
                  <a:schemeClr val="bg2"/>
                </a:solidFill>
                <a:cs typeface="Arial" charset="0"/>
              </a:rPr>
              <a:t>■     </a:t>
            </a:r>
            <a:r>
              <a:rPr lang="ru-RU" sz="1000" b="1">
                <a:solidFill>
                  <a:srgbClr val="FF0000"/>
                </a:solidFill>
                <a:cs typeface="Arial" charset="0"/>
              </a:rPr>
              <a:t> </a:t>
            </a:r>
            <a:r>
              <a:rPr lang="ru-RU" sz="1000" b="1">
                <a:solidFill>
                  <a:srgbClr val="FF0000"/>
                </a:solidFill>
              </a:rPr>
              <a:t>Возможные перемещения </a:t>
            </a:r>
            <a:r>
              <a:rPr lang="ru-RU" sz="1000" b="1"/>
              <a:t>–</a:t>
            </a:r>
            <a:r>
              <a:rPr lang="ru-RU" sz="1000"/>
              <a:t> </a:t>
            </a:r>
            <a:r>
              <a:rPr lang="ru-RU" sz="1000" b="1">
                <a:solidFill>
                  <a:schemeClr val="bg2"/>
                </a:solidFill>
              </a:rPr>
              <a:t>бесконечно малые перемещения, допускаемые наложенными на систему связями</a:t>
            </a:r>
            <a:r>
              <a:rPr lang="ru-RU" sz="1000"/>
              <a:t>. Возможные перемещения не зависят от приложенных к системе сил. </a:t>
            </a:r>
          </a:p>
        </p:txBody>
      </p:sp>
      <p:sp>
        <p:nvSpPr>
          <p:cNvPr id="326841" name="Rectangle 185"/>
          <p:cNvSpPr>
            <a:spLocks noChangeArrowheads="1"/>
          </p:cNvSpPr>
          <p:nvPr/>
        </p:nvSpPr>
        <p:spPr bwMode="auto">
          <a:xfrm>
            <a:off x="98425" y="3025775"/>
            <a:ext cx="7910513" cy="274638"/>
          </a:xfrm>
          <a:prstGeom prst="rect">
            <a:avLst/>
          </a:prstGeom>
          <a:noFill/>
          <a:ln w="9525">
            <a:noFill/>
            <a:miter lim="800000"/>
            <a:headEnd/>
            <a:tailEnd/>
          </a:ln>
          <a:effectLst/>
        </p:spPr>
        <p:txBody>
          <a:bodyPr/>
          <a:lstStyle/>
          <a:p>
            <a:pPr marL="533400" indent="-533400">
              <a:lnSpc>
                <a:spcPct val="85000"/>
              </a:lnSpc>
              <a:spcBef>
                <a:spcPct val="20000"/>
              </a:spcBef>
              <a:buClr>
                <a:schemeClr val="bg2"/>
              </a:buClr>
              <a:buSzPct val="75000"/>
              <a:buFont typeface="Wingdings" pitchFamily="2" charset="2"/>
              <a:buNone/>
            </a:pPr>
            <a:r>
              <a:rPr lang="ru-RU" sz="1000" b="1">
                <a:solidFill>
                  <a:schemeClr val="bg2"/>
                </a:solidFill>
                <a:cs typeface="Arial" charset="0"/>
              </a:rPr>
              <a:t>■     </a:t>
            </a:r>
            <a:r>
              <a:rPr lang="ru-RU" sz="1000" b="1">
                <a:solidFill>
                  <a:srgbClr val="FF0000"/>
                </a:solidFill>
                <a:cs typeface="Arial" charset="0"/>
              </a:rPr>
              <a:t> </a:t>
            </a:r>
            <a:r>
              <a:rPr lang="ru-RU" sz="1000" b="1">
                <a:solidFill>
                  <a:srgbClr val="FF0000"/>
                </a:solidFill>
              </a:rPr>
              <a:t>Вычисление возможных перемещений</a:t>
            </a:r>
            <a:r>
              <a:rPr lang="en-US" sz="1000" b="1">
                <a:solidFill>
                  <a:srgbClr val="FF0000"/>
                </a:solidFill>
              </a:rPr>
              <a:t>:</a:t>
            </a:r>
            <a:r>
              <a:rPr lang="ru-RU" sz="1000" b="1">
                <a:solidFill>
                  <a:srgbClr val="FF0000"/>
                </a:solidFill>
              </a:rPr>
              <a:t> </a:t>
            </a:r>
            <a:r>
              <a:rPr lang="ru-RU" sz="1000" b="1"/>
              <a:t>-</a:t>
            </a:r>
            <a:r>
              <a:rPr lang="ru-RU" sz="1000" b="1">
                <a:solidFill>
                  <a:srgbClr val="FF0000"/>
                </a:solidFill>
              </a:rPr>
              <a:t> </a:t>
            </a:r>
            <a:r>
              <a:rPr lang="ru-RU" sz="1000"/>
              <a:t>в силу малости возможных перемещений при повороте</a:t>
            </a:r>
          </a:p>
          <a:p>
            <a:pPr marL="533400" indent="-533400">
              <a:lnSpc>
                <a:spcPct val="85000"/>
              </a:lnSpc>
              <a:spcBef>
                <a:spcPct val="20000"/>
              </a:spcBef>
              <a:buClr>
                <a:schemeClr val="bg2"/>
              </a:buClr>
              <a:buSzPct val="75000"/>
              <a:buFont typeface="Wingdings" pitchFamily="2" charset="2"/>
              <a:buNone/>
            </a:pPr>
            <a:r>
              <a:rPr lang="ru-RU" sz="1000"/>
              <a:t> твердого тела любая его точка может рассматриваться движущейся не по дуге, а по перпендикуляру</a:t>
            </a:r>
          </a:p>
          <a:p>
            <a:pPr marL="533400" indent="-533400">
              <a:lnSpc>
                <a:spcPct val="85000"/>
              </a:lnSpc>
              <a:spcBef>
                <a:spcPct val="20000"/>
              </a:spcBef>
              <a:buClr>
                <a:schemeClr val="bg2"/>
              </a:buClr>
              <a:buSzPct val="75000"/>
              <a:buFont typeface="Wingdings" pitchFamily="2" charset="2"/>
              <a:buNone/>
            </a:pPr>
            <a:r>
              <a:rPr lang="ru-RU" sz="1000"/>
              <a:t>к радиусу вращения в сторону угла поворота</a:t>
            </a:r>
            <a:r>
              <a:rPr lang="en-US" sz="1000"/>
              <a:t>:</a:t>
            </a:r>
            <a:r>
              <a:rPr lang="ru-RU" sz="1000"/>
              <a:t> </a:t>
            </a:r>
          </a:p>
        </p:txBody>
      </p:sp>
      <p:grpSp>
        <p:nvGrpSpPr>
          <p:cNvPr id="326842" name="Group 186"/>
          <p:cNvGrpSpPr>
            <a:grpSpLocks/>
          </p:cNvGrpSpPr>
          <p:nvPr/>
        </p:nvGrpSpPr>
        <p:grpSpPr bwMode="auto">
          <a:xfrm>
            <a:off x="7019925" y="2900363"/>
            <a:ext cx="2009775" cy="1074737"/>
            <a:chOff x="282" y="2661"/>
            <a:chExt cx="1266" cy="677"/>
          </a:xfrm>
        </p:grpSpPr>
        <p:sp>
          <p:nvSpPr>
            <p:cNvPr id="326843" name="Text Box 187"/>
            <p:cNvSpPr txBox="1">
              <a:spLocks noChangeArrowheads="1"/>
            </p:cNvSpPr>
            <p:nvPr/>
          </p:nvSpPr>
          <p:spPr bwMode="auto">
            <a:xfrm>
              <a:off x="1370" y="3019"/>
              <a:ext cx="156" cy="154"/>
            </a:xfrm>
            <a:prstGeom prst="rect">
              <a:avLst/>
            </a:prstGeom>
            <a:noFill/>
            <a:ln w="9525" algn="ctr">
              <a:noFill/>
              <a:miter lim="800000"/>
              <a:headEnd/>
              <a:tailEnd/>
            </a:ln>
            <a:effectLst/>
          </p:spPr>
          <p:txBody>
            <a:bodyPr wrap="none">
              <a:spAutoFit/>
            </a:bodyPr>
            <a:lstStyle/>
            <a:p>
              <a:r>
                <a:rPr lang="en-US" sz="1000" i="1">
                  <a:solidFill>
                    <a:srgbClr val="008000"/>
                  </a:solidFill>
                </a:rPr>
                <a:t>x</a:t>
              </a:r>
              <a:endParaRPr lang="ru-RU" sz="1000" i="1">
                <a:solidFill>
                  <a:srgbClr val="008000"/>
                </a:solidFill>
              </a:endParaRPr>
            </a:p>
          </p:txBody>
        </p:sp>
        <p:sp>
          <p:nvSpPr>
            <p:cNvPr id="326844" name="Line 188"/>
            <p:cNvSpPr>
              <a:spLocks noChangeShapeType="1"/>
            </p:cNvSpPr>
            <p:nvPr/>
          </p:nvSpPr>
          <p:spPr bwMode="auto">
            <a:xfrm>
              <a:off x="461" y="3125"/>
              <a:ext cx="894" cy="0"/>
            </a:xfrm>
            <a:prstGeom prst="line">
              <a:avLst/>
            </a:prstGeom>
            <a:noFill/>
            <a:ln w="9525">
              <a:solidFill>
                <a:srgbClr val="008000"/>
              </a:solidFill>
              <a:round/>
              <a:headEnd/>
              <a:tailEnd type="triangle" w="med" len="med"/>
            </a:ln>
            <a:effectLst/>
          </p:spPr>
          <p:txBody>
            <a:bodyPr anchor="ctr"/>
            <a:lstStyle/>
            <a:p>
              <a:endParaRPr lang="ru-RU"/>
            </a:p>
          </p:txBody>
        </p:sp>
        <p:sp>
          <p:nvSpPr>
            <p:cNvPr id="326845" name="Line 189"/>
            <p:cNvSpPr>
              <a:spLocks noChangeShapeType="1"/>
            </p:cNvSpPr>
            <p:nvPr/>
          </p:nvSpPr>
          <p:spPr bwMode="auto">
            <a:xfrm rot="-5400000">
              <a:off x="758" y="2816"/>
              <a:ext cx="0" cy="612"/>
            </a:xfrm>
            <a:prstGeom prst="line">
              <a:avLst/>
            </a:prstGeom>
            <a:noFill/>
            <a:ln w="15875">
              <a:solidFill>
                <a:schemeClr val="tx1"/>
              </a:solidFill>
              <a:round/>
              <a:headEnd/>
              <a:tailEnd/>
            </a:ln>
            <a:effectLst/>
          </p:spPr>
          <p:txBody>
            <a:bodyPr anchor="ctr"/>
            <a:lstStyle/>
            <a:p>
              <a:endParaRPr lang="ru-RU"/>
            </a:p>
          </p:txBody>
        </p:sp>
        <p:grpSp>
          <p:nvGrpSpPr>
            <p:cNvPr id="326846" name="Group 190"/>
            <p:cNvGrpSpPr>
              <a:grpSpLocks/>
            </p:cNvGrpSpPr>
            <p:nvPr/>
          </p:nvGrpSpPr>
          <p:grpSpPr bwMode="auto">
            <a:xfrm rot="10800000" flipV="1">
              <a:off x="328" y="3099"/>
              <a:ext cx="224" cy="125"/>
              <a:chOff x="158" y="2772"/>
              <a:chExt cx="386" cy="227"/>
            </a:xfrm>
          </p:grpSpPr>
          <p:sp>
            <p:nvSpPr>
              <p:cNvPr id="326847" name="AutoShape 191"/>
              <p:cNvSpPr>
                <a:spLocks noChangeArrowheads="1"/>
              </p:cNvSpPr>
              <p:nvPr/>
            </p:nvSpPr>
            <p:spPr bwMode="auto">
              <a:xfrm>
                <a:off x="227" y="2817"/>
                <a:ext cx="227" cy="113"/>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ru-RU"/>
              </a:p>
            </p:txBody>
          </p:sp>
          <p:sp>
            <p:nvSpPr>
              <p:cNvPr id="326848" name="Oval 192"/>
              <p:cNvSpPr>
                <a:spLocks noChangeArrowheads="1"/>
              </p:cNvSpPr>
              <p:nvPr/>
            </p:nvSpPr>
            <p:spPr bwMode="auto">
              <a:xfrm>
                <a:off x="295" y="2772"/>
                <a:ext cx="91" cy="91"/>
              </a:xfrm>
              <a:prstGeom prst="ellipse">
                <a:avLst/>
              </a:prstGeom>
              <a:solidFill>
                <a:srgbClr val="C0C0C0"/>
              </a:solidFill>
              <a:ln w="9525">
                <a:solidFill>
                  <a:schemeClr val="tx1"/>
                </a:solidFill>
                <a:round/>
                <a:headEnd/>
                <a:tailEnd/>
              </a:ln>
              <a:effectLst/>
            </p:spPr>
            <p:txBody>
              <a:bodyPr wrap="none" anchor="ctr"/>
              <a:lstStyle/>
              <a:p>
                <a:endParaRPr lang="ru-RU"/>
              </a:p>
            </p:txBody>
          </p:sp>
          <p:sp>
            <p:nvSpPr>
              <p:cNvPr id="326849" name="Rectangle 193"/>
              <p:cNvSpPr>
                <a:spLocks noChangeArrowheads="1"/>
              </p:cNvSpPr>
              <p:nvPr/>
            </p:nvSpPr>
            <p:spPr bwMode="auto">
              <a:xfrm>
                <a:off x="158" y="2931"/>
                <a:ext cx="386" cy="68"/>
              </a:xfrm>
              <a:prstGeom prst="rect">
                <a:avLst/>
              </a:prstGeom>
              <a:solidFill>
                <a:srgbClr val="C0C0C0"/>
              </a:solidFill>
              <a:ln w="9525">
                <a:noFill/>
                <a:miter lim="800000"/>
                <a:headEnd/>
                <a:tailEnd/>
              </a:ln>
              <a:effectLst/>
            </p:spPr>
            <p:txBody>
              <a:bodyPr wrap="none" anchor="ctr"/>
              <a:lstStyle/>
              <a:p>
                <a:endParaRPr lang="ru-RU"/>
              </a:p>
            </p:txBody>
          </p:sp>
          <p:sp>
            <p:nvSpPr>
              <p:cNvPr id="326850" name="Line 194"/>
              <p:cNvSpPr>
                <a:spLocks noChangeShapeType="1"/>
              </p:cNvSpPr>
              <p:nvPr/>
            </p:nvSpPr>
            <p:spPr bwMode="auto">
              <a:xfrm>
                <a:off x="158" y="2931"/>
                <a:ext cx="386" cy="0"/>
              </a:xfrm>
              <a:prstGeom prst="line">
                <a:avLst/>
              </a:prstGeom>
              <a:noFill/>
              <a:ln w="9525">
                <a:solidFill>
                  <a:schemeClr val="tx1"/>
                </a:solidFill>
                <a:round/>
                <a:headEnd/>
                <a:tailEnd/>
              </a:ln>
              <a:effectLst/>
            </p:spPr>
            <p:txBody>
              <a:bodyPr/>
              <a:lstStyle/>
              <a:p>
                <a:endParaRPr lang="ru-RU"/>
              </a:p>
            </p:txBody>
          </p:sp>
        </p:grpSp>
        <p:graphicFrame>
          <p:nvGraphicFramePr>
            <p:cNvPr id="326851" name="Object 195"/>
            <p:cNvGraphicFramePr>
              <a:graphicFrameLocks noChangeAspect="1"/>
            </p:cNvGraphicFramePr>
            <p:nvPr/>
          </p:nvGraphicFramePr>
          <p:xfrm>
            <a:off x="834" y="2996"/>
            <a:ext cx="56" cy="112"/>
          </p:xfrm>
          <a:graphic>
            <a:graphicData uri="http://schemas.openxmlformats.org/presentationml/2006/ole">
              <p:oleObj spid="_x0000_s326851" name="Формула" r:id="rId7" imgW="88560" imgH="177480" progId="Equation.3">
                <p:embed/>
              </p:oleObj>
            </a:graphicData>
          </a:graphic>
        </p:graphicFrame>
        <p:sp>
          <p:nvSpPr>
            <p:cNvPr id="326852" name="Text Box 196"/>
            <p:cNvSpPr txBox="1">
              <a:spLocks noChangeArrowheads="1"/>
            </p:cNvSpPr>
            <p:nvPr/>
          </p:nvSpPr>
          <p:spPr bwMode="auto">
            <a:xfrm>
              <a:off x="1029" y="2954"/>
              <a:ext cx="169" cy="154"/>
            </a:xfrm>
            <a:prstGeom prst="rect">
              <a:avLst/>
            </a:prstGeom>
            <a:noFill/>
            <a:ln w="9525" algn="ctr">
              <a:noFill/>
              <a:miter lim="800000"/>
              <a:headEnd/>
              <a:tailEnd/>
            </a:ln>
            <a:effectLst/>
          </p:spPr>
          <p:txBody>
            <a:bodyPr wrap="none">
              <a:spAutoFit/>
            </a:bodyPr>
            <a:lstStyle/>
            <a:p>
              <a:r>
                <a:rPr lang="en-US" sz="1000" i="1"/>
                <a:t>A</a:t>
              </a:r>
              <a:endParaRPr lang="ru-RU" sz="1000" i="1"/>
            </a:p>
          </p:txBody>
        </p:sp>
        <p:sp>
          <p:nvSpPr>
            <p:cNvPr id="326853" name="Line 197"/>
            <p:cNvSpPr>
              <a:spLocks noChangeShapeType="1"/>
            </p:cNvSpPr>
            <p:nvPr/>
          </p:nvSpPr>
          <p:spPr bwMode="auto">
            <a:xfrm rot="-5400000">
              <a:off x="220" y="2896"/>
              <a:ext cx="450" cy="0"/>
            </a:xfrm>
            <a:prstGeom prst="line">
              <a:avLst/>
            </a:prstGeom>
            <a:noFill/>
            <a:ln w="9525">
              <a:solidFill>
                <a:srgbClr val="008000"/>
              </a:solidFill>
              <a:round/>
              <a:headEnd/>
              <a:tailEnd type="triangle" w="med" len="med"/>
            </a:ln>
            <a:effectLst/>
          </p:spPr>
          <p:txBody>
            <a:bodyPr anchor="ctr"/>
            <a:lstStyle/>
            <a:p>
              <a:endParaRPr lang="ru-RU"/>
            </a:p>
          </p:txBody>
        </p:sp>
        <p:sp>
          <p:nvSpPr>
            <p:cNvPr id="326854" name="Text Box 198"/>
            <p:cNvSpPr txBox="1">
              <a:spLocks noChangeArrowheads="1"/>
            </p:cNvSpPr>
            <p:nvPr/>
          </p:nvSpPr>
          <p:spPr bwMode="auto">
            <a:xfrm>
              <a:off x="282" y="2993"/>
              <a:ext cx="178" cy="154"/>
            </a:xfrm>
            <a:prstGeom prst="rect">
              <a:avLst/>
            </a:prstGeom>
            <a:noFill/>
            <a:ln w="9525" algn="ctr">
              <a:noFill/>
              <a:miter lim="800000"/>
              <a:headEnd/>
              <a:tailEnd/>
            </a:ln>
            <a:effectLst/>
          </p:spPr>
          <p:txBody>
            <a:bodyPr wrap="none">
              <a:spAutoFit/>
            </a:bodyPr>
            <a:lstStyle/>
            <a:p>
              <a:r>
                <a:rPr lang="en-US" sz="1000" i="1"/>
                <a:t>O</a:t>
              </a:r>
              <a:endParaRPr lang="ru-RU" sz="1000" i="1"/>
            </a:p>
          </p:txBody>
        </p:sp>
        <p:sp>
          <p:nvSpPr>
            <p:cNvPr id="326855" name="Line 199"/>
            <p:cNvSpPr>
              <a:spLocks noChangeShapeType="1"/>
            </p:cNvSpPr>
            <p:nvPr/>
          </p:nvSpPr>
          <p:spPr bwMode="auto">
            <a:xfrm rot="5400000" flipV="1">
              <a:off x="621" y="2945"/>
              <a:ext cx="216" cy="568"/>
            </a:xfrm>
            <a:prstGeom prst="line">
              <a:avLst/>
            </a:prstGeom>
            <a:noFill/>
            <a:ln w="9525">
              <a:solidFill>
                <a:schemeClr val="tx1"/>
              </a:solidFill>
              <a:prstDash val="dash"/>
              <a:round/>
              <a:headEnd/>
              <a:tailEnd/>
            </a:ln>
            <a:effectLst/>
          </p:spPr>
          <p:txBody>
            <a:bodyPr anchor="ctr"/>
            <a:lstStyle/>
            <a:p>
              <a:endParaRPr lang="ru-RU"/>
            </a:p>
          </p:txBody>
        </p:sp>
        <p:sp>
          <p:nvSpPr>
            <p:cNvPr id="326856" name="Arc 200"/>
            <p:cNvSpPr>
              <a:spLocks/>
            </p:cNvSpPr>
            <p:nvPr/>
          </p:nvSpPr>
          <p:spPr bwMode="auto">
            <a:xfrm rot="5400000">
              <a:off x="596" y="3132"/>
              <a:ext cx="61" cy="4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ru-RU"/>
            </a:p>
          </p:txBody>
        </p:sp>
        <p:graphicFrame>
          <p:nvGraphicFramePr>
            <p:cNvPr id="326857" name="Object 201"/>
            <p:cNvGraphicFramePr>
              <a:graphicFrameLocks noChangeAspect="1"/>
            </p:cNvGraphicFramePr>
            <p:nvPr/>
          </p:nvGraphicFramePr>
          <p:xfrm>
            <a:off x="679" y="3119"/>
            <a:ext cx="144" cy="112"/>
          </p:xfrm>
          <a:graphic>
            <a:graphicData uri="http://schemas.openxmlformats.org/presentationml/2006/ole">
              <p:oleObj spid="_x0000_s326857" name="Формула" r:id="rId8" imgW="228600" imgH="177480" progId="Equation.3">
                <p:embed/>
              </p:oleObj>
            </a:graphicData>
          </a:graphic>
        </p:graphicFrame>
        <p:sp>
          <p:nvSpPr>
            <p:cNvPr id="326858" name="Freeform 202"/>
            <p:cNvSpPr>
              <a:spLocks/>
            </p:cNvSpPr>
            <p:nvPr/>
          </p:nvSpPr>
          <p:spPr bwMode="auto">
            <a:xfrm>
              <a:off x="1006" y="3128"/>
              <a:ext cx="56" cy="210"/>
            </a:xfrm>
            <a:custGeom>
              <a:avLst/>
              <a:gdLst/>
              <a:ahLst/>
              <a:cxnLst>
                <a:cxn ang="0">
                  <a:pos x="56" y="0"/>
                </a:cxn>
                <a:cxn ang="0">
                  <a:pos x="42" y="98"/>
                </a:cxn>
                <a:cxn ang="0">
                  <a:pos x="0" y="210"/>
                </a:cxn>
              </a:cxnLst>
              <a:rect l="0" t="0" r="r" b="b"/>
              <a:pathLst>
                <a:path w="56" h="210">
                  <a:moveTo>
                    <a:pt x="56" y="0"/>
                  </a:moveTo>
                  <a:cubicBezTo>
                    <a:pt x="53" y="31"/>
                    <a:pt x="51" y="63"/>
                    <a:pt x="42" y="98"/>
                  </a:cubicBezTo>
                  <a:cubicBezTo>
                    <a:pt x="33" y="133"/>
                    <a:pt x="7" y="191"/>
                    <a:pt x="0" y="210"/>
                  </a:cubicBezTo>
                </a:path>
              </a:pathLst>
            </a:custGeom>
            <a:noFill/>
            <a:ln w="9525" cap="flat" cmpd="sng">
              <a:solidFill>
                <a:srgbClr val="3333CC"/>
              </a:solidFill>
              <a:prstDash val="dash"/>
              <a:round/>
              <a:headEnd type="none" w="med" len="med"/>
              <a:tailEnd type="none" w="med" len="med"/>
            </a:ln>
            <a:effectLst/>
          </p:spPr>
          <p:txBody>
            <a:bodyPr anchor="ctr"/>
            <a:lstStyle/>
            <a:p>
              <a:endParaRPr lang="ru-RU"/>
            </a:p>
          </p:txBody>
        </p:sp>
        <p:sp>
          <p:nvSpPr>
            <p:cNvPr id="326859" name="Line 203"/>
            <p:cNvSpPr>
              <a:spLocks noChangeShapeType="1"/>
            </p:cNvSpPr>
            <p:nvPr/>
          </p:nvSpPr>
          <p:spPr bwMode="auto">
            <a:xfrm>
              <a:off x="1062" y="3124"/>
              <a:ext cx="4" cy="212"/>
            </a:xfrm>
            <a:prstGeom prst="line">
              <a:avLst/>
            </a:prstGeom>
            <a:noFill/>
            <a:ln w="19050">
              <a:solidFill>
                <a:srgbClr val="3333CC"/>
              </a:solidFill>
              <a:round/>
              <a:headEnd/>
              <a:tailEnd/>
            </a:ln>
            <a:effectLst/>
          </p:spPr>
          <p:txBody>
            <a:bodyPr anchor="ctr"/>
            <a:lstStyle/>
            <a:p>
              <a:endParaRPr lang="ru-RU"/>
            </a:p>
          </p:txBody>
        </p:sp>
        <p:sp>
          <p:nvSpPr>
            <p:cNvPr id="326860" name="Line 204"/>
            <p:cNvSpPr>
              <a:spLocks noChangeShapeType="1"/>
            </p:cNvSpPr>
            <p:nvPr/>
          </p:nvSpPr>
          <p:spPr bwMode="auto">
            <a:xfrm>
              <a:off x="1002" y="3330"/>
              <a:ext cx="192" cy="0"/>
            </a:xfrm>
            <a:prstGeom prst="line">
              <a:avLst/>
            </a:prstGeom>
            <a:noFill/>
            <a:ln w="9525">
              <a:solidFill>
                <a:schemeClr val="tx1"/>
              </a:solidFill>
              <a:round/>
              <a:headEnd/>
              <a:tailEnd/>
            </a:ln>
            <a:effectLst/>
          </p:spPr>
          <p:txBody>
            <a:bodyPr anchor="ctr"/>
            <a:lstStyle/>
            <a:p>
              <a:endParaRPr lang="ru-RU"/>
            </a:p>
          </p:txBody>
        </p:sp>
        <p:sp>
          <p:nvSpPr>
            <p:cNvPr id="326861" name="Line 205"/>
            <p:cNvSpPr>
              <a:spLocks noChangeShapeType="1"/>
            </p:cNvSpPr>
            <p:nvPr/>
          </p:nvSpPr>
          <p:spPr bwMode="auto">
            <a:xfrm rot="-5400000">
              <a:off x="767" y="3083"/>
              <a:ext cx="468" cy="0"/>
            </a:xfrm>
            <a:prstGeom prst="line">
              <a:avLst/>
            </a:prstGeom>
            <a:noFill/>
            <a:ln w="9525">
              <a:solidFill>
                <a:schemeClr val="tx1"/>
              </a:solidFill>
              <a:round/>
              <a:headEnd/>
              <a:tailEnd/>
            </a:ln>
            <a:effectLst/>
          </p:spPr>
          <p:txBody>
            <a:bodyPr anchor="ctr"/>
            <a:lstStyle/>
            <a:p>
              <a:endParaRPr lang="ru-RU"/>
            </a:p>
          </p:txBody>
        </p:sp>
        <p:sp>
          <p:nvSpPr>
            <p:cNvPr id="326862" name="Line 206"/>
            <p:cNvSpPr>
              <a:spLocks noChangeShapeType="1"/>
            </p:cNvSpPr>
            <p:nvPr/>
          </p:nvSpPr>
          <p:spPr bwMode="auto">
            <a:xfrm rot="-5400000">
              <a:off x="925" y="2983"/>
              <a:ext cx="282" cy="0"/>
            </a:xfrm>
            <a:prstGeom prst="line">
              <a:avLst/>
            </a:prstGeom>
            <a:noFill/>
            <a:ln w="9525">
              <a:solidFill>
                <a:schemeClr val="tx1"/>
              </a:solidFill>
              <a:round/>
              <a:headEnd/>
              <a:tailEnd/>
            </a:ln>
            <a:effectLst/>
          </p:spPr>
          <p:txBody>
            <a:bodyPr anchor="ctr"/>
            <a:lstStyle/>
            <a:p>
              <a:endParaRPr lang="ru-RU"/>
            </a:p>
          </p:txBody>
        </p:sp>
        <p:sp>
          <p:nvSpPr>
            <p:cNvPr id="326863" name="Line 207"/>
            <p:cNvSpPr>
              <a:spLocks noChangeShapeType="1"/>
            </p:cNvSpPr>
            <p:nvPr/>
          </p:nvSpPr>
          <p:spPr bwMode="auto">
            <a:xfrm>
              <a:off x="1134" y="3120"/>
              <a:ext cx="0" cy="210"/>
            </a:xfrm>
            <a:prstGeom prst="line">
              <a:avLst/>
            </a:prstGeom>
            <a:noFill/>
            <a:ln w="9525">
              <a:solidFill>
                <a:schemeClr val="tx1"/>
              </a:solidFill>
              <a:round/>
              <a:headEnd type="triangle" w="med" len="med"/>
              <a:tailEnd type="triangle" w="med" len="med"/>
            </a:ln>
            <a:effectLst/>
          </p:spPr>
          <p:txBody>
            <a:bodyPr anchor="ctr"/>
            <a:lstStyle/>
            <a:p>
              <a:endParaRPr lang="ru-RU"/>
            </a:p>
          </p:txBody>
        </p:sp>
        <p:sp>
          <p:nvSpPr>
            <p:cNvPr id="326864" name="Line 208"/>
            <p:cNvSpPr>
              <a:spLocks noChangeShapeType="1"/>
            </p:cNvSpPr>
            <p:nvPr/>
          </p:nvSpPr>
          <p:spPr bwMode="auto">
            <a:xfrm>
              <a:off x="870" y="2922"/>
              <a:ext cx="120" cy="0"/>
            </a:xfrm>
            <a:prstGeom prst="line">
              <a:avLst/>
            </a:prstGeom>
            <a:noFill/>
            <a:ln w="9525">
              <a:solidFill>
                <a:schemeClr val="tx1"/>
              </a:solidFill>
              <a:round/>
              <a:headEnd/>
              <a:tailEnd type="triangle" w="med" len="med"/>
            </a:ln>
            <a:effectLst/>
          </p:spPr>
          <p:txBody>
            <a:bodyPr anchor="ctr"/>
            <a:lstStyle/>
            <a:p>
              <a:endParaRPr lang="ru-RU"/>
            </a:p>
          </p:txBody>
        </p:sp>
        <p:sp>
          <p:nvSpPr>
            <p:cNvPr id="326865" name="Line 209"/>
            <p:cNvSpPr>
              <a:spLocks noChangeShapeType="1"/>
            </p:cNvSpPr>
            <p:nvPr/>
          </p:nvSpPr>
          <p:spPr bwMode="auto">
            <a:xfrm flipH="1">
              <a:off x="1061" y="2927"/>
              <a:ext cx="120" cy="0"/>
            </a:xfrm>
            <a:prstGeom prst="line">
              <a:avLst/>
            </a:prstGeom>
            <a:noFill/>
            <a:ln w="9525">
              <a:solidFill>
                <a:schemeClr val="tx1"/>
              </a:solidFill>
              <a:round/>
              <a:headEnd/>
              <a:tailEnd type="triangle" w="med" len="med"/>
            </a:ln>
            <a:effectLst/>
          </p:spPr>
          <p:txBody>
            <a:bodyPr anchor="ctr"/>
            <a:lstStyle/>
            <a:p>
              <a:endParaRPr lang="ru-RU"/>
            </a:p>
          </p:txBody>
        </p:sp>
        <p:sp>
          <p:nvSpPr>
            <p:cNvPr id="326866" name="Text Box 210"/>
            <p:cNvSpPr txBox="1">
              <a:spLocks noChangeArrowheads="1"/>
            </p:cNvSpPr>
            <p:nvPr/>
          </p:nvSpPr>
          <p:spPr bwMode="auto">
            <a:xfrm>
              <a:off x="934" y="2661"/>
              <a:ext cx="259" cy="154"/>
            </a:xfrm>
            <a:prstGeom prst="rect">
              <a:avLst/>
            </a:prstGeom>
            <a:noFill/>
            <a:ln w="9525" algn="ctr">
              <a:noFill/>
              <a:miter lim="800000"/>
              <a:headEnd/>
              <a:tailEnd/>
            </a:ln>
            <a:effectLst/>
          </p:spPr>
          <p:txBody>
            <a:bodyPr>
              <a:spAutoFit/>
            </a:bodyPr>
            <a:lstStyle/>
            <a:p>
              <a:r>
                <a:rPr lang="ru-RU" sz="1000" i="1">
                  <a:solidFill>
                    <a:srgbClr val="008000"/>
                  </a:solidFill>
                </a:rPr>
                <a:t>б</a:t>
              </a:r>
              <a:r>
                <a:rPr lang="en-US" sz="1000" i="1">
                  <a:solidFill>
                    <a:srgbClr val="008000"/>
                  </a:solidFill>
                </a:rPr>
                <a:t>x</a:t>
              </a:r>
              <a:r>
                <a:rPr lang="en-US" sz="1000" i="1" baseline="-25000">
                  <a:solidFill>
                    <a:srgbClr val="008000"/>
                  </a:solidFill>
                </a:rPr>
                <a:t>A</a:t>
              </a:r>
              <a:endParaRPr lang="ru-RU" sz="1000" i="1" baseline="-25000">
                <a:solidFill>
                  <a:srgbClr val="008000"/>
                </a:solidFill>
              </a:endParaRPr>
            </a:p>
          </p:txBody>
        </p:sp>
        <p:sp>
          <p:nvSpPr>
            <p:cNvPr id="326867" name="Text Box 211"/>
            <p:cNvSpPr txBox="1">
              <a:spLocks noChangeArrowheads="1"/>
            </p:cNvSpPr>
            <p:nvPr/>
          </p:nvSpPr>
          <p:spPr bwMode="auto">
            <a:xfrm>
              <a:off x="1097" y="3142"/>
              <a:ext cx="451" cy="154"/>
            </a:xfrm>
            <a:prstGeom prst="rect">
              <a:avLst/>
            </a:prstGeom>
            <a:noFill/>
            <a:ln w="9525" algn="ctr">
              <a:noFill/>
              <a:miter lim="800000"/>
              <a:headEnd/>
              <a:tailEnd/>
            </a:ln>
            <a:effectLst/>
          </p:spPr>
          <p:txBody>
            <a:bodyPr>
              <a:spAutoFit/>
            </a:bodyPr>
            <a:lstStyle/>
            <a:p>
              <a:r>
                <a:rPr lang="ru-RU" sz="1000" i="1">
                  <a:solidFill>
                    <a:srgbClr val="008000"/>
                  </a:solidFill>
                </a:rPr>
                <a:t>б</a:t>
              </a:r>
              <a:r>
                <a:rPr lang="en-US" sz="1000" i="1">
                  <a:solidFill>
                    <a:srgbClr val="008000"/>
                  </a:solidFill>
                </a:rPr>
                <a:t>y</a:t>
              </a:r>
              <a:r>
                <a:rPr lang="en-US" sz="1000" i="1" baseline="-25000">
                  <a:solidFill>
                    <a:srgbClr val="008000"/>
                  </a:solidFill>
                </a:rPr>
                <a:t>A</a:t>
              </a:r>
              <a:r>
                <a:rPr lang="ru-RU" sz="1000" i="1">
                  <a:solidFill>
                    <a:srgbClr val="008000"/>
                  </a:solidFill>
                </a:rPr>
                <a:t>=</a:t>
              </a:r>
              <a:r>
                <a:rPr lang="ru-RU" sz="1000" i="1">
                  <a:solidFill>
                    <a:schemeClr val="bg2"/>
                  </a:solidFill>
                </a:rPr>
                <a:t>б</a:t>
              </a:r>
              <a:r>
                <a:rPr lang="en-US" sz="1000" i="1">
                  <a:solidFill>
                    <a:schemeClr val="bg2"/>
                  </a:solidFill>
                </a:rPr>
                <a:t>s</a:t>
              </a:r>
              <a:r>
                <a:rPr lang="en-US" sz="1000" i="1" baseline="-25000">
                  <a:solidFill>
                    <a:schemeClr val="bg2"/>
                  </a:solidFill>
                </a:rPr>
                <a:t>A</a:t>
              </a:r>
              <a:endParaRPr lang="ru-RU" sz="1000" i="1" baseline="-25000">
                <a:solidFill>
                  <a:schemeClr val="bg2"/>
                </a:solidFill>
              </a:endParaRPr>
            </a:p>
          </p:txBody>
        </p:sp>
      </p:grpSp>
      <p:graphicFrame>
        <p:nvGraphicFramePr>
          <p:cNvPr id="326868" name="Object 212"/>
          <p:cNvGraphicFramePr>
            <a:graphicFrameLocks noChangeAspect="1"/>
          </p:cNvGraphicFramePr>
          <p:nvPr/>
        </p:nvGraphicFramePr>
        <p:xfrm>
          <a:off x="2987675" y="3400425"/>
          <a:ext cx="1092200" cy="457200"/>
        </p:xfrm>
        <a:graphic>
          <a:graphicData uri="http://schemas.openxmlformats.org/presentationml/2006/ole">
            <p:oleObj spid="_x0000_s326868" name="Формула" r:id="rId9" imgW="1091880" imgH="457200" progId="Equation.3">
              <p:embed/>
            </p:oleObj>
          </a:graphicData>
        </a:graphic>
      </p:graphicFrame>
      <p:sp>
        <p:nvSpPr>
          <p:cNvPr id="326869" name="Text Box 213"/>
          <p:cNvSpPr txBox="1">
            <a:spLocks noChangeArrowheads="1"/>
          </p:cNvSpPr>
          <p:nvPr/>
        </p:nvSpPr>
        <p:spPr bwMode="auto">
          <a:xfrm>
            <a:off x="4146550" y="3421063"/>
            <a:ext cx="1624013" cy="396875"/>
          </a:xfrm>
          <a:prstGeom prst="rect">
            <a:avLst/>
          </a:prstGeom>
          <a:noFill/>
          <a:ln w="9525" algn="ctr">
            <a:noFill/>
            <a:miter lim="800000"/>
            <a:headEnd/>
            <a:tailEnd/>
          </a:ln>
          <a:effectLst/>
        </p:spPr>
        <p:txBody>
          <a:bodyPr wrap="none">
            <a:spAutoFit/>
          </a:bodyPr>
          <a:lstStyle/>
          <a:p>
            <a:r>
              <a:rPr lang="ru-RU" sz="1000"/>
              <a:t>Для малых углов</a:t>
            </a:r>
          </a:p>
          <a:p>
            <a:r>
              <a:rPr lang="en-US" sz="1000"/>
              <a:t>cos</a:t>
            </a:r>
            <a:r>
              <a:rPr lang="en-US" sz="1000">
                <a:sym typeface="Symbol" pitchFamily="18" charset="2"/>
              </a:rPr>
              <a:t> </a:t>
            </a:r>
            <a:r>
              <a:rPr lang="en-US" sz="1000">
                <a:cs typeface="Arial" charset="0"/>
                <a:sym typeface="Symbol" pitchFamily="18" charset="2"/>
              </a:rPr>
              <a:t>≈ 1, sin ≈ , </a:t>
            </a:r>
            <a:r>
              <a:rPr lang="ru-RU" sz="1000">
                <a:cs typeface="Arial" charset="0"/>
                <a:sym typeface="Symbol" pitchFamily="18" charset="2"/>
              </a:rPr>
              <a:t>тогда</a:t>
            </a:r>
            <a:r>
              <a:rPr lang="en-US" sz="1000">
                <a:cs typeface="Arial" charset="0"/>
                <a:sym typeface="Symbol" pitchFamily="18" charset="2"/>
              </a:rPr>
              <a:t>:</a:t>
            </a:r>
          </a:p>
        </p:txBody>
      </p:sp>
      <p:graphicFrame>
        <p:nvGraphicFramePr>
          <p:cNvPr id="326870" name="Object 214"/>
          <p:cNvGraphicFramePr>
            <a:graphicFrameLocks noChangeAspect="1"/>
          </p:cNvGraphicFramePr>
          <p:nvPr/>
        </p:nvGraphicFramePr>
        <p:xfrm>
          <a:off x="5815013" y="3408363"/>
          <a:ext cx="1016000" cy="457200"/>
        </p:xfrm>
        <a:graphic>
          <a:graphicData uri="http://schemas.openxmlformats.org/presentationml/2006/ole">
            <p:oleObj spid="_x0000_s326870" name="Формула" r:id="rId10" imgW="1015920" imgH="457200" progId="Equation.3">
              <p:embed/>
            </p:oleObj>
          </a:graphicData>
        </a:graphic>
      </p:graphicFrame>
      <p:sp>
        <p:nvSpPr>
          <p:cNvPr id="326871" name="Rectangle 215"/>
          <p:cNvSpPr>
            <a:spLocks noChangeArrowheads="1"/>
          </p:cNvSpPr>
          <p:nvPr/>
        </p:nvSpPr>
        <p:spPr bwMode="auto">
          <a:xfrm>
            <a:off x="115888" y="3862388"/>
            <a:ext cx="6788150" cy="274637"/>
          </a:xfrm>
          <a:prstGeom prst="rect">
            <a:avLst/>
          </a:prstGeom>
          <a:noFill/>
          <a:ln w="9525">
            <a:noFill/>
            <a:miter lim="800000"/>
            <a:headEnd/>
            <a:tailEnd/>
          </a:ln>
          <a:effectLst/>
        </p:spPr>
        <p:txBody>
          <a:bodyPr/>
          <a:lstStyle/>
          <a:p>
            <a:pPr marL="533400" indent="-533400">
              <a:spcBef>
                <a:spcPct val="20000"/>
              </a:spcBef>
              <a:buClr>
                <a:schemeClr val="bg2"/>
              </a:buClr>
              <a:buSzPct val="75000"/>
              <a:buFont typeface="Wingdings" pitchFamily="2" charset="2"/>
              <a:buNone/>
            </a:pPr>
            <a:r>
              <a:rPr lang="ru-RU" sz="1000" b="1">
                <a:solidFill>
                  <a:schemeClr val="bg2"/>
                </a:solidFill>
                <a:cs typeface="Arial" charset="0"/>
              </a:rPr>
              <a:t>■     </a:t>
            </a:r>
            <a:r>
              <a:rPr lang="ru-RU" sz="1000" b="1">
                <a:solidFill>
                  <a:srgbClr val="FF0000"/>
                </a:solidFill>
                <a:cs typeface="Arial" charset="0"/>
              </a:rPr>
              <a:t> </a:t>
            </a:r>
            <a:r>
              <a:rPr lang="ru-RU" sz="1000" b="1">
                <a:solidFill>
                  <a:srgbClr val="FF0000"/>
                </a:solidFill>
              </a:rPr>
              <a:t>Возможная работа силы </a:t>
            </a:r>
            <a:r>
              <a:rPr lang="ru-RU" sz="1000" b="1"/>
              <a:t>–</a:t>
            </a:r>
            <a:r>
              <a:rPr lang="ru-RU" sz="1000"/>
              <a:t> </a:t>
            </a:r>
            <a:r>
              <a:rPr lang="ru-RU" sz="1000">
                <a:solidFill>
                  <a:schemeClr val="bg2"/>
                </a:solidFill>
              </a:rPr>
              <a:t>элементарная работа силы на том или ином возможном перемещении</a:t>
            </a:r>
            <a:r>
              <a:rPr lang="en-US" sz="1000">
                <a:solidFill>
                  <a:schemeClr val="bg2"/>
                </a:solidFill>
              </a:rPr>
              <a:t>:</a:t>
            </a:r>
            <a:endParaRPr lang="ru-RU" sz="1000"/>
          </a:p>
        </p:txBody>
      </p:sp>
      <p:graphicFrame>
        <p:nvGraphicFramePr>
          <p:cNvPr id="326872" name="Object 216"/>
          <p:cNvGraphicFramePr>
            <a:graphicFrameLocks noChangeAspect="1"/>
          </p:cNvGraphicFramePr>
          <p:nvPr/>
        </p:nvGraphicFramePr>
        <p:xfrm>
          <a:off x="6677025" y="3886200"/>
          <a:ext cx="1257300" cy="228600"/>
        </p:xfrm>
        <a:graphic>
          <a:graphicData uri="http://schemas.openxmlformats.org/presentationml/2006/ole">
            <p:oleObj spid="_x0000_s326872" name="Формула" r:id="rId11" imgW="1257120" imgH="228600" progId="Equation.3">
              <p:embed/>
            </p:oleObj>
          </a:graphicData>
        </a:graphic>
      </p:graphicFrame>
      <p:sp>
        <p:nvSpPr>
          <p:cNvPr id="326873" name="Rectangle 217"/>
          <p:cNvSpPr>
            <a:spLocks noChangeArrowheads="1"/>
          </p:cNvSpPr>
          <p:nvPr/>
        </p:nvSpPr>
        <p:spPr bwMode="auto">
          <a:xfrm>
            <a:off x="112713" y="4040188"/>
            <a:ext cx="8807450" cy="274637"/>
          </a:xfrm>
          <a:prstGeom prst="rect">
            <a:avLst/>
          </a:prstGeom>
          <a:noFill/>
          <a:ln w="9525">
            <a:noFill/>
            <a:miter lim="800000"/>
            <a:headEnd/>
            <a:tailEnd/>
          </a:ln>
          <a:effectLst/>
        </p:spPr>
        <p:txBody>
          <a:bodyPr/>
          <a:lstStyle/>
          <a:p>
            <a:pPr marL="533400" indent="-533400">
              <a:lnSpc>
                <a:spcPct val="80000"/>
              </a:lnSpc>
              <a:spcBef>
                <a:spcPct val="20000"/>
              </a:spcBef>
              <a:buClr>
                <a:schemeClr val="bg2"/>
              </a:buClr>
              <a:buSzPct val="75000"/>
              <a:buFont typeface="Wingdings" pitchFamily="2" charset="2"/>
              <a:buNone/>
            </a:pPr>
            <a:r>
              <a:rPr lang="ru-RU" sz="1000" b="1">
                <a:solidFill>
                  <a:schemeClr val="bg2"/>
                </a:solidFill>
                <a:cs typeface="Arial" charset="0"/>
              </a:rPr>
              <a:t>■     </a:t>
            </a:r>
            <a:r>
              <a:rPr lang="ru-RU" sz="1000" b="1">
                <a:solidFill>
                  <a:srgbClr val="FF0000"/>
                </a:solidFill>
                <a:cs typeface="Arial" charset="0"/>
              </a:rPr>
              <a:t> </a:t>
            </a:r>
            <a:r>
              <a:rPr lang="ru-RU" sz="1000" b="1">
                <a:solidFill>
                  <a:srgbClr val="FF0000"/>
                </a:solidFill>
              </a:rPr>
              <a:t>Примеры использования принципа возможных перемещений для определения реакций связей</a:t>
            </a:r>
            <a:r>
              <a:rPr lang="en-US" sz="1000" b="1">
                <a:solidFill>
                  <a:srgbClr val="FF0000"/>
                </a:solidFill>
              </a:rPr>
              <a:t>:</a:t>
            </a:r>
          </a:p>
          <a:p>
            <a:pPr marL="533400" indent="-533400">
              <a:lnSpc>
                <a:spcPct val="80000"/>
              </a:lnSpc>
              <a:spcBef>
                <a:spcPct val="20000"/>
              </a:spcBef>
              <a:buClr>
                <a:schemeClr val="bg2"/>
              </a:buClr>
              <a:buSzPct val="75000"/>
              <a:buFont typeface="Wingdings" pitchFamily="2" charset="2"/>
              <a:buNone/>
            </a:pPr>
            <a:r>
              <a:rPr lang="ru-RU" sz="1000" b="1"/>
              <a:t>                                                   Пример 1. </a:t>
            </a:r>
            <a:r>
              <a:rPr lang="ru-RU" sz="1000"/>
              <a:t>Определить реакцию</a:t>
            </a:r>
          </a:p>
          <a:p>
            <a:pPr marL="533400" indent="-533400">
              <a:lnSpc>
                <a:spcPct val="80000"/>
              </a:lnSpc>
              <a:spcBef>
                <a:spcPct val="20000"/>
              </a:spcBef>
              <a:buClr>
                <a:schemeClr val="bg2"/>
              </a:buClr>
              <a:buSzPct val="75000"/>
              <a:buFont typeface="Wingdings" pitchFamily="2" charset="2"/>
              <a:buNone/>
            </a:pPr>
            <a:r>
              <a:rPr lang="ru-RU" sz="1000"/>
              <a:t>                                                   балки в правой опоре</a:t>
            </a:r>
            <a:r>
              <a:rPr lang="en-US" sz="1000"/>
              <a:t>:</a:t>
            </a:r>
            <a:endParaRPr lang="ru-RU" sz="1000"/>
          </a:p>
        </p:txBody>
      </p:sp>
      <p:sp>
        <p:nvSpPr>
          <p:cNvPr id="326874" name="Rectangle 218"/>
          <p:cNvSpPr>
            <a:spLocks noChangeArrowheads="1"/>
          </p:cNvSpPr>
          <p:nvPr/>
        </p:nvSpPr>
        <p:spPr bwMode="auto">
          <a:xfrm>
            <a:off x="466725" y="4648200"/>
            <a:ext cx="1228725" cy="69850"/>
          </a:xfrm>
          <a:prstGeom prst="rect">
            <a:avLst/>
          </a:prstGeom>
          <a:solidFill>
            <a:srgbClr val="FFCC99"/>
          </a:solidFill>
          <a:ln w="9525" algn="ctr">
            <a:solidFill>
              <a:schemeClr val="tx1"/>
            </a:solidFill>
            <a:miter lim="800000"/>
            <a:headEnd/>
            <a:tailEnd/>
          </a:ln>
          <a:effectLst/>
        </p:spPr>
        <p:txBody>
          <a:bodyPr wrap="none" anchor="ctr"/>
          <a:lstStyle/>
          <a:p>
            <a:endParaRPr lang="ru-RU"/>
          </a:p>
        </p:txBody>
      </p:sp>
      <p:grpSp>
        <p:nvGrpSpPr>
          <p:cNvPr id="326875" name="Group 219"/>
          <p:cNvGrpSpPr>
            <a:grpSpLocks/>
          </p:cNvGrpSpPr>
          <p:nvPr/>
        </p:nvGrpSpPr>
        <p:grpSpPr bwMode="auto">
          <a:xfrm>
            <a:off x="1525588" y="4651375"/>
            <a:ext cx="355600" cy="300038"/>
            <a:chOff x="1147" y="1178"/>
            <a:chExt cx="224" cy="189"/>
          </a:xfrm>
        </p:grpSpPr>
        <p:sp>
          <p:nvSpPr>
            <p:cNvPr id="326876" name="AutoShape 220"/>
            <p:cNvSpPr>
              <a:spLocks noChangeArrowheads="1"/>
            </p:cNvSpPr>
            <p:nvPr/>
          </p:nvSpPr>
          <p:spPr bwMode="auto">
            <a:xfrm>
              <a:off x="1187" y="1193"/>
              <a:ext cx="132" cy="77"/>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ru-RU"/>
            </a:p>
          </p:txBody>
        </p:sp>
        <p:sp>
          <p:nvSpPr>
            <p:cNvPr id="326877" name="Oval 221"/>
            <p:cNvSpPr>
              <a:spLocks noChangeArrowheads="1"/>
            </p:cNvSpPr>
            <p:nvPr/>
          </p:nvSpPr>
          <p:spPr bwMode="auto">
            <a:xfrm>
              <a:off x="1227" y="1178"/>
              <a:ext cx="52" cy="52"/>
            </a:xfrm>
            <a:prstGeom prst="ellipse">
              <a:avLst/>
            </a:prstGeom>
            <a:solidFill>
              <a:srgbClr val="C0C0C0"/>
            </a:solidFill>
            <a:ln w="9525">
              <a:solidFill>
                <a:schemeClr val="tx1"/>
              </a:solidFill>
              <a:round/>
              <a:headEnd/>
              <a:tailEnd/>
            </a:ln>
            <a:effectLst/>
          </p:spPr>
          <p:txBody>
            <a:bodyPr wrap="none" anchor="ctr"/>
            <a:lstStyle/>
            <a:p>
              <a:endParaRPr lang="ru-RU"/>
            </a:p>
          </p:txBody>
        </p:sp>
        <p:sp>
          <p:nvSpPr>
            <p:cNvPr id="326878" name="Rectangle 222"/>
            <p:cNvSpPr>
              <a:spLocks noChangeArrowheads="1"/>
            </p:cNvSpPr>
            <p:nvPr/>
          </p:nvSpPr>
          <p:spPr bwMode="auto">
            <a:xfrm>
              <a:off x="1147" y="1321"/>
              <a:ext cx="224" cy="46"/>
            </a:xfrm>
            <a:prstGeom prst="rect">
              <a:avLst/>
            </a:prstGeom>
            <a:solidFill>
              <a:srgbClr val="C0C0C0"/>
            </a:solidFill>
            <a:ln w="9525">
              <a:noFill/>
              <a:miter lim="800000"/>
              <a:headEnd/>
              <a:tailEnd/>
            </a:ln>
            <a:effectLst/>
          </p:spPr>
          <p:txBody>
            <a:bodyPr wrap="none" anchor="ctr"/>
            <a:lstStyle/>
            <a:p>
              <a:endParaRPr lang="ru-RU"/>
            </a:p>
          </p:txBody>
        </p:sp>
        <p:sp>
          <p:nvSpPr>
            <p:cNvPr id="326879" name="Line 223"/>
            <p:cNvSpPr>
              <a:spLocks noChangeShapeType="1"/>
            </p:cNvSpPr>
            <p:nvPr/>
          </p:nvSpPr>
          <p:spPr bwMode="auto">
            <a:xfrm>
              <a:off x="1147" y="1321"/>
              <a:ext cx="224" cy="0"/>
            </a:xfrm>
            <a:prstGeom prst="line">
              <a:avLst/>
            </a:prstGeom>
            <a:noFill/>
            <a:ln w="9525">
              <a:solidFill>
                <a:schemeClr val="tx1"/>
              </a:solidFill>
              <a:round/>
              <a:headEnd/>
              <a:tailEnd/>
            </a:ln>
            <a:effectLst/>
          </p:spPr>
          <p:txBody>
            <a:bodyPr/>
            <a:lstStyle/>
            <a:p>
              <a:endParaRPr lang="ru-RU"/>
            </a:p>
          </p:txBody>
        </p:sp>
        <p:sp>
          <p:nvSpPr>
            <p:cNvPr id="326880" name="Oval 224"/>
            <p:cNvSpPr>
              <a:spLocks noChangeArrowheads="1"/>
            </p:cNvSpPr>
            <p:nvPr/>
          </p:nvSpPr>
          <p:spPr bwMode="auto">
            <a:xfrm>
              <a:off x="1226" y="1269"/>
              <a:ext cx="52" cy="52"/>
            </a:xfrm>
            <a:prstGeom prst="ellipse">
              <a:avLst/>
            </a:prstGeom>
            <a:solidFill>
              <a:srgbClr val="C0C0C0"/>
            </a:solidFill>
            <a:ln w="9525">
              <a:solidFill>
                <a:schemeClr val="tx1"/>
              </a:solidFill>
              <a:round/>
              <a:headEnd/>
              <a:tailEnd/>
            </a:ln>
            <a:effectLst/>
          </p:spPr>
          <p:txBody>
            <a:bodyPr wrap="none" anchor="ctr"/>
            <a:lstStyle/>
            <a:p>
              <a:endParaRPr lang="ru-RU"/>
            </a:p>
          </p:txBody>
        </p:sp>
      </p:grpSp>
      <p:grpSp>
        <p:nvGrpSpPr>
          <p:cNvPr id="326881" name="Group 225"/>
          <p:cNvGrpSpPr>
            <a:grpSpLocks/>
          </p:cNvGrpSpPr>
          <p:nvPr/>
        </p:nvGrpSpPr>
        <p:grpSpPr bwMode="auto">
          <a:xfrm>
            <a:off x="307975" y="4649788"/>
            <a:ext cx="355600" cy="236537"/>
            <a:chOff x="356" y="1207"/>
            <a:chExt cx="224" cy="149"/>
          </a:xfrm>
        </p:grpSpPr>
        <p:sp>
          <p:nvSpPr>
            <p:cNvPr id="326882" name="AutoShape 226"/>
            <p:cNvSpPr>
              <a:spLocks noChangeArrowheads="1"/>
            </p:cNvSpPr>
            <p:nvPr/>
          </p:nvSpPr>
          <p:spPr bwMode="auto">
            <a:xfrm>
              <a:off x="396" y="1232"/>
              <a:ext cx="132" cy="77"/>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ru-RU"/>
            </a:p>
          </p:txBody>
        </p:sp>
        <p:sp>
          <p:nvSpPr>
            <p:cNvPr id="326883" name="Oval 227"/>
            <p:cNvSpPr>
              <a:spLocks noChangeArrowheads="1"/>
            </p:cNvSpPr>
            <p:nvPr/>
          </p:nvSpPr>
          <p:spPr bwMode="auto">
            <a:xfrm>
              <a:off x="436" y="1207"/>
              <a:ext cx="52" cy="54"/>
            </a:xfrm>
            <a:prstGeom prst="ellipse">
              <a:avLst/>
            </a:prstGeom>
            <a:solidFill>
              <a:srgbClr val="C0C0C0"/>
            </a:solidFill>
            <a:ln w="9525">
              <a:solidFill>
                <a:schemeClr val="tx1"/>
              </a:solidFill>
              <a:round/>
              <a:headEnd/>
              <a:tailEnd/>
            </a:ln>
            <a:effectLst/>
          </p:spPr>
          <p:txBody>
            <a:bodyPr wrap="none" anchor="ctr"/>
            <a:lstStyle/>
            <a:p>
              <a:endParaRPr lang="ru-RU"/>
            </a:p>
          </p:txBody>
        </p:sp>
        <p:sp>
          <p:nvSpPr>
            <p:cNvPr id="326884" name="Rectangle 228"/>
            <p:cNvSpPr>
              <a:spLocks noChangeArrowheads="1"/>
            </p:cNvSpPr>
            <p:nvPr/>
          </p:nvSpPr>
          <p:spPr bwMode="auto">
            <a:xfrm>
              <a:off x="356" y="1310"/>
              <a:ext cx="224" cy="46"/>
            </a:xfrm>
            <a:prstGeom prst="rect">
              <a:avLst/>
            </a:prstGeom>
            <a:solidFill>
              <a:srgbClr val="C0C0C0"/>
            </a:solidFill>
            <a:ln w="9525">
              <a:noFill/>
              <a:miter lim="800000"/>
              <a:headEnd/>
              <a:tailEnd/>
            </a:ln>
            <a:effectLst/>
          </p:spPr>
          <p:txBody>
            <a:bodyPr wrap="none" anchor="ctr"/>
            <a:lstStyle/>
            <a:p>
              <a:endParaRPr lang="ru-RU"/>
            </a:p>
          </p:txBody>
        </p:sp>
        <p:sp>
          <p:nvSpPr>
            <p:cNvPr id="326885" name="Line 229"/>
            <p:cNvSpPr>
              <a:spLocks noChangeShapeType="1"/>
            </p:cNvSpPr>
            <p:nvPr/>
          </p:nvSpPr>
          <p:spPr bwMode="auto">
            <a:xfrm>
              <a:off x="356" y="1310"/>
              <a:ext cx="224" cy="0"/>
            </a:xfrm>
            <a:prstGeom prst="line">
              <a:avLst/>
            </a:prstGeom>
            <a:noFill/>
            <a:ln w="9525">
              <a:solidFill>
                <a:schemeClr val="tx1"/>
              </a:solidFill>
              <a:round/>
              <a:headEnd/>
              <a:tailEnd/>
            </a:ln>
            <a:effectLst/>
          </p:spPr>
          <p:txBody>
            <a:bodyPr/>
            <a:lstStyle/>
            <a:p>
              <a:endParaRPr lang="ru-RU"/>
            </a:p>
          </p:txBody>
        </p:sp>
      </p:grpSp>
      <p:sp>
        <p:nvSpPr>
          <p:cNvPr id="326886" name="Text Box 230"/>
          <p:cNvSpPr txBox="1">
            <a:spLocks noChangeArrowheads="1"/>
          </p:cNvSpPr>
          <p:nvPr/>
        </p:nvSpPr>
        <p:spPr bwMode="auto">
          <a:xfrm>
            <a:off x="222250" y="4459288"/>
            <a:ext cx="268288" cy="244475"/>
          </a:xfrm>
          <a:prstGeom prst="rect">
            <a:avLst/>
          </a:prstGeom>
          <a:noFill/>
          <a:ln w="9525" algn="ctr">
            <a:noFill/>
            <a:miter lim="800000"/>
            <a:headEnd/>
            <a:tailEnd/>
          </a:ln>
          <a:effectLst/>
        </p:spPr>
        <p:txBody>
          <a:bodyPr wrap="none">
            <a:spAutoFit/>
          </a:bodyPr>
          <a:lstStyle/>
          <a:p>
            <a:r>
              <a:rPr lang="en-US" sz="1000" i="1"/>
              <a:t>A</a:t>
            </a:r>
            <a:endParaRPr lang="ru-RU" sz="1000" i="1"/>
          </a:p>
        </p:txBody>
      </p:sp>
      <p:sp>
        <p:nvSpPr>
          <p:cNvPr id="326887" name="Text Box 231"/>
          <p:cNvSpPr txBox="1">
            <a:spLocks noChangeArrowheads="1"/>
          </p:cNvSpPr>
          <p:nvPr/>
        </p:nvSpPr>
        <p:spPr bwMode="auto">
          <a:xfrm>
            <a:off x="1706563" y="4476750"/>
            <a:ext cx="268287" cy="244475"/>
          </a:xfrm>
          <a:prstGeom prst="rect">
            <a:avLst/>
          </a:prstGeom>
          <a:noFill/>
          <a:ln w="9525" algn="ctr">
            <a:noFill/>
            <a:miter lim="800000"/>
            <a:headEnd/>
            <a:tailEnd/>
          </a:ln>
          <a:effectLst/>
        </p:spPr>
        <p:txBody>
          <a:bodyPr wrap="none">
            <a:spAutoFit/>
          </a:bodyPr>
          <a:lstStyle/>
          <a:p>
            <a:r>
              <a:rPr lang="en-US" sz="1000" i="1"/>
              <a:t>B</a:t>
            </a:r>
            <a:endParaRPr lang="ru-RU" sz="1000" i="1"/>
          </a:p>
        </p:txBody>
      </p:sp>
      <p:sp>
        <p:nvSpPr>
          <p:cNvPr id="326888" name="Line 232"/>
          <p:cNvSpPr>
            <a:spLocks noChangeShapeType="1"/>
          </p:cNvSpPr>
          <p:nvPr/>
        </p:nvSpPr>
        <p:spPr bwMode="auto">
          <a:xfrm>
            <a:off x="466725" y="4705350"/>
            <a:ext cx="0" cy="638175"/>
          </a:xfrm>
          <a:prstGeom prst="line">
            <a:avLst/>
          </a:prstGeom>
          <a:noFill/>
          <a:ln w="9525">
            <a:solidFill>
              <a:schemeClr val="tx1"/>
            </a:solidFill>
            <a:round/>
            <a:headEnd/>
            <a:tailEnd/>
          </a:ln>
          <a:effectLst/>
        </p:spPr>
        <p:txBody>
          <a:bodyPr anchor="ctr"/>
          <a:lstStyle/>
          <a:p>
            <a:endParaRPr lang="ru-RU"/>
          </a:p>
        </p:txBody>
      </p:sp>
      <p:sp>
        <p:nvSpPr>
          <p:cNvPr id="326889" name="Line 233"/>
          <p:cNvSpPr>
            <a:spLocks noChangeShapeType="1"/>
          </p:cNvSpPr>
          <p:nvPr/>
        </p:nvSpPr>
        <p:spPr bwMode="auto">
          <a:xfrm>
            <a:off x="1703388" y="4694238"/>
            <a:ext cx="0" cy="638175"/>
          </a:xfrm>
          <a:prstGeom prst="line">
            <a:avLst/>
          </a:prstGeom>
          <a:noFill/>
          <a:ln w="9525">
            <a:solidFill>
              <a:schemeClr val="tx1"/>
            </a:solidFill>
            <a:round/>
            <a:headEnd/>
            <a:tailEnd/>
          </a:ln>
          <a:effectLst/>
        </p:spPr>
        <p:txBody>
          <a:bodyPr anchor="ctr"/>
          <a:lstStyle/>
          <a:p>
            <a:endParaRPr lang="ru-RU"/>
          </a:p>
        </p:txBody>
      </p:sp>
      <p:sp>
        <p:nvSpPr>
          <p:cNvPr id="326890" name="Line 234"/>
          <p:cNvSpPr>
            <a:spLocks noChangeShapeType="1"/>
          </p:cNvSpPr>
          <p:nvPr/>
        </p:nvSpPr>
        <p:spPr bwMode="auto">
          <a:xfrm>
            <a:off x="466725" y="5248275"/>
            <a:ext cx="1228725" cy="0"/>
          </a:xfrm>
          <a:prstGeom prst="line">
            <a:avLst/>
          </a:prstGeom>
          <a:noFill/>
          <a:ln w="9525">
            <a:solidFill>
              <a:schemeClr val="tx1"/>
            </a:solidFill>
            <a:round/>
            <a:headEnd type="triangle" w="med" len="med"/>
            <a:tailEnd type="triangle" w="med" len="med"/>
          </a:ln>
          <a:effectLst/>
        </p:spPr>
        <p:txBody>
          <a:bodyPr anchor="ctr"/>
          <a:lstStyle/>
          <a:p>
            <a:endParaRPr lang="ru-RU"/>
          </a:p>
        </p:txBody>
      </p:sp>
      <p:sp>
        <p:nvSpPr>
          <p:cNvPr id="326891" name="Line 235"/>
          <p:cNvSpPr>
            <a:spLocks noChangeShapeType="1"/>
          </p:cNvSpPr>
          <p:nvPr/>
        </p:nvSpPr>
        <p:spPr bwMode="auto">
          <a:xfrm>
            <a:off x="882650" y="4683125"/>
            <a:ext cx="0" cy="485775"/>
          </a:xfrm>
          <a:prstGeom prst="line">
            <a:avLst/>
          </a:prstGeom>
          <a:noFill/>
          <a:ln w="9525">
            <a:solidFill>
              <a:schemeClr val="tx1"/>
            </a:solidFill>
            <a:round/>
            <a:headEnd/>
            <a:tailEnd/>
          </a:ln>
          <a:effectLst/>
        </p:spPr>
        <p:txBody>
          <a:bodyPr anchor="ctr"/>
          <a:lstStyle/>
          <a:p>
            <a:endParaRPr lang="ru-RU"/>
          </a:p>
        </p:txBody>
      </p:sp>
      <p:sp>
        <p:nvSpPr>
          <p:cNvPr id="326892" name="Line 236"/>
          <p:cNvSpPr>
            <a:spLocks noChangeShapeType="1"/>
          </p:cNvSpPr>
          <p:nvPr/>
        </p:nvSpPr>
        <p:spPr bwMode="auto">
          <a:xfrm>
            <a:off x="466725" y="5095875"/>
            <a:ext cx="409575" cy="0"/>
          </a:xfrm>
          <a:prstGeom prst="line">
            <a:avLst/>
          </a:prstGeom>
          <a:noFill/>
          <a:ln w="9525">
            <a:solidFill>
              <a:schemeClr val="tx1"/>
            </a:solidFill>
            <a:round/>
            <a:headEnd type="triangle" w="med" len="med"/>
            <a:tailEnd type="triangle" w="med" len="med"/>
          </a:ln>
          <a:effectLst/>
        </p:spPr>
        <p:txBody>
          <a:bodyPr anchor="ctr"/>
          <a:lstStyle/>
          <a:p>
            <a:endParaRPr lang="ru-RU"/>
          </a:p>
        </p:txBody>
      </p:sp>
      <p:sp>
        <p:nvSpPr>
          <p:cNvPr id="326893" name="Text Box 237"/>
          <p:cNvSpPr txBox="1">
            <a:spLocks noChangeArrowheads="1"/>
          </p:cNvSpPr>
          <p:nvPr/>
        </p:nvSpPr>
        <p:spPr bwMode="auto">
          <a:xfrm>
            <a:off x="563563" y="4886325"/>
            <a:ext cx="254000" cy="244475"/>
          </a:xfrm>
          <a:prstGeom prst="rect">
            <a:avLst/>
          </a:prstGeom>
          <a:noFill/>
          <a:ln w="9525" algn="ctr">
            <a:noFill/>
            <a:miter lim="800000"/>
            <a:headEnd/>
            <a:tailEnd/>
          </a:ln>
          <a:effectLst/>
        </p:spPr>
        <p:txBody>
          <a:bodyPr wrap="none">
            <a:spAutoFit/>
          </a:bodyPr>
          <a:lstStyle/>
          <a:p>
            <a:r>
              <a:rPr lang="en-US" sz="1000" i="1"/>
              <a:t>a</a:t>
            </a:r>
            <a:endParaRPr lang="ru-RU" sz="1000" i="1"/>
          </a:p>
        </p:txBody>
      </p:sp>
      <p:sp>
        <p:nvSpPr>
          <p:cNvPr id="326894" name="Text Box 238"/>
          <p:cNvSpPr txBox="1">
            <a:spLocks noChangeArrowheads="1"/>
          </p:cNvSpPr>
          <p:nvPr/>
        </p:nvSpPr>
        <p:spPr bwMode="auto">
          <a:xfrm>
            <a:off x="1000125" y="5014913"/>
            <a:ext cx="227013" cy="274637"/>
          </a:xfrm>
          <a:prstGeom prst="rect">
            <a:avLst/>
          </a:prstGeom>
          <a:noFill/>
          <a:ln w="9525" algn="ctr">
            <a:noFill/>
            <a:miter lim="800000"/>
            <a:headEnd/>
            <a:tailEnd/>
          </a:ln>
          <a:effectLst/>
        </p:spPr>
        <p:txBody>
          <a:bodyPr wrap="none">
            <a:spAutoFit/>
          </a:bodyPr>
          <a:lstStyle/>
          <a:p>
            <a:r>
              <a:rPr lang="en-US" sz="1200" i="1">
                <a:latin typeface="Times New Roman" pitchFamily="18" charset="0"/>
              </a:rPr>
              <a:t>l</a:t>
            </a:r>
            <a:endParaRPr lang="ru-RU" sz="1200" i="1">
              <a:latin typeface="Times New Roman" pitchFamily="18" charset="0"/>
            </a:endParaRPr>
          </a:p>
        </p:txBody>
      </p:sp>
      <p:sp>
        <p:nvSpPr>
          <p:cNvPr id="326895" name="AutoShape 239"/>
          <p:cNvSpPr>
            <a:spLocks noChangeArrowheads="1"/>
          </p:cNvSpPr>
          <p:nvPr/>
        </p:nvSpPr>
        <p:spPr bwMode="auto">
          <a:xfrm rot="5400000">
            <a:off x="704850" y="4429125"/>
            <a:ext cx="352425" cy="104775"/>
          </a:xfrm>
          <a:prstGeom prst="rightArrow">
            <a:avLst>
              <a:gd name="adj1" fmla="val 50000"/>
              <a:gd name="adj2" fmla="val 84091"/>
            </a:avLst>
          </a:prstGeom>
          <a:solidFill>
            <a:srgbClr val="FF0000"/>
          </a:solidFill>
          <a:ln w="9525" algn="ctr">
            <a:solidFill>
              <a:schemeClr val="tx1"/>
            </a:solidFill>
            <a:miter lim="800000"/>
            <a:headEnd/>
            <a:tailEnd/>
          </a:ln>
          <a:effectLst/>
        </p:spPr>
        <p:txBody>
          <a:bodyPr wrap="none" anchor="ctr"/>
          <a:lstStyle/>
          <a:p>
            <a:endParaRPr lang="ru-RU"/>
          </a:p>
        </p:txBody>
      </p:sp>
      <p:graphicFrame>
        <p:nvGraphicFramePr>
          <p:cNvPr id="326896" name="Object 240"/>
          <p:cNvGraphicFramePr>
            <a:graphicFrameLocks noChangeAspect="1"/>
          </p:cNvGraphicFramePr>
          <p:nvPr/>
        </p:nvGraphicFramePr>
        <p:xfrm>
          <a:off x="936625" y="4295775"/>
          <a:ext cx="165100" cy="190500"/>
        </p:xfrm>
        <a:graphic>
          <a:graphicData uri="http://schemas.openxmlformats.org/presentationml/2006/ole">
            <p:oleObj spid="_x0000_s326896" name="Формула" r:id="rId12" imgW="164880" imgH="190440" progId="Equation.3">
              <p:embed/>
            </p:oleObj>
          </a:graphicData>
        </a:graphic>
      </p:graphicFrame>
      <p:sp>
        <p:nvSpPr>
          <p:cNvPr id="326897" name="AutoShape 241"/>
          <p:cNvSpPr>
            <a:spLocks noChangeArrowheads="1"/>
          </p:cNvSpPr>
          <p:nvPr/>
        </p:nvSpPr>
        <p:spPr bwMode="auto">
          <a:xfrm rot="16200000" flipV="1">
            <a:off x="1512888" y="4446588"/>
            <a:ext cx="352425" cy="104775"/>
          </a:xfrm>
          <a:prstGeom prst="rightArrow">
            <a:avLst>
              <a:gd name="adj1" fmla="val 50000"/>
              <a:gd name="adj2" fmla="val 84091"/>
            </a:avLst>
          </a:prstGeom>
          <a:solidFill>
            <a:srgbClr val="3333CC"/>
          </a:solidFill>
          <a:ln w="9525" algn="ctr">
            <a:solidFill>
              <a:schemeClr val="tx1"/>
            </a:solidFill>
            <a:miter lim="800000"/>
            <a:headEnd/>
            <a:tailEnd/>
          </a:ln>
          <a:effectLst/>
        </p:spPr>
        <p:txBody>
          <a:bodyPr wrap="none" anchor="ctr"/>
          <a:lstStyle/>
          <a:p>
            <a:endParaRPr lang="ru-RU"/>
          </a:p>
        </p:txBody>
      </p:sp>
      <p:graphicFrame>
        <p:nvGraphicFramePr>
          <p:cNvPr id="326898" name="Object 242"/>
          <p:cNvGraphicFramePr>
            <a:graphicFrameLocks noChangeAspect="1"/>
          </p:cNvGraphicFramePr>
          <p:nvPr/>
        </p:nvGraphicFramePr>
        <p:xfrm>
          <a:off x="1773238" y="4265613"/>
          <a:ext cx="203200" cy="228600"/>
        </p:xfrm>
        <a:graphic>
          <a:graphicData uri="http://schemas.openxmlformats.org/presentationml/2006/ole">
            <p:oleObj spid="_x0000_s326898" name="Формула" r:id="rId13" imgW="203040" imgH="228600" progId="Equation.3">
              <p:embed/>
            </p:oleObj>
          </a:graphicData>
        </a:graphic>
      </p:graphicFrame>
      <p:sp>
        <p:nvSpPr>
          <p:cNvPr id="326899" name="Line 243"/>
          <p:cNvSpPr>
            <a:spLocks noChangeShapeType="1"/>
          </p:cNvSpPr>
          <p:nvPr/>
        </p:nvSpPr>
        <p:spPr bwMode="auto">
          <a:xfrm>
            <a:off x="495300" y="4714875"/>
            <a:ext cx="1219200" cy="361950"/>
          </a:xfrm>
          <a:prstGeom prst="line">
            <a:avLst/>
          </a:prstGeom>
          <a:noFill/>
          <a:ln w="9525">
            <a:solidFill>
              <a:schemeClr val="tx1"/>
            </a:solidFill>
            <a:prstDash val="dash"/>
            <a:round/>
            <a:headEnd/>
            <a:tailEnd/>
          </a:ln>
          <a:effectLst/>
        </p:spPr>
        <p:txBody>
          <a:bodyPr anchor="ctr"/>
          <a:lstStyle/>
          <a:p>
            <a:endParaRPr lang="ru-RU"/>
          </a:p>
        </p:txBody>
      </p:sp>
      <p:sp>
        <p:nvSpPr>
          <p:cNvPr id="326900" name="Arc 244"/>
          <p:cNvSpPr>
            <a:spLocks/>
          </p:cNvSpPr>
          <p:nvPr/>
        </p:nvSpPr>
        <p:spPr bwMode="auto">
          <a:xfrm flipV="1">
            <a:off x="695325" y="4689475"/>
            <a:ext cx="49213" cy="889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ru-RU"/>
          </a:p>
        </p:txBody>
      </p:sp>
      <p:sp>
        <p:nvSpPr>
          <p:cNvPr id="326901" name="Text Box 245"/>
          <p:cNvSpPr txBox="1">
            <a:spLocks noChangeArrowheads="1"/>
          </p:cNvSpPr>
          <p:nvPr/>
        </p:nvSpPr>
        <p:spPr bwMode="auto">
          <a:xfrm>
            <a:off x="590550" y="4730750"/>
            <a:ext cx="334963" cy="244475"/>
          </a:xfrm>
          <a:prstGeom prst="rect">
            <a:avLst/>
          </a:prstGeom>
          <a:noFill/>
          <a:ln w="9525" algn="ctr">
            <a:noFill/>
            <a:miter lim="800000"/>
            <a:headEnd/>
            <a:tailEnd/>
          </a:ln>
          <a:effectLst/>
        </p:spPr>
        <p:txBody>
          <a:bodyPr wrap="none">
            <a:spAutoFit/>
          </a:bodyPr>
          <a:lstStyle/>
          <a:p>
            <a:r>
              <a:rPr lang="ru-RU" sz="1000" i="1"/>
              <a:t>б</a:t>
            </a:r>
            <a:r>
              <a:rPr lang="ru-RU" sz="1000" i="1">
                <a:sym typeface="Symbol" pitchFamily="18" charset="2"/>
              </a:rPr>
              <a:t></a:t>
            </a:r>
          </a:p>
        </p:txBody>
      </p:sp>
      <p:sp>
        <p:nvSpPr>
          <p:cNvPr id="326902" name="Text Box 246"/>
          <p:cNvSpPr txBox="1">
            <a:spLocks noChangeArrowheads="1"/>
          </p:cNvSpPr>
          <p:nvPr/>
        </p:nvSpPr>
        <p:spPr bwMode="auto">
          <a:xfrm>
            <a:off x="822325" y="4649788"/>
            <a:ext cx="377825" cy="244475"/>
          </a:xfrm>
          <a:prstGeom prst="rect">
            <a:avLst/>
          </a:prstGeom>
          <a:noFill/>
          <a:ln w="9525" algn="ctr">
            <a:noFill/>
            <a:miter lim="800000"/>
            <a:headEnd/>
            <a:tailEnd/>
          </a:ln>
          <a:effectLst/>
        </p:spPr>
        <p:txBody>
          <a:bodyPr wrap="none">
            <a:spAutoFit/>
          </a:bodyPr>
          <a:lstStyle/>
          <a:p>
            <a:r>
              <a:rPr lang="ru-RU" sz="1000" i="1"/>
              <a:t>б</a:t>
            </a:r>
            <a:r>
              <a:rPr lang="en-US" sz="1000" i="1">
                <a:sym typeface="Symbol" pitchFamily="18" charset="2"/>
              </a:rPr>
              <a:t>s</a:t>
            </a:r>
            <a:r>
              <a:rPr lang="en-US" sz="1000" i="1" baseline="-25000">
                <a:sym typeface="Symbol" pitchFamily="18" charset="2"/>
              </a:rPr>
              <a:t>P</a:t>
            </a:r>
            <a:endParaRPr lang="ru-RU" sz="1000" i="1" baseline="-25000">
              <a:sym typeface="Symbol" pitchFamily="18" charset="2"/>
            </a:endParaRPr>
          </a:p>
        </p:txBody>
      </p:sp>
      <p:sp>
        <p:nvSpPr>
          <p:cNvPr id="326903" name="Text Box 247"/>
          <p:cNvSpPr txBox="1">
            <a:spLocks noChangeArrowheads="1"/>
          </p:cNvSpPr>
          <p:nvPr/>
        </p:nvSpPr>
        <p:spPr bwMode="auto">
          <a:xfrm>
            <a:off x="1655763" y="4876800"/>
            <a:ext cx="377825" cy="244475"/>
          </a:xfrm>
          <a:prstGeom prst="rect">
            <a:avLst/>
          </a:prstGeom>
          <a:noFill/>
          <a:ln w="9525" algn="ctr">
            <a:noFill/>
            <a:miter lim="800000"/>
            <a:headEnd/>
            <a:tailEnd/>
          </a:ln>
          <a:effectLst/>
        </p:spPr>
        <p:txBody>
          <a:bodyPr wrap="none">
            <a:spAutoFit/>
          </a:bodyPr>
          <a:lstStyle/>
          <a:p>
            <a:r>
              <a:rPr lang="ru-RU" sz="1000" i="1"/>
              <a:t>б</a:t>
            </a:r>
            <a:r>
              <a:rPr lang="en-US" sz="1000" i="1">
                <a:sym typeface="Symbol" pitchFamily="18" charset="2"/>
              </a:rPr>
              <a:t>s</a:t>
            </a:r>
            <a:r>
              <a:rPr lang="en-US" sz="1000" i="1" baseline="-25000">
                <a:sym typeface="Symbol" pitchFamily="18" charset="2"/>
              </a:rPr>
              <a:t>B</a:t>
            </a:r>
            <a:endParaRPr lang="ru-RU" sz="1000" i="1" baseline="-25000">
              <a:sym typeface="Symbol" pitchFamily="18" charset="2"/>
            </a:endParaRPr>
          </a:p>
        </p:txBody>
      </p:sp>
      <p:sp>
        <p:nvSpPr>
          <p:cNvPr id="326904" name="Line 248"/>
          <p:cNvSpPr>
            <a:spLocks noChangeShapeType="1"/>
          </p:cNvSpPr>
          <p:nvPr/>
        </p:nvSpPr>
        <p:spPr bwMode="auto">
          <a:xfrm>
            <a:off x="879475" y="4664075"/>
            <a:ext cx="1588" cy="160338"/>
          </a:xfrm>
          <a:prstGeom prst="line">
            <a:avLst/>
          </a:prstGeom>
          <a:noFill/>
          <a:ln w="19050">
            <a:solidFill>
              <a:srgbClr val="FF0000"/>
            </a:solidFill>
            <a:round/>
            <a:headEnd/>
            <a:tailEnd/>
          </a:ln>
          <a:effectLst/>
        </p:spPr>
        <p:txBody>
          <a:bodyPr anchor="ctr"/>
          <a:lstStyle/>
          <a:p>
            <a:endParaRPr lang="ru-RU"/>
          </a:p>
        </p:txBody>
      </p:sp>
      <p:sp>
        <p:nvSpPr>
          <p:cNvPr id="326905" name="Line 249"/>
          <p:cNvSpPr>
            <a:spLocks noChangeShapeType="1"/>
          </p:cNvSpPr>
          <p:nvPr/>
        </p:nvSpPr>
        <p:spPr bwMode="auto">
          <a:xfrm>
            <a:off x="1695450" y="4676775"/>
            <a:ext cx="4763" cy="388938"/>
          </a:xfrm>
          <a:prstGeom prst="line">
            <a:avLst/>
          </a:prstGeom>
          <a:noFill/>
          <a:ln w="19050">
            <a:solidFill>
              <a:srgbClr val="0000FF"/>
            </a:solidFill>
            <a:round/>
            <a:headEnd/>
            <a:tailEnd/>
          </a:ln>
          <a:effectLst/>
        </p:spPr>
        <p:txBody>
          <a:bodyPr anchor="ctr"/>
          <a:lstStyle/>
          <a:p>
            <a:endParaRPr lang="ru-RU"/>
          </a:p>
        </p:txBody>
      </p:sp>
      <p:sp>
        <p:nvSpPr>
          <p:cNvPr id="326906" name="Text Box 250"/>
          <p:cNvSpPr txBox="1">
            <a:spLocks noChangeArrowheads="1"/>
          </p:cNvSpPr>
          <p:nvPr/>
        </p:nvSpPr>
        <p:spPr bwMode="auto">
          <a:xfrm>
            <a:off x="1993900" y="5027613"/>
            <a:ext cx="1625600" cy="244475"/>
          </a:xfrm>
          <a:prstGeom prst="rect">
            <a:avLst/>
          </a:prstGeom>
          <a:noFill/>
          <a:ln w="9525" algn="ctr">
            <a:noFill/>
            <a:miter lim="800000"/>
            <a:headEnd/>
            <a:tailEnd/>
          </a:ln>
          <a:effectLst/>
        </p:spPr>
        <p:txBody>
          <a:bodyPr>
            <a:spAutoFit/>
          </a:bodyPr>
          <a:lstStyle/>
          <a:p>
            <a:r>
              <a:rPr lang="ru-RU" sz="1000"/>
              <a:t>Запишем сумму работ</a:t>
            </a:r>
            <a:r>
              <a:rPr lang="en-US" sz="1000"/>
              <a:t>:</a:t>
            </a:r>
            <a:endParaRPr lang="ru-RU" sz="1000"/>
          </a:p>
        </p:txBody>
      </p:sp>
      <p:graphicFrame>
        <p:nvGraphicFramePr>
          <p:cNvPr id="326907" name="Object 251"/>
          <p:cNvGraphicFramePr>
            <a:graphicFrameLocks noChangeAspect="1"/>
          </p:cNvGraphicFramePr>
          <p:nvPr/>
        </p:nvGraphicFramePr>
        <p:xfrm>
          <a:off x="3733800" y="5060950"/>
          <a:ext cx="1625600" cy="228600"/>
        </p:xfrm>
        <a:graphic>
          <a:graphicData uri="http://schemas.openxmlformats.org/presentationml/2006/ole">
            <p:oleObj spid="_x0000_s326907" name="Формула" r:id="rId14" imgW="1625400" imgH="228600" progId="Equation.3">
              <p:embed/>
            </p:oleObj>
          </a:graphicData>
        </a:graphic>
      </p:graphicFrame>
      <p:sp>
        <p:nvSpPr>
          <p:cNvPr id="326908" name="Text Box 252"/>
          <p:cNvSpPr txBox="1">
            <a:spLocks noChangeArrowheads="1"/>
          </p:cNvSpPr>
          <p:nvPr/>
        </p:nvSpPr>
        <p:spPr bwMode="auto">
          <a:xfrm>
            <a:off x="1982788" y="4864100"/>
            <a:ext cx="2454275" cy="244475"/>
          </a:xfrm>
          <a:prstGeom prst="rect">
            <a:avLst/>
          </a:prstGeom>
          <a:noFill/>
          <a:ln w="9525" algn="ctr">
            <a:noFill/>
            <a:miter lim="800000"/>
            <a:headEnd/>
            <a:tailEnd/>
          </a:ln>
          <a:effectLst/>
        </p:spPr>
        <p:txBody>
          <a:bodyPr>
            <a:spAutoFit/>
          </a:bodyPr>
          <a:lstStyle/>
          <a:p>
            <a:r>
              <a:rPr lang="ru-RU" sz="1000"/>
              <a:t>Вычислим возможные перемещения</a:t>
            </a:r>
            <a:r>
              <a:rPr lang="en-US" sz="1000"/>
              <a:t>:</a:t>
            </a:r>
            <a:endParaRPr lang="ru-RU" sz="1000"/>
          </a:p>
        </p:txBody>
      </p:sp>
      <p:sp>
        <p:nvSpPr>
          <p:cNvPr id="326910" name="AutoShape 254"/>
          <p:cNvSpPr>
            <a:spLocks noChangeArrowheads="1"/>
          </p:cNvSpPr>
          <p:nvPr/>
        </p:nvSpPr>
        <p:spPr bwMode="auto">
          <a:xfrm>
            <a:off x="5589588" y="5103813"/>
            <a:ext cx="333375" cy="1333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FF"/>
          </a:solidFill>
          <a:ln w="9525" algn="ctr">
            <a:solidFill>
              <a:schemeClr val="tx1"/>
            </a:solidFill>
            <a:miter lim="800000"/>
            <a:headEnd/>
            <a:tailEnd/>
          </a:ln>
          <a:effectLst/>
        </p:spPr>
        <p:txBody>
          <a:bodyPr wrap="none" anchor="ctr"/>
          <a:lstStyle/>
          <a:p>
            <a:endParaRPr lang="ru-RU"/>
          </a:p>
        </p:txBody>
      </p:sp>
      <p:graphicFrame>
        <p:nvGraphicFramePr>
          <p:cNvPr id="326911" name="Object 255"/>
          <p:cNvGraphicFramePr>
            <a:graphicFrameLocks noChangeAspect="1"/>
          </p:cNvGraphicFramePr>
          <p:nvPr/>
        </p:nvGraphicFramePr>
        <p:xfrm>
          <a:off x="6015038" y="5065713"/>
          <a:ext cx="1193800" cy="215900"/>
        </p:xfrm>
        <a:graphic>
          <a:graphicData uri="http://schemas.openxmlformats.org/presentationml/2006/ole">
            <p:oleObj spid="_x0000_s326911" name="Формула" r:id="rId15" imgW="1193760" imgH="215640" progId="Equation.3">
              <p:embed/>
            </p:oleObj>
          </a:graphicData>
        </a:graphic>
      </p:graphicFrame>
      <p:sp>
        <p:nvSpPr>
          <p:cNvPr id="326912" name="AutoShape 256"/>
          <p:cNvSpPr>
            <a:spLocks noChangeArrowheads="1"/>
          </p:cNvSpPr>
          <p:nvPr/>
        </p:nvSpPr>
        <p:spPr bwMode="auto">
          <a:xfrm>
            <a:off x="7359650" y="5083175"/>
            <a:ext cx="333375" cy="1333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FF"/>
          </a:solidFill>
          <a:ln w="9525" algn="ctr">
            <a:solidFill>
              <a:schemeClr val="tx1"/>
            </a:solidFill>
            <a:miter lim="800000"/>
            <a:headEnd/>
            <a:tailEnd/>
          </a:ln>
          <a:effectLst/>
        </p:spPr>
        <p:txBody>
          <a:bodyPr wrap="none" anchor="ctr"/>
          <a:lstStyle/>
          <a:p>
            <a:endParaRPr lang="ru-RU"/>
          </a:p>
        </p:txBody>
      </p:sp>
      <p:graphicFrame>
        <p:nvGraphicFramePr>
          <p:cNvPr id="326913" name="Object 257"/>
          <p:cNvGraphicFramePr>
            <a:graphicFrameLocks noChangeAspect="1"/>
          </p:cNvGraphicFramePr>
          <p:nvPr/>
        </p:nvGraphicFramePr>
        <p:xfrm>
          <a:off x="7785100" y="4946650"/>
          <a:ext cx="1155700" cy="393700"/>
        </p:xfrm>
        <a:graphic>
          <a:graphicData uri="http://schemas.openxmlformats.org/presentationml/2006/ole">
            <p:oleObj spid="_x0000_s326913" name="Формула" r:id="rId16" imgW="1155600" imgH="393480" progId="Equation.3">
              <p:embed/>
            </p:oleObj>
          </a:graphicData>
        </a:graphic>
      </p:graphicFrame>
      <p:sp>
        <p:nvSpPr>
          <p:cNvPr id="326914" name="Rectangle 258"/>
          <p:cNvSpPr>
            <a:spLocks noChangeArrowheads="1"/>
          </p:cNvSpPr>
          <p:nvPr/>
        </p:nvSpPr>
        <p:spPr bwMode="auto">
          <a:xfrm>
            <a:off x="187325" y="5276850"/>
            <a:ext cx="6035675" cy="274638"/>
          </a:xfrm>
          <a:prstGeom prst="rect">
            <a:avLst/>
          </a:prstGeom>
          <a:noFill/>
          <a:ln w="9525">
            <a:noFill/>
            <a:miter lim="800000"/>
            <a:headEnd/>
            <a:tailEnd/>
          </a:ln>
          <a:effectLst/>
        </p:spPr>
        <p:txBody>
          <a:bodyPr/>
          <a:lstStyle/>
          <a:p>
            <a:pPr marL="533400" indent="-533400">
              <a:spcBef>
                <a:spcPct val="20000"/>
              </a:spcBef>
              <a:buClr>
                <a:schemeClr val="bg2"/>
              </a:buClr>
              <a:buSzPct val="75000"/>
              <a:buFont typeface="Wingdings" pitchFamily="2" charset="2"/>
              <a:buNone/>
            </a:pPr>
            <a:r>
              <a:rPr lang="ru-RU" sz="1000" b="1"/>
              <a:t>Пример </a:t>
            </a:r>
            <a:r>
              <a:rPr lang="en-US" sz="1000" b="1"/>
              <a:t>2</a:t>
            </a:r>
            <a:r>
              <a:rPr lang="ru-RU" sz="1000" b="1"/>
              <a:t>. </a:t>
            </a:r>
            <a:r>
              <a:rPr lang="ru-RU" sz="1000"/>
              <a:t>Определить опорный момент многопролетной составной балке в левой опоре</a:t>
            </a:r>
            <a:r>
              <a:rPr lang="en-US" sz="1000"/>
              <a:t>:</a:t>
            </a:r>
            <a:endParaRPr lang="ru-RU" sz="1000"/>
          </a:p>
        </p:txBody>
      </p:sp>
      <p:sp>
        <p:nvSpPr>
          <p:cNvPr id="326915" name="Arc 259"/>
          <p:cNvSpPr>
            <a:spLocks/>
          </p:cNvSpPr>
          <p:nvPr/>
        </p:nvSpPr>
        <p:spPr bwMode="auto">
          <a:xfrm flipV="1">
            <a:off x="912813" y="6164263"/>
            <a:ext cx="49212" cy="889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ru-RU"/>
          </a:p>
        </p:txBody>
      </p:sp>
      <p:sp>
        <p:nvSpPr>
          <p:cNvPr id="326916" name="Text Box 260"/>
          <p:cNvSpPr txBox="1">
            <a:spLocks noChangeArrowheads="1"/>
          </p:cNvSpPr>
          <p:nvPr/>
        </p:nvSpPr>
        <p:spPr bwMode="auto">
          <a:xfrm>
            <a:off x="969963" y="6119813"/>
            <a:ext cx="334962" cy="244475"/>
          </a:xfrm>
          <a:prstGeom prst="rect">
            <a:avLst/>
          </a:prstGeom>
          <a:noFill/>
          <a:ln w="9525" algn="ctr">
            <a:noFill/>
            <a:miter lim="800000"/>
            <a:headEnd/>
            <a:tailEnd/>
          </a:ln>
          <a:effectLst/>
        </p:spPr>
        <p:txBody>
          <a:bodyPr wrap="none">
            <a:spAutoFit/>
          </a:bodyPr>
          <a:lstStyle/>
          <a:p>
            <a:r>
              <a:rPr lang="ru-RU" sz="1000" i="1"/>
              <a:t>б</a:t>
            </a:r>
            <a:r>
              <a:rPr lang="ru-RU" sz="1000" i="1">
                <a:sym typeface="Symbol" pitchFamily="18" charset="2"/>
              </a:rPr>
              <a:t></a:t>
            </a:r>
          </a:p>
        </p:txBody>
      </p:sp>
      <p:sp>
        <p:nvSpPr>
          <p:cNvPr id="326917" name="Text Box 261"/>
          <p:cNvSpPr txBox="1">
            <a:spLocks noChangeArrowheads="1"/>
          </p:cNvSpPr>
          <p:nvPr/>
        </p:nvSpPr>
        <p:spPr bwMode="auto">
          <a:xfrm>
            <a:off x="4325938" y="6105525"/>
            <a:ext cx="377825" cy="244475"/>
          </a:xfrm>
          <a:prstGeom prst="rect">
            <a:avLst/>
          </a:prstGeom>
          <a:noFill/>
          <a:ln w="9525" algn="ctr">
            <a:noFill/>
            <a:miter lim="800000"/>
            <a:headEnd/>
            <a:tailEnd/>
          </a:ln>
          <a:effectLst/>
        </p:spPr>
        <p:txBody>
          <a:bodyPr wrap="none">
            <a:spAutoFit/>
          </a:bodyPr>
          <a:lstStyle/>
          <a:p>
            <a:r>
              <a:rPr lang="ru-RU" sz="1000" i="1"/>
              <a:t>б</a:t>
            </a:r>
            <a:r>
              <a:rPr lang="en-US" sz="1000" i="1">
                <a:sym typeface="Symbol" pitchFamily="18" charset="2"/>
              </a:rPr>
              <a:t>s</a:t>
            </a:r>
            <a:r>
              <a:rPr lang="en-US" sz="1000" i="1" baseline="-25000">
                <a:sym typeface="Symbol" pitchFamily="18" charset="2"/>
              </a:rPr>
              <a:t>P</a:t>
            </a:r>
            <a:endParaRPr lang="ru-RU" sz="1000" i="1" baseline="-25000">
              <a:sym typeface="Symbol" pitchFamily="18" charset="2"/>
            </a:endParaRPr>
          </a:p>
        </p:txBody>
      </p:sp>
      <p:sp>
        <p:nvSpPr>
          <p:cNvPr id="326918" name="Text Box 262"/>
          <p:cNvSpPr txBox="1">
            <a:spLocks noChangeArrowheads="1"/>
          </p:cNvSpPr>
          <p:nvPr/>
        </p:nvSpPr>
        <p:spPr bwMode="auto">
          <a:xfrm>
            <a:off x="1711325" y="6151563"/>
            <a:ext cx="377825" cy="244475"/>
          </a:xfrm>
          <a:prstGeom prst="rect">
            <a:avLst/>
          </a:prstGeom>
          <a:noFill/>
          <a:ln w="9525" algn="ctr">
            <a:noFill/>
            <a:miter lim="800000"/>
            <a:headEnd/>
            <a:tailEnd/>
          </a:ln>
          <a:effectLst/>
        </p:spPr>
        <p:txBody>
          <a:bodyPr wrap="none">
            <a:spAutoFit/>
          </a:bodyPr>
          <a:lstStyle/>
          <a:p>
            <a:r>
              <a:rPr lang="ru-RU" sz="1000" i="1"/>
              <a:t>б</a:t>
            </a:r>
            <a:r>
              <a:rPr lang="en-US" sz="1000" i="1">
                <a:sym typeface="Symbol" pitchFamily="18" charset="2"/>
              </a:rPr>
              <a:t>s</a:t>
            </a:r>
            <a:r>
              <a:rPr lang="en-US" sz="1000" i="1" baseline="-25000">
                <a:sym typeface="Symbol" pitchFamily="18" charset="2"/>
              </a:rPr>
              <a:t>B</a:t>
            </a:r>
            <a:endParaRPr lang="ru-RU" sz="1000" i="1" baseline="-25000">
              <a:sym typeface="Symbol" pitchFamily="18" charset="2"/>
            </a:endParaRPr>
          </a:p>
        </p:txBody>
      </p:sp>
      <p:grpSp>
        <p:nvGrpSpPr>
          <p:cNvPr id="326919" name="Group 263"/>
          <p:cNvGrpSpPr>
            <a:grpSpLocks/>
          </p:cNvGrpSpPr>
          <p:nvPr/>
        </p:nvGrpSpPr>
        <p:grpSpPr bwMode="auto">
          <a:xfrm rot="5400000">
            <a:off x="244476" y="6102350"/>
            <a:ext cx="355600" cy="73025"/>
            <a:chOff x="2308" y="3880"/>
            <a:chExt cx="224" cy="46"/>
          </a:xfrm>
        </p:grpSpPr>
        <p:sp>
          <p:nvSpPr>
            <p:cNvPr id="326920" name="Rectangle 264"/>
            <p:cNvSpPr>
              <a:spLocks noChangeArrowheads="1"/>
            </p:cNvSpPr>
            <p:nvPr/>
          </p:nvSpPr>
          <p:spPr bwMode="auto">
            <a:xfrm>
              <a:off x="2308" y="3880"/>
              <a:ext cx="224" cy="46"/>
            </a:xfrm>
            <a:prstGeom prst="rect">
              <a:avLst/>
            </a:prstGeom>
            <a:solidFill>
              <a:srgbClr val="C0C0C0"/>
            </a:solidFill>
            <a:ln w="9525">
              <a:noFill/>
              <a:miter lim="800000"/>
              <a:headEnd/>
              <a:tailEnd/>
            </a:ln>
            <a:effectLst/>
          </p:spPr>
          <p:txBody>
            <a:bodyPr wrap="none" anchor="ctr"/>
            <a:lstStyle/>
            <a:p>
              <a:endParaRPr lang="ru-RU"/>
            </a:p>
          </p:txBody>
        </p:sp>
        <p:sp>
          <p:nvSpPr>
            <p:cNvPr id="326921" name="Line 265"/>
            <p:cNvSpPr>
              <a:spLocks noChangeShapeType="1"/>
            </p:cNvSpPr>
            <p:nvPr/>
          </p:nvSpPr>
          <p:spPr bwMode="auto">
            <a:xfrm>
              <a:off x="2308" y="3880"/>
              <a:ext cx="224" cy="0"/>
            </a:xfrm>
            <a:prstGeom prst="line">
              <a:avLst/>
            </a:prstGeom>
            <a:noFill/>
            <a:ln w="9525">
              <a:solidFill>
                <a:schemeClr val="tx1"/>
              </a:solidFill>
              <a:round/>
              <a:headEnd/>
              <a:tailEnd/>
            </a:ln>
            <a:effectLst/>
          </p:spPr>
          <p:txBody>
            <a:bodyPr/>
            <a:lstStyle/>
            <a:p>
              <a:endParaRPr lang="ru-RU"/>
            </a:p>
          </p:txBody>
        </p:sp>
      </p:grpSp>
      <p:sp>
        <p:nvSpPr>
          <p:cNvPr id="326922" name="Text Box 266"/>
          <p:cNvSpPr txBox="1">
            <a:spLocks noChangeArrowheads="1"/>
          </p:cNvSpPr>
          <p:nvPr/>
        </p:nvSpPr>
        <p:spPr bwMode="auto">
          <a:xfrm>
            <a:off x="715963" y="5476875"/>
            <a:ext cx="6142037" cy="244475"/>
          </a:xfrm>
          <a:prstGeom prst="rect">
            <a:avLst/>
          </a:prstGeom>
          <a:noFill/>
          <a:ln w="9525" algn="ctr">
            <a:noFill/>
            <a:miter lim="800000"/>
            <a:headEnd/>
            <a:tailEnd/>
          </a:ln>
          <a:effectLst/>
        </p:spPr>
        <p:txBody>
          <a:bodyPr>
            <a:spAutoFit/>
          </a:bodyPr>
          <a:lstStyle/>
          <a:p>
            <a:r>
              <a:rPr lang="ru-RU" sz="1000"/>
              <a:t>Отбросим в жесткой заделке связь, препятствующую повороту балки, и заменим ее парой сил </a:t>
            </a:r>
            <a:r>
              <a:rPr lang="en-US" sz="1000" i="1"/>
              <a:t>M</a:t>
            </a:r>
            <a:r>
              <a:rPr lang="en-US" sz="1000" i="1" baseline="-25000"/>
              <a:t>A</a:t>
            </a:r>
            <a:r>
              <a:rPr lang="en-US" sz="1000"/>
              <a:t>:</a:t>
            </a:r>
            <a:r>
              <a:rPr lang="ru-RU" sz="1000"/>
              <a:t> </a:t>
            </a:r>
          </a:p>
        </p:txBody>
      </p:sp>
      <p:grpSp>
        <p:nvGrpSpPr>
          <p:cNvPr id="326923" name="Group 267"/>
          <p:cNvGrpSpPr>
            <a:grpSpLocks/>
          </p:cNvGrpSpPr>
          <p:nvPr/>
        </p:nvGrpSpPr>
        <p:grpSpPr bwMode="auto">
          <a:xfrm>
            <a:off x="268288" y="6096000"/>
            <a:ext cx="355600" cy="236538"/>
            <a:chOff x="356" y="1207"/>
            <a:chExt cx="224" cy="149"/>
          </a:xfrm>
        </p:grpSpPr>
        <p:sp>
          <p:nvSpPr>
            <p:cNvPr id="326924" name="AutoShape 268"/>
            <p:cNvSpPr>
              <a:spLocks noChangeArrowheads="1"/>
            </p:cNvSpPr>
            <p:nvPr/>
          </p:nvSpPr>
          <p:spPr bwMode="auto">
            <a:xfrm>
              <a:off x="396" y="1232"/>
              <a:ext cx="132" cy="77"/>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ru-RU"/>
            </a:p>
          </p:txBody>
        </p:sp>
        <p:sp>
          <p:nvSpPr>
            <p:cNvPr id="326925" name="Oval 269"/>
            <p:cNvSpPr>
              <a:spLocks noChangeArrowheads="1"/>
            </p:cNvSpPr>
            <p:nvPr/>
          </p:nvSpPr>
          <p:spPr bwMode="auto">
            <a:xfrm>
              <a:off x="436" y="1207"/>
              <a:ext cx="52" cy="54"/>
            </a:xfrm>
            <a:prstGeom prst="ellipse">
              <a:avLst/>
            </a:prstGeom>
            <a:solidFill>
              <a:srgbClr val="C0C0C0"/>
            </a:solidFill>
            <a:ln w="9525">
              <a:solidFill>
                <a:schemeClr val="tx1"/>
              </a:solidFill>
              <a:round/>
              <a:headEnd/>
              <a:tailEnd/>
            </a:ln>
            <a:effectLst/>
          </p:spPr>
          <p:txBody>
            <a:bodyPr wrap="none" anchor="ctr"/>
            <a:lstStyle/>
            <a:p>
              <a:endParaRPr lang="ru-RU"/>
            </a:p>
          </p:txBody>
        </p:sp>
        <p:sp>
          <p:nvSpPr>
            <p:cNvPr id="326926" name="Rectangle 270"/>
            <p:cNvSpPr>
              <a:spLocks noChangeArrowheads="1"/>
            </p:cNvSpPr>
            <p:nvPr/>
          </p:nvSpPr>
          <p:spPr bwMode="auto">
            <a:xfrm>
              <a:off x="356" y="1310"/>
              <a:ext cx="224" cy="46"/>
            </a:xfrm>
            <a:prstGeom prst="rect">
              <a:avLst/>
            </a:prstGeom>
            <a:solidFill>
              <a:srgbClr val="C0C0C0"/>
            </a:solidFill>
            <a:ln w="9525">
              <a:noFill/>
              <a:miter lim="800000"/>
              <a:headEnd/>
              <a:tailEnd/>
            </a:ln>
            <a:effectLst/>
          </p:spPr>
          <p:txBody>
            <a:bodyPr wrap="none" anchor="ctr"/>
            <a:lstStyle/>
            <a:p>
              <a:endParaRPr lang="ru-RU"/>
            </a:p>
          </p:txBody>
        </p:sp>
        <p:sp>
          <p:nvSpPr>
            <p:cNvPr id="326927" name="Line 271"/>
            <p:cNvSpPr>
              <a:spLocks noChangeShapeType="1"/>
            </p:cNvSpPr>
            <p:nvPr/>
          </p:nvSpPr>
          <p:spPr bwMode="auto">
            <a:xfrm>
              <a:off x="356" y="1310"/>
              <a:ext cx="224" cy="0"/>
            </a:xfrm>
            <a:prstGeom prst="line">
              <a:avLst/>
            </a:prstGeom>
            <a:noFill/>
            <a:ln w="9525">
              <a:solidFill>
                <a:schemeClr val="tx1"/>
              </a:solidFill>
              <a:round/>
              <a:headEnd/>
              <a:tailEnd/>
            </a:ln>
            <a:effectLst/>
          </p:spPr>
          <p:txBody>
            <a:bodyPr/>
            <a:lstStyle/>
            <a:p>
              <a:endParaRPr lang="ru-RU"/>
            </a:p>
          </p:txBody>
        </p:sp>
      </p:grpSp>
      <p:sp>
        <p:nvSpPr>
          <p:cNvPr id="326928" name="AutoShape 272"/>
          <p:cNvSpPr>
            <a:spLocks noChangeArrowheads="1"/>
          </p:cNvSpPr>
          <p:nvPr/>
        </p:nvSpPr>
        <p:spPr bwMode="auto">
          <a:xfrm>
            <a:off x="295275" y="5895975"/>
            <a:ext cx="285750" cy="28575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3333CC"/>
          </a:solidFill>
          <a:ln w="9525" algn="ctr">
            <a:solidFill>
              <a:schemeClr val="tx1"/>
            </a:solidFill>
            <a:miter lim="800000"/>
            <a:headEnd/>
            <a:tailEnd/>
          </a:ln>
          <a:effectLst/>
        </p:spPr>
        <p:txBody>
          <a:bodyPr wrap="none" anchor="ctr"/>
          <a:lstStyle/>
          <a:p>
            <a:endParaRPr lang="ru-RU"/>
          </a:p>
        </p:txBody>
      </p:sp>
      <p:sp>
        <p:nvSpPr>
          <p:cNvPr id="326929" name="Text Box 273"/>
          <p:cNvSpPr txBox="1">
            <a:spLocks noChangeArrowheads="1"/>
          </p:cNvSpPr>
          <p:nvPr/>
        </p:nvSpPr>
        <p:spPr bwMode="auto">
          <a:xfrm>
            <a:off x="498475" y="5630863"/>
            <a:ext cx="349250" cy="244475"/>
          </a:xfrm>
          <a:prstGeom prst="rect">
            <a:avLst/>
          </a:prstGeom>
          <a:noFill/>
          <a:ln w="9525" algn="ctr">
            <a:noFill/>
            <a:miter lim="800000"/>
            <a:headEnd/>
            <a:tailEnd/>
          </a:ln>
          <a:effectLst/>
        </p:spPr>
        <p:txBody>
          <a:bodyPr wrap="none">
            <a:spAutoFit/>
          </a:bodyPr>
          <a:lstStyle/>
          <a:p>
            <a:r>
              <a:rPr lang="en-US" sz="1000" i="1"/>
              <a:t>M</a:t>
            </a:r>
            <a:r>
              <a:rPr lang="en-US" sz="1000" i="1" baseline="-25000"/>
              <a:t>A</a:t>
            </a:r>
            <a:endParaRPr lang="ru-RU" sz="1000" i="1" baseline="-25000"/>
          </a:p>
        </p:txBody>
      </p:sp>
      <p:sp>
        <p:nvSpPr>
          <p:cNvPr id="326930" name="Line 274"/>
          <p:cNvSpPr>
            <a:spLocks noChangeShapeType="1"/>
          </p:cNvSpPr>
          <p:nvPr/>
        </p:nvSpPr>
        <p:spPr bwMode="auto">
          <a:xfrm>
            <a:off x="436563" y="6122988"/>
            <a:ext cx="1285875" cy="371475"/>
          </a:xfrm>
          <a:prstGeom prst="line">
            <a:avLst/>
          </a:prstGeom>
          <a:noFill/>
          <a:ln w="9525">
            <a:solidFill>
              <a:schemeClr val="tx1"/>
            </a:solidFill>
            <a:prstDash val="dash"/>
            <a:round/>
            <a:headEnd/>
            <a:tailEnd/>
          </a:ln>
          <a:effectLst/>
        </p:spPr>
        <p:txBody>
          <a:bodyPr anchor="ctr"/>
          <a:lstStyle/>
          <a:p>
            <a:endParaRPr lang="ru-RU"/>
          </a:p>
        </p:txBody>
      </p:sp>
      <p:grpSp>
        <p:nvGrpSpPr>
          <p:cNvPr id="326931" name="Group 275"/>
          <p:cNvGrpSpPr>
            <a:grpSpLocks/>
          </p:cNvGrpSpPr>
          <p:nvPr/>
        </p:nvGrpSpPr>
        <p:grpSpPr bwMode="auto">
          <a:xfrm>
            <a:off x="220663" y="5705475"/>
            <a:ext cx="4337050" cy="1084263"/>
            <a:chOff x="265" y="3438"/>
            <a:chExt cx="2732" cy="683"/>
          </a:xfrm>
        </p:grpSpPr>
        <p:sp>
          <p:nvSpPr>
            <p:cNvPr id="326932" name="Rectangle 276"/>
            <p:cNvSpPr>
              <a:spLocks noChangeArrowheads="1"/>
            </p:cNvSpPr>
            <p:nvPr/>
          </p:nvSpPr>
          <p:spPr bwMode="auto">
            <a:xfrm>
              <a:off x="419" y="3683"/>
              <a:ext cx="774" cy="44"/>
            </a:xfrm>
            <a:prstGeom prst="rect">
              <a:avLst/>
            </a:prstGeom>
            <a:solidFill>
              <a:srgbClr val="FFCC99"/>
            </a:solidFill>
            <a:ln w="9525" algn="ctr">
              <a:solidFill>
                <a:schemeClr val="tx1"/>
              </a:solidFill>
              <a:miter lim="800000"/>
              <a:headEnd/>
              <a:tailEnd/>
            </a:ln>
            <a:effectLst/>
          </p:spPr>
          <p:txBody>
            <a:bodyPr wrap="none" anchor="ctr"/>
            <a:lstStyle/>
            <a:p>
              <a:endParaRPr lang="ru-RU"/>
            </a:p>
          </p:txBody>
        </p:sp>
        <p:grpSp>
          <p:nvGrpSpPr>
            <p:cNvPr id="326933" name="Group 277"/>
            <p:cNvGrpSpPr>
              <a:grpSpLocks/>
            </p:cNvGrpSpPr>
            <p:nvPr/>
          </p:nvGrpSpPr>
          <p:grpSpPr bwMode="auto">
            <a:xfrm>
              <a:off x="1536" y="3733"/>
              <a:ext cx="224" cy="189"/>
              <a:chOff x="1147" y="1178"/>
              <a:chExt cx="224" cy="189"/>
            </a:xfrm>
          </p:grpSpPr>
          <p:sp>
            <p:nvSpPr>
              <p:cNvPr id="326934" name="AutoShape 278"/>
              <p:cNvSpPr>
                <a:spLocks noChangeArrowheads="1"/>
              </p:cNvSpPr>
              <p:nvPr/>
            </p:nvSpPr>
            <p:spPr bwMode="auto">
              <a:xfrm>
                <a:off x="1187" y="1193"/>
                <a:ext cx="132" cy="77"/>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ru-RU"/>
              </a:p>
            </p:txBody>
          </p:sp>
          <p:sp>
            <p:nvSpPr>
              <p:cNvPr id="326935" name="Oval 279"/>
              <p:cNvSpPr>
                <a:spLocks noChangeArrowheads="1"/>
              </p:cNvSpPr>
              <p:nvPr/>
            </p:nvSpPr>
            <p:spPr bwMode="auto">
              <a:xfrm>
                <a:off x="1227" y="1178"/>
                <a:ext cx="52" cy="52"/>
              </a:xfrm>
              <a:prstGeom prst="ellipse">
                <a:avLst/>
              </a:prstGeom>
              <a:solidFill>
                <a:srgbClr val="C0C0C0"/>
              </a:solidFill>
              <a:ln w="9525">
                <a:solidFill>
                  <a:schemeClr val="tx1"/>
                </a:solidFill>
                <a:round/>
                <a:headEnd/>
                <a:tailEnd/>
              </a:ln>
              <a:effectLst/>
            </p:spPr>
            <p:txBody>
              <a:bodyPr wrap="none" anchor="ctr"/>
              <a:lstStyle/>
              <a:p>
                <a:endParaRPr lang="ru-RU"/>
              </a:p>
            </p:txBody>
          </p:sp>
          <p:sp>
            <p:nvSpPr>
              <p:cNvPr id="326936" name="Rectangle 280"/>
              <p:cNvSpPr>
                <a:spLocks noChangeArrowheads="1"/>
              </p:cNvSpPr>
              <p:nvPr/>
            </p:nvSpPr>
            <p:spPr bwMode="auto">
              <a:xfrm>
                <a:off x="1147" y="1321"/>
                <a:ext cx="224" cy="46"/>
              </a:xfrm>
              <a:prstGeom prst="rect">
                <a:avLst/>
              </a:prstGeom>
              <a:solidFill>
                <a:srgbClr val="C0C0C0"/>
              </a:solidFill>
              <a:ln w="9525">
                <a:noFill/>
                <a:miter lim="800000"/>
                <a:headEnd/>
                <a:tailEnd/>
              </a:ln>
              <a:effectLst/>
            </p:spPr>
            <p:txBody>
              <a:bodyPr wrap="none" anchor="ctr"/>
              <a:lstStyle/>
              <a:p>
                <a:endParaRPr lang="ru-RU"/>
              </a:p>
            </p:txBody>
          </p:sp>
          <p:sp>
            <p:nvSpPr>
              <p:cNvPr id="326937" name="Line 281"/>
              <p:cNvSpPr>
                <a:spLocks noChangeShapeType="1"/>
              </p:cNvSpPr>
              <p:nvPr/>
            </p:nvSpPr>
            <p:spPr bwMode="auto">
              <a:xfrm>
                <a:off x="1147" y="1321"/>
                <a:ext cx="224" cy="0"/>
              </a:xfrm>
              <a:prstGeom prst="line">
                <a:avLst/>
              </a:prstGeom>
              <a:noFill/>
              <a:ln w="9525">
                <a:solidFill>
                  <a:schemeClr val="tx1"/>
                </a:solidFill>
                <a:round/>
                <a:headEnd/>
                <a:tailEnd/>
              </a:ln>
              <a:effectLst/>
            </p:spPr>
            <p:txBody>
              <a:bodyPr/>
              <a:lstStyle/>
              <a:p>
                <a:endParaRPr lang="ru-RU"/>
              </a:p>
            </p:txBody>
          </p:sp>
          <p:sp>
            <p:nvSpPr>
              <p:cNvPr id="326938" name="Oval 282"/>
              <p:cNvSpPr>
                <a:spLocks noChangeArrowheads="1"/>
              </p:cNvSpPr>
              <p:nvPr/>
            </p:nvSpPr>
            <p:spPr bwMode="auto">
              <a:xfrm>
                <a:off x="1226" y="1269"/>
                <a:ext cx="52" cy="52"/>
              </a:xfrm>
              <a:prstGeom prst="ellipse">
                <a:avLst/>
              </a:prstGeom>
              <a:solidFill>
                <a:srgbClr val="C0C0C0"/>
              </a:solidFill>
              <a:ln w="9525">
                <a:solidFill>
                  <a:schemeClr val="tx1"/>
                </a:solidFill>
                <a:round/>
                <a:headEnd/>
                <a:tailEnd/>
              </a:ln>
              <a:effectLst/>
            </p:spPr>
            <p:txBody>
              <a:bodyPr wrap="none" anchor="ctr"/>
              <a:lstStyle/>
              <a:p>
                <a:endParaRPr lang="ru-RU"/>
              </a:p>
            </p:txBody>
          </p:sp>
        </p:grpSp>
        <p:sp>
          <p:nvSpPr>
            <p:cNvPr id="326939" name="Text Box 283"/>
            <p:cNvSpPr txBox="1">
              <a:spLocks noChangeArrowheads="1"/>
            </p:cNvSpPr>
            <p:nvPr/>
          </p:nvSpPr>
          <p:spPr bwMode="auto">
            <a:xfrm>
              <a:off x="265" y="3438"/>
              <a:ext cx="169" cy="154"/>
            </a:xfrm>
            <a:prstGeom prst="rect">
              <a:avLst/>
            </a:prstGeom>
            <a:noFill/>
            <a:ln w="9525" algn="ctr">
              <a:noFill/>
              <a:miter lim="800000"/>
              <a:headEnd/>
              <a:tailEnd/>
            </a:ln>
            <a:effectLst/>
          </p:spPr>
          <p:txBody>
            <a:bodyPr>
              <a:spAutoFit/>
            </a:bodyPr>
            <a:lstStyle/>
            <a:p>
              <a:r>
                <a:rPr lang="en-US" sz="1000" i="1"/>
                <a:t>A</a:t>
              </a:r>
              <a:endParaRPr lang="ru-RU" sz="1000" i="1"/>
            </a:p>
          </p:txBody>
        </p:sp>
        <p:sp>
          <p:nvSpPr>
            <p:cNvPr id="326940" name="Text Box 284"/>
            <p:cNvSpPr txBox="1">
              <a:spLocks noChangeArrowheads="1"/>
            </p:cNvSpPr>
            <p:nvPr/>
          </p:nvSpPr>
          <p:spPr bwMode="auto">
            <a:xfrm>
              <a:off x="1236" y="3485"/>
              <a:ext cx="169" cy="154"/>
            </a:xfrm>
            <a:prstGeom prst="rect">
              <a:avLst/>
            </a:prstGeom>
            <a:noFill/>
            <a:ln w="9525" algn="ctr">
              <a:noFill/>
              <a:miter lim="800000"/>
              <a:headEnd/>
              <a:tailEnd/>
            </a:ln>
            <a:effectLst/>
          </p:spPr>
          <p:txBody>
            <a:bodyPr>
              <a:spAutoFit/>
            </a:bodyPr>
            <a:lstStyle/>
            <a:p>
              <a:r>
                <a:rPr lang="en-US" sz="1000" i="1"/>
                <a:t>B</a:t>
              </a:r>
              <a:endParaRPr lang="ru-RU" sz="1000" i="1"/>
            </a:p>
          </p:txBody>
        </p:sp>
        <p:sp>
          <p:nvSpPr>
            <p:cNvPr id="326941" name="Line 285"/>
            <p:cNvSpPr>
              <a:spLocks noChangeShapeType="1"/>
            </p:cNvSpPr>
            <p:nvPr/>
          </p:nvSpPr>
          <p:spPr bwMode="auto">
            <a:xfrm>
              <a:off x="419" y="3719"/>
              <a:ext cx="0" cy="402"/>
            </a:xfrm>
            <a:prstGeom prst="line">
              <a:avLst/>
            </a:prstGeom>
            <a:noFill/>
            <a:ln w="9525">
              <a:solidFill>
                <a:schemeClr val="tx1"/>
              </a:solidFill>
              <a:round/>
              <a:headEnd/>
              <a:tailEnd/>
            </a:ln>
            <a:effectLst/>
          </p:spPr>
          <p:txBody>
            <a:bodyPr anchor="ctr"/>
            <a:lstStyle/>
            <a:p>
              <a:endParaRPr lang="ru-RU"/>
            </a:p>
          </p:txBody>
        </p:sp>
        <p:sp>
          <p:nvSpPr>
            <p:cNvPr id="326942" name="Line 286"/>
            <p:cNvSpPr>
              <a:spLocks noChangeShapeType="1"/>
            </p:cNvSpPr>
            <p:nvPr/>
          </p:nvSpPr>
          <p:spPr bwMode="auto">
            <a:xfrm>
              <a:off x="413" y="4055"/>
              <a:ext cx="816" cy="0"/>
            </a:xfrm>
            <a:prstGeom prst="line">
              <a:avLst/>
            </a:prstGeom>
            <a:noFill/>
            <a:ln w="9525">
              <a:solidFill>
                <a:schemeClr val="tx1"/>
              </a:solidFill>
              <a:round/>
              <a:headEnd type="triangle" w="med" len="med"/>
              <a:tailEnd type="triangle" w="med" len="med"/>
            </a:ln>
            <a:effectLst/>
          </p:spPr>
          <p:txBody>
            <a:bodyPr anchor="ctr"/>
            <a:lstStyle/>
            <a:p>
              <a:endParaRPr lang="ru-RU"/>
            </a:p>
          </p:txBody>
        </p:sp>
        <p:sp>
          <p:nvSpPr>
            <p:cNvPr id="326943" name="Line 287"/>
            <p:cNvSpPr>
              <a:spLocks noChangeShapeType="1"/>
            </p:cNvSpPr>
            <p:nvPr/>
          </p:nvSpPr>
          <p:spPr bwMode="auto">
            <a:xfrm>
              <a:off x="2859" y="3729"/>
              <a:ext cx="0" cy="354"/>
            </a:xfrm>
            <a:prstGeom prst="line">
              <a:avLst/>
            </a:prstGeom>
            <a:noFill/>
            <a:ln w="9525">
              <a:solidFill>
                <a:schemeClr val="tx1"/>
              </a:solidFill>
              <a:round/>
              <a:headEnd/>
              <a:tailEnd/>
            </a:ln>
            <a:effectLst/>
          </p:spPr>
          <p:txBody>
            <a:bodyPr anchor="ctr"/>
            <a:lstStyle/>
            <a:p>
              <a:endParaRPr lang="ru-RU"/>
            </a:p>
          </p:txBody>
        </p:sp>
        <p:sp>
          <p:nvSpPr>
            <p:cNvPr id="326944" name="Line 288"/>
            <p:cNvSpPr>
              <a:spLocks noChangeShapeType="1"/>
            </p:cNvSpPr>
            <p:nvPr/>
          </p:nvSpPr>
          <p:spPr bwMode="auto">
            <a:xfrm>
              <a:off x="2597" y="3977"/>
              <a:ext cx="258" cy="0"/>
            </a:xfrm>
            <a:prstGeom prst="line">
              <a:avLst/>
            </a:prstGeom>
            <a:noFill/>
            <a:ln w="9525">
              <a:solidFill>
                <a:schemeClr val="tx1"/>
              </a:solidFill>
              <a:round/>
              <a:headEnd type="triangle" w="med" len="med"/>
              <a:tailEnd type="triangle" w="med" len="med"/>
            </a:ln>
            <a:effectLst/>
          </p:spPr>
          <p:txBody>
            <a:bodyPr anchor="ctr"/>
            <a:lstStyle/>
            <a:p>
              <a:endParaRPr lang="ru-RU"/>
            </a:p>
          </p:txBody>
        </p:sp>
        <p:sp>
          <p:nvSpPr>
            <p:cNvPr id="326945" name="Text Box 289"/>
            <p:cNvSpPr txBox="1">
              <a:spLocks noChangeArrowheads="1"/>
            </p:cNvSpPr>
            <p:nvPr/>
          </p:nvSpPr>
          <p:spPr bwMode="auto">
            <a:xfrm>
              <a:off x="2688" y="3809"/>
              <a:ext cx="160" cy="154"/>
            </a:xfrm>
            <a:prstGeom prst="rect">
              <a:avLst/>
            </a:prstGeom>
            <a:noFill/>
            <a:ln w="9525" algn="ctr">
              <a:noFill/>
              <a:miter lim="800000"/>
              <a:headEnd/>
              <a:tailEnd/>
            </a:ln>
            <a:effectLst/>
          </p:spPr>
          <p:txBody>
            <a:bodyPr wrap="none">
              <a:spAutoFit/>
            </a:bodyPr>
            <a:lstStyle/>
            <a:p>
              <a:r>
                <a:rPr lang="en-US" sz="1000" i="1"/>
                <a:t>a</a:t>
              </a:r>
              <a:endParaRPr lang="ru-RU" sz="1000" i="1"/>
            </a:p>
          </p:txBody>
        </p:sp>
        <p:sp>
          <p:nvSpPr>
            <p:cNvPr id="326946" name="Text Box 290"/>
            <p:cNvSpPr txBox="1">
              <a:spLocks noChangeArrowheads="1"/>
            </p:cNvSpPr>
            <p:nvPr/>
          </p:nvSpPr>
          <p:spPr bwMode="auto">
            <a:xfrm>
              <a:off x="755" y="3914"/>
              <a:ext cx="143" cy="173"/>
            </a:xfrm>
            <a:prstGeom prst="rect">
              <a:avLst/>
            </a:prstGeom>
            <a:noFill/>
            <a:ln w="9525" algn="ctr">
              <a:noFill/>
              <a:miter lim="800000"/>
              <a:headEnd/>
              <a:tailEnd/>
            </a:ln>
            <a:effectLst/>
          </p:spPr>
          <p:txBody>
            <a:bodyPr wrap="none">
              <a:spAutoFit/>
            </a:bodyPr>
            <a:lstStyle/>
            <a:p>
              <a:r>
                <a:rPr lang="en-US" sz="1200" i="1">
                  <a:latin typeface="Times New Roman" pitchFamily="18" charset="0"/>
                </a:rPr>
                <a:t>l</a:t>
              </a:r>
              <a:endParaRPr lang="ru-RU" sz="1200" i="1">
                <a:latin typeface="Times New Roman" pitchFamily="18" charset="0"/>
              </a:endParaRPr>
            </a:p>
          </p:txBody>
        </p:sp>
        <p:sp>
          <p:nvSpPr>
            <p:cNvPr id="326947" name="AutoShape 291"/>
            <p:cNvSpPr>
              <a:spLocks noChangeArrowheads="1"/>
            </p:cNvSpPr>
            <p:nvPr/>
          </p:nvSpPr>
          <p:spPr bwMode="auto">
            <a:xfrm rot="5400000">
              <a:off x="2741" y="3545"/>
              <a:ext cx="222" cy="66"/>
            </a:xfrm>
            <a:prstGeom prst="rightArrow">
              <a:avLst>
                <a:gd name="adj1" fmla="val 50000"/>
                <a:gd name="adj2" fmla="val 84091"/>
              </a:avLst>
            </a:prstGeom>
            <a:solidFill>
              <a:srgbClr val="FF0000"/>
            </a:solidFill>
            <a:ln w="9525" algn="ctr">
              <a:solidFill>
                <a:schemeClr val="tx1"/>
              </a:solidFill>
              <a:miter lim="800000"/>
              <a:headEnd/>
              <a:tailEnd/>
            </a:ln>
            <a:effectLst/>
          </p:spPr>
          <p:txBody>
            <a:bodyPr wrap="none" anchor="ctr"/>
            <a:lstStyle/>
            <a:p>
              <a:endParaRPr lang="ru-RU"/>
            </a:p>
          </p:txBody>
        </p:sp>
        <p:graphicFrame>
          <p:nvGraphicFramePr>
            <p:cNvPr id="326948" name="Object 292"/>
            <p:cNvGraphicFramePr>
              <a:graphicFrameLocks noChangeAspect="1"/>
            </p:cNvGraphicFramePr>
            <p:nvPr/>
          </p:nvGraphicFramePr>
          <p:xfrm>
            <a:off x="2893" y="3467"/>
            <a:ext cx="104" cy="120"/>
          </p:xfrm>
          <a:graphic>
            <a:graphicData uri="http://schemas.openxmlformats.org/presentationml/2006/ole">
              <p:oleObj spid="_x0000_s326948" name="Формула" r:id="rId17" imgW="164880" imgH="190440" progId="Equation.3">
                <p:embed/>
              </p:oleObj>
            </a:graphicData>
          </a:graphic>
        </p:graphicFrame>
        <p:sp>
          <p:nvSpPr>
            <p:cNvPr id="326949" name="Oval 293"/>
            <p:cNvSpPr>
              <a:spLocks noChangeArrowheads="1"/>
            </p:cNvSpPr>
            <p:nvPr/>
          </p:nvSpPr>
          <p:spPr bwMode="auto">
            <a:xfrm>
              <a:off x="1195" y="3678"/>
              <a:ext cx="52" cy="52"/>
            </a:xfrm>
            <a:prstGeom prst="ellipse">
              <a:avLst/>
            </a:prstGeom>
            <a:solidFill>
              <a:srgbClr val="C0C0C0"/>
            </a:solidFill>
            <a:ln w="9525">
              <a:solidFill>
                <a:schemeClr val="tx1"/>
              </a:solidFill>
              <a:round/>
              <a:headEnd/>
              <a:tailEnd/>
            </a:ln>
            <a:effectLst/>
          </p:spPr>
          <p:txBody>
            <a:bodyPr wrap="none" anchor="ctr"/>
            <a:lstStyle/>
            <a:p>
              <a:endParaRPr lang="ru-RU"/>
            </a:p>
          </p:txBody>
        </p:sp>
        <p:sp>
          <p:nvSpPr>
            <p:cNvPr id="326950" name="Rectangle 294"/>
            <p:cNvSpPr>
              <a:spLocks noChangeArrowheads="1"/>
            </p:cNvSpPr>
            <p:nvPr/>
          </p:nvSpPr>
          <p:spPr bwMode="auto">
            <a:xfrm>
              <a:off x="1252" y="3682"/>
              <a:ext cx="774" cy="44"/>
            </a:xfrm>
            <a:prstGeom prst="rect">
              <a:avLst/>
            </a:prstGeom>
            <a:solidFill>
              <a:srgbClr val="FFCC99"/>
            </a:solidFill>
            <a:ln w="9525" algn="ctr">
              <a:solidFill>
                <a:schemeClr val="tx1"/>
              </a:solidFill>
              <a:miter lim="800000"/>
              <a:headEnd/>
              <a:tailEnd/>
            </a:ln>
            <a:effectLst/>
          </p:spPr>
          <p:txBody>
            <a:bodyPr wrap="none" anchor="ctr"/>
            <a:lstStyle/>
            <a:p>
              <a:endParaRPr lang="ru-RU"/>
            </a:p>
          </p:txBody>
        </p:sp>
        <p:sp>
          <p:nvSpPr>
            <p:cNvPr id="326951" name="Oval 295"/>
            <p:cNvSpPr>
              <a:spLocks noChangeArrowheads="1"/>
            </p:cNvSpPr>
            <p:nvPr/>
          </p:nvSpPr>
          <p:spPr bwMode="auto">
            <a:xfrm>
              <a:off x="2028" y="3677"/>
              <a:ext cx="52" cy="52"/>
            </a:xfrm>
            <a:prstGeom prst="ellipse">
              <a:avLst/>
            </a:prstGeom>
            <a:solidFill>
              <a:srgbClr val="C0C0C0"/>
            </a:solidFill>
            <a:ln w="9525">
              <a:solidFill>
                <a:schemeClr val="tx1"/>
              </a:solidFill>
              <a:round/>
              <a:headEnd/>
              <a:tailEnd/>
            </a:ln>
            <a:effectLst/>
          </p:spPr>
          <p:txBody>
            <a:bodyPr wrap="none" anchor="ctr"/>
            <a:lstStyle/>
            <a:p>
              <a:endParaRPr lang="ru-RU"/>
            </a:p>
          </p:txBody>
        </p:sp>
        <p:sp>
          <p:nvSpPr>
            <p:cNvPr id="326952" name="Rectangle 296"/>
            <p:cNvSpPr>
              <a:spLocks noChangeArrowheads="1"/>
            </p:cNvSpPr>
            <p:nvPr/>
          </p:nvSpPr>
          <p:spPr bwMode="auto">
            <a:xfrm>
              <a:off x="2085" y="3681"/>
              <a:ext cx="774" cy="44"/>
            </a:xfrm>
            <a:prstGeom prst="rect">
              <a:avLst/>
            </a:prstGeom>
            <a:solidFill>
              <a:srgbClr val="FFCC99"/>
            </a:solidFill>
            <a:ln w="9525" algn="ctr">
              <a:solidFill>
                <a:schemeClr val="tx1"/>
              </a:solidFill>
              <a:miter lim="800000"/>
              <a:headEnd/>
              <a:tailEnd/>
            </a:ln>
            <a:effectLst/>
          </p:spPr>
          <p:txBody>
            <a:bodyPr wrap="none" anchor="ctr"/>
            <a:lstStyle/>
            <a:p>
              <a:endParaRPr lang="ru-RU"/>
            </a:p>
          </p:txBody>
        </p:sp>
        <p:grpSp>
          <p:nvGrpSpPr>
            <p:cNvPr id="326953" name="Group 297"/>
            <p:cNvGrpSpPr>
              <a:grpSpLocks/>
            </p:cNvGrpSpPr>
            <p:nvPr/>
          </p:nvGrpSpPr>
          <p:grpSpPr bwMode="auto">
            <a:xfrm>
              <a:off x="2489" y="3720"/>
              <a:ext cx="224" cy="189"/>
              <a:chOff x="1147" y="1178"/>
              <a:chExt cx="224" cy="189"/>
            </a:xfrm>
          </p:grpSpPr>
          <p:sp>
            <p:nvSpPr>
              <p:cNvPr id="326954" name="AutoShape 298"/>
              <p:cNvSpPr>
                <a:spLocks noChangeArrowheads="1"/>
              </p:cNvSpPr>
              <p:nvPr/>
            </p:nvSpPr>
            <p:spPr bwMode="auto">
              <a:xfrm>
                <a:off x="1187" y="1193"/>
                <a:ext cx="132" cy="77"/>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ru-RU"/>
              </a:p>
            </p:txBody>
          </p:sp>
          <p:sp>
            <p:nvSpPr>
              <p:cNvPr id="326955" name="Oval 299"/>
              <p:cNvSpPr>
                <a:spLocks noChangeArrowheads="1"/>
              </p:cNvSpPr>
              <p:nvPr/>
            </p:nvSpPr>
            <p:spPr bwMode="auto">
              <a:xfrm>
                <a:off x="1227" y="1178"/>
                <a:ext cx="52" cy="52"/>
              </a:xfrm>
              <a:prstGeom prst="ellipse">
                <a:avLst/>
              </a:prstGeom>
              <a:solidFill>
                <a:srgbClr val="C0C0C0"/>
              </a:solidFill>
              <a:ln w="9525">
                <a:solidFill>
                  <a:schemeClr val="tx1"/>
                </a:solidFill>
                <a:round/>
                <a:headEnd/>
                <a:tailEnd/>
              </a:ln>
              <a:effectLst/>
            </p:spPr>
            <p:txBody>
              <a:bodyPr wrap="none" anchor="ctr"/>
              <a:lstStyle/>
              <a:p>
                <a:endParaRPr lang="ru-RU"/>
              </a:p>
            </p:txBody>
          </p:sp>
          <p:sp>
            <p:nvSpPr>
              <p:cNvPr id="326956" name="Rectangle 300"/>
              <p:cNvSpPr>
                <a:spLocks noChangeArrowheads="1"/>
              </p:cNvSpPr>
              <p:nvPr/>
            </p:nvSpPr>
            <p:spPr bwMode="auto">
              <a:xfrm>
                <a:off x="1147" y="1321"/>
                <a:ext cx="224" cy="46"/>
              </a:xfrm>
              <a:prstGeom prst="rect">
                <a:avLst/>
              </a:prstGeom>
              <a:solidFill>
                <a:srgbClr val="C0C0C0"/>
              </a:solidFill>
              <a:ln w="9525">
                <a:noFill/>
                <a:miter lim="800000"/>
                <a:headEnd/>
                <a:tailEnd/>
              </a:ln>
              <a:effectLst/>
            </p:spPr>
            <p:txBody>
              <a:bodyPr wrap="none" anchor="ctr"/>
              <a:lstStyle/>
              <a:p>
                <a:endParaRPr lang="ru-RU"/>
              </a:p>
            </p:txBody>
          </p:sp>
          <p:sp>
            <p:nvSpPr>
              <p:cNvPr id="326957" name="Line 301"/>
              <p:cNvSpPr>
                <a:spLocks noChangeShapeType="1"/>
              </p:cNvSpPr>
              <p:nvPr/>
            </p:nvSpPr>
            <p:spPr bwMode="auto">
              <a:xfrm>
                <a:off x="1147" y="1321"/>
                <a:ext cx="224" cy="0"/>
              </a:xfrm>
              <a:prstGeom prst="line">
                <a:avLst/>
              </a:prstGeom>
              <a:noFill/>
              <a:ln w="9525">
                <a:solidFill>
                  <a:schemeClr val="tx1"/>
                </a:solidFill>
                <a:round/>
                <a:headEnd/>
                <a:tailEnd/>
              </a:ln>
              <a:effectLst/>
            </p:spPr>
            <p:txBody>
              <a:bodyPr/>
              <a:lstStyle/>
              <a:p>
                <a:endParaRPr lang="ru-RU"/>
              </a:p>
            </p:txBody>
          </p:sp>
          <p:sp>
            <p:nvSpPr>
              <p:cNvPr id="326958" name="Oval 302"/>
              <p:cNvSpPr>
                <a:spLocks noChangeArrowheads="1"/>
              </p:cNvSpPr>
              <p:nvPr/>
            </p:nvSpPr>
            <p:spPr bwMode="auto">
              <a:xfrm>
                <a:off x="1226" y="1269"/>
                <a:ext cx="52" cy="52"/>
              </a:xfrm>
              <a:prstGeom prst="ellipse">
                <a:avLst/>
              </a:prstGeom>
              <a:solidFill>
                <a:srgbClr val="C0C0C0"/>
              </a:solidFill>
              <a:ln w="9525">
                <a:solidFill>
                  <a:schemeClr val="tx1"/>
                </a:solidFill>
                <a:round/>
                <a:headEnd/>
                <a:tailEnd/>
              </a:ln>
              <a:effectLst/>
            </p:spPr>
            <p:txBody>
              <a:bodyPr wrap="none" anchor="ctr"/>
              <a:lstStyle/>
              <a:p>
                <a:endParaRPr lang="ru-RU"/>
              </a:p>
            </p:txBody>
          </p:sp>
        </p:grpSp>
        <p:sp>
          <p:nvSpPr>
            <p:cNvPr id="326959" name="Line 303"/>
            <p:cNvSpPr>
              <a:spLocks noChangeShapeType="1"/>
            </p:cNvSpPr>
            <p:nvPr/>
          </p:nvSpPr>
          <p:spPr bwMode="auto">
            <a:xfrm>
              <a:off x="2596" y="3712"/>
              <a:ext cx="0" cy="312"/>
            </a:xfrm>
            <a:prstGeom prst="line">
              <a:avLst/>
            </a:prstGeom>
            <a:noFill/>
            <a:ln w="9525">
              <a:solidFill>
                <a:schemeClr val="tx1"/>
              </a:solidFill>
              <a:round/>
              <a:headEnd/>
              <a:tailEnd/>
            </a:ln>
            <a:effectLst/>
          </p:spPr>
          <p:txBody>
            <a:bodyPr anchor="ctr"/>
            <a:lstStyle/>
            <a:p>
              <a:endParaRPr lang="ru-RU"/>
            </a:p>
          </p:txBody>
        </p:sp>
        <p:sp>
          <p:nvSpPr>
            <p:cNvPr id="326960" name="Line 304"/>
            <p:cNvSpPr>
              <a:spLocks noChangeShapeType="1"/>
            </p:cNvSpPr>
            <p:nvPr/>
          </p:nvSpPr>
          <p:spPr bwMode="auto">
            <a:xfrm>
              <a:off x="1222" y="3694"/>
              <a:ext cx="0" cy="402"/>
            </a:xfrm>
            <a:prstGeom prst="line">
              <a:avLst/>
            </a:prstGeom>
            <a:noFill/>
            <a:ln w="9525">
              <a:solidFill>
                <a:schemeClr val="tx1"/>
              </a:solidFill>
              <a:round/>
              <a:headEnd/>
              <a:tailEnd/>
            </a:ln>
            <a:effectLst/>
          </p:spPr>
          <p:txBody>
            <a:bodyPr anchor="ctr"/>
            <a:lstStyle/>
            <a:p>
              <a:endParaRPr lang="ru-RU"/>
            </a:p>
          </p:txBody>
        </p:sp>
        <p:sp>
          <p:nvSpPr>
            <p:cNvPr id="326961" name="Line 305"/>
            <p:cNvSpPr>
              <a:spLocks noChangeShapeType="1"/>
            </p:cNvSpPr>
            <p:nvPr/>
          </p:nvSpPr>
          <p:spPr bwMode="auto">
            <a:xfrm>
              <a:off x="2056" y="3712"/>
              <a:ext cx="0" cy="402"/>
            </a:xfrm>
            <a:prstGeom prst="line">
              <a:avLst/>
            </a:prstGeom>
            <a:noFill/>
            <a:ln w="9525">
              <a:solidFill>
                <a:schemeClr val="tx1"/>
              </a:solidFill>
              <a:round/>
              <a:headEnd/>
              <a:tailEnd/>
            </a:ln>
            <a:effectLst/>
          </p:spPr>
          <p:txBody>
            <a:bodyPr anchor="ctr"/>
            <a:lstStyle/>
            <a:p>
              <a:endParaRPr lang="ru-RU"/>
            </a:p>
          </p:txBody>
        </p:sp>
        <p:sp>
          <p:nvSpPr>
            <p:cNvPr id="326962" name="Line 306"/>
            <p:cNvSpPr>
              <a:spLocks noChangeShapeType="1"/>
            </p:cNvSpPr>
            <p:nvPr/>
          </p:nvSpPr>
          <p:spPr bwMode="auto">
            <a:xfrm>
              <a:off x="1228" y="4054"/>
              <a:ext cx="414" cy="0"/>
            </a:xfrm>
            <a:prstGeom prst="line">
              <a:avLst/>
            </a:prstGeom>
            <a:noFill/>
            <a:ln w="9525">
              <a:solidFill>
                <a:schemeClr val="tx1"/>
              </a:solidFill>
              <a:round/>
              <a:headEnd type="triangle" w="med" len="med"/>
              <a:tailEnd type="triangle" w="med" len="med"/>
            </a:ln>
            <a:effectLst/>
          </p:spPr>
          <p:txBody>
            <a:bodyPr anchor="ctr"/>
            <a:lstStyle/>
            <a:p>
              <a:endParaRPr lang="ru-RU"/>
            </a:p>
          </p:txBody>
        </p:sp>
        <p:sp>
          <p:nvSpPr>
            <p:cNvPr id="326963" name="Line 307"/>
            <p:cNvSpPr>
              <a:spLocks noChangeShapeType="1"/>
            </p:cNvSpPr>
            <p:nvPr/>
          </p:nvSpPr>
          <p:spPr bwMode="auto">
            <a:xfrm>
              <a:off x="2062" y="4054"/>
              <a:ext cx="798" cy="0"/>
            </a:xfrm>
            <a:prstGeom prst="line">
              <a:avLst/>
            </a:prstGeom>
            <a:noFill/>
            <a:ln w="9525">
              <a:solidFill>
                <a:schemeClr val="tx1"/>
              </a:solidFill>
              <a:round/>
              <a:headEnd type="triangle" w="med" len="med"/>
              <a:tailEnd type="triangle" w="med" len="med"/>
            </a:ln>
            <a:effectLst/>
          </p:spPr>
          <p:txBody>
            <a:bodyPr anchor="ctr"/>
            <a:lstStyle/>
            <a:p>
              <a:endParaRPr lang="ru-RU"/>
            </a:p>
          </p:txBody>
        </p:sp>
        <p:sp>
          <p:nvSpPr>
            <p:cNvPr id="326964" name="Line 308"/>
            <p:cNvSpPr>
              <a:spLocks noChangeShapeType="1"/>
            </p:cNvSpPr>
            <p:nvPr/>
          </p:nvSpPr>
          <p:spPr bwMode="auto">
            <a:xfrm>
              <a:off x="1641" y="3699"/>
              <a:ext cx="0" cy="402"/>
            </a:xfrm>
            <a:prstGeom prst="line">
              <a:avLst/>
            </a:prstGeom>
            <a:noFill/>
            <a:ln w="9525">
              <a:solidFill>
                <a:schemeClr val="tx1"/>
              </a:solidFill>
              <a:round/>
              <a:headEnd/>
              <a:tailEnd/>
            </a:ln>
            <a:effectLst/>
          </p:spPr>
          <p:txBody>
            <a:bodyPr anchor="ctr"/>
            <a:lstStyle/>
            <a:p>
              <a:endParaRPr lang="ru-RU"/>
            </a:p>
          </p:txBody>
        </p:sp>
        <p:sp>
          <p:nvSpPr>
            <p:cNvPr id="326965" name="Line 309"/>
            <p:cNvSpPr>
              <a:spLocks noChangeShapeType="1"/>
            </p:cNvSpPr>
            <p:nvPr/>
          </p:nvSpPr>
          <p:spPr bwMode="auto">
            <a:xfrm>
              <a:off x="1641" y="4053"/>
              <a:ext cx="414" cy="0"/>
            </a:xfrm>
            <a:prstGeom prst="line">
              <a:avLst/>
            </a:prstGeom>
            <a:noFill/>
            <a:ln w="9525">
              <a:solidFill>
                <a:schemeClr val="tx1"/>
              </a:solidFill>
              <a:round/>
              <a:headEnd type="triangle" w="med" len="med"/>
              <a:tailEnd type="triangle" w="med" len="med"/>
            </a:ln>
            <a:effectLst/>
          </p:spPr>
          <p:txBody>
            <a:bodyPr anchor="ctr"/>
            <a:lstStyle/>
            <a:p>
              <a:endParaRPr lang="ru-RU"/>
            </a:p>
          </p:txBody>
        </p:sp>
        <p:sp>
          <p:nvSpPr>
            <p:cNvPr id="326966" name="Text Box 310"/>
            <p:cNvSpPr txBox="1">
              <a:spLocks noChangeArrowheads="1"/>
            </p:cNvSpPr>
            <p:nvPr/>
          </p:nvSpPr>
          <p:spPr bwMode="auto">
            <a:xfrm>
              <a:off x="2326" y="3877"/>
              <a:ext cx="143" cy="173"/>
            </a:xfrm>
            <a:prstGeom prst="rect">
              <a:avLst/>
            </a:prstGeom>
            <a:noFill/>
            <a:ln w="9525" algn="ctr">
              <a:noFill/>
              <a:miter lim="800000"/>
              <a:headEnd/>
              <a:tailEnd/>
            </a:ln>
            <a:effectLst/>
          </p:spPr>
          <p:txBody>
            <a:bodyPr wrap="none">
              <a:spAutoFit/>
            </a:bodyPr>
            <a:lstStyle/>
            <a:p>
              <a:r>
                <a:rPr lang="en-US" sz="1200" i="1">
                  <a:latin typeface="Times New Roman" pitchFamily="18" charset="0"/>
                </a:rPr>
                <a:t>l</a:t>
              </a:r>
              <a:endParaRPr lang="ru-RU" sz="1200" i="1">
                <a:latin typeface="Times New Roman" pitchFamily="18" charset="0"/>
              </a:endParaRPr>
            </a:p>
          </p:txBody>
        </p:sp>
        <p:sp>
          <p:nvSpPr>
            <p:cNvPr id="326967" name="Text Box 311"/>
            <p:cNvSpPr txBox="1">
              <a:spLocks noChangeArrowheads="1"/>
            </p:cNvSpPr>
            <p:nvPr/>
          </p:nvSpPr>
          <p:spPr bwMode="auto">
            <a:xfrm>
              <a:off x="1613" y="3478"/>
              <a:ext cx="174" cy="154"/>
            </a:xfrm>
            <a:prstGeom prst="rect">
              <a:avLst/>
            </a:prstGeom>
            <a:noFill/>
            <a:ln w="9525" algn="ctr">
              <a:noFill/>
              <a:miter lim="800000"/>
              <a:headEnd/>
              <a:tailEnd/>
            </a:ln>
            <a:effectLst/>
          </p:spPr>
          <p:txBody>
            <a:bodyPr>
              <a:spAutoFit/>
            </a:bodyPr>
            <a:lstStyle/>
            <a:p>
              <a:r>
                <a:rPr lang="en-US" sz="1000" i="1"/>
                <a:t>C</a:t>
              </a:r>
              <a:endParaRPr lang="ru-RU" sz="1000" i="1"/>
            </a:p>
          </p:txBody>
        </p:sp>
        <p:sp>
          <p:nvSpPr>
            <p:cNvPr id="326968" name="Text Box 312"/>
            <p:cNvSpPr txBox="1">
              <a:spLocks noChangeArrowheads="1"/>
            </p:cNvSpPr>
            <p:nvPr/>
          </p:nvSpPr>
          <p:spPr bwMode="auto">
            <a:xfrm>
              <a:off x="2051" y="3472"/>
              <a:ext cx="169" cy="154"/>
            </a:xfrm>
            <a:prstGeom prst="rect">
              <a:avLst/>
            </a:prstGeom>
            <a:noFill/>
            <a:ln w="9525" algn="ctr">
              <a:noFill/>
              <a:miter lim="800000"/>
              <a:headEnd/>
              <a:tailEnd/>
            </a:ln>
            <a:effectLst/>
          </p:spPr>
          <p:txBody>
            <a:bodyPr>
              <a:spAutoFit/>
            </a:bodyPr>
            <a:lstStyle/>
            <a:p>
              <a:r>
                <a:rPr lang="en-US" sz="1000" i="1"/>
                <a:t>D</a:t>
              </a:r>
              <a:endParaRPr lang="ru-RU" sz="1000" i="1"/>
            </a:p>
          </p:txBody>
        </p:sp>
        <p:sp>
          <p:nvSpPr>
            <p:cNvPr id="326969" name="Text Box 313"/>
            <p:cNvSpPr txBox="1">
              <a:spLocks noChangeArrowheads="1"/>
            </p:cNvSpPr>
            <p:nvPr/>
          </p:nvSpPr>
          <p:spPr bwMode="auto">
            <a:xfrm>
              <a:off x="2602" y="3489"/>
              <a:ext cx="169" cy="154"/>
            </a:xfrm>
            <a:prstGeom prst="rect">
              <a:avLst/>
            </a:prstGeom>
            <a:noFill/>
            <a:ln w="9525" algn="ctr">
              <a:noFill/>
              <a:miter lim="800000"/>
              <a:headEnd/>
              <a:tailEnd/>
            </a:ln>
            <a:effectLst/>
          </p:spPr>
          <p:txBody>
            <a:bodyPr>
              <a:spAutoFit/>
            </a:bodyPr>
            <a:lstStyle/>
            <a:p>
              <a:r>
                <a:rPr lang="en-US" sz="1000" i="1"/>
                <a:t>E</a:t>
              </a:r>
              <a:endParaRPr lang="ru-RU" sz="1000" i="1"/>
            </a:p>
          </p:txBody>
        </p:sp>
        <p:sp>
          <p:nvSpPr>
            <p:cNvPr id="326970" name="Text Box 314"/>
            <p:cNvSpPr txBox="1">
              <a:spLocks noChangeArrowheads="1"/>
            </p:cNvSpPr>
            <p:nvPr/>
          </p:nvSpPr>
          <p:spPr bwMode="auto">
            <a:xfrm>
              <a:off x="1361" y="3868"/>
              <a:ext cx="160" cy="154"/>
            </a:xfrm>
            <a:prstGeom prst="rect">
              <a:avLst/>
            </a:prstGeom>
            <a:noFill/>
            <a:ln w="9525" algn="ctr">
              <a:noFill/>
              <a:miter lim="800000"/>
              <a:headEnd/>
              <a:tailEnd/>
            </a:ln>
            <a:effectLst/>
          </p:spPr>
          <p:txBody>
            <a:bodyPr>
              <a:spAutoFit/>
            </a:bodyPr>
            <a:lstStyle/>
            <a:p>
              <a:r>
                <a:rPr lang="en-US" sz="1000" i="1"/>
                <a:t>b</a:t>
              </a:r>
              <a:endParaRPr lang="ru-RU" sz="1000" i="1"/>
            </a:p>
          </p:txBody>
        </p:sp>
        <p:sp>
          <p:nvSpPr>
            <p:cNvPr id="326971" name="Text Box 315"/>
            <p:cNvSpPr txBox="1">
              <a:spLocks noChangeArrowheads="1"/>
            </p:cNvSpPr>
            <p:nvPr/>
          </p:nvSpPr>
          <p:spPr bwMode="auto">
            <a:xfrm>
              <a:off x="1792" y="3873"/>
              <a:ext cx="160" cy="154"/>
            </a:xfrm>
            <a:prstGeom prst="rect">
              <a:avLst/>
            </a:prstGeom>
            <a:noFill/>
            <a:ln w="9525" algn="ctr">
              <a:noFill/>
              <a:miter lim="800000"/>
              <a:headEnd/>
              <a:tailEnd/>
            </a:ln>
            <a:effectLst/>
          </p:spPr>
          <p:txBody>
            <a:bodyPr>
              <a:spAutoFit/>
            </a:bodyPr>
            <a:lstStyle/>
            <a:p>
              <a:r>
                <a:rPr lang="en-US" sz="1000" i="1"/>
                <a:t>b</a:t>
              </a:r>
              <a:endParaRPr lang="ru-RU" sz="1000" i="1"/>
            </a:p>
          </p:txBody>
        </p:sp>
      </p:grpSp>
      <p:sp>
        <p:nvSpPr>
          <p:cNvPr id="326972" name="Line 316"/>
          <p:cNvSpPr>
            <a:spLocks noChangeShapeType="1"/>
          </p:cNvSpPr>
          <p:nvPr/>
        </p:nvSpPr>
        <p:spPr bwMode="auto">
          <a:xfrm>
            <a:off x="1741488" y="6170613"/>
            <a:ext cx="0" cy="325437"/>
          </a:xfrm>
          <a:prstGeom prst="line">
            <a:avLst/>
          </a:prstGeom>
          <a:noFill/>
          <a:ln w="19050">
            <a:solidFill>
              <a:srgbClr val="0000FF"/>
            </a:solidFill>
            <a:round/>
            <a:headEnd/>
            <a:tailEnd/>
          </a:ln>
          <a:effectLst/>
        </p:spPr>
        <p:txBody>
          <a:bodyPr anchor="ctr"/>
          <a:lstStyle/>
          <a:p>
            <a:endParaRPr lang="ru-RU"/>
          </a:p>
        </p:txBody>
      </p:sp>
      <p:sp>
        <p:nvSpPr>
          <p:cNvPr id="326973" name="Line 317"/>
          <p:cNvSpPr>
            <a:spLocks noChangeShapeType="1"/>
          </p:cNvSpPr>
          <p:nvPr/>
        </p:nvSpPr>
        <p:spPr bwMode="auto">
          <a:xfrm flipH="1">
            <a:off x="3054350" y="5788025"/>
            <a:ext cx="9525" cy="344488"/>
          </a:xfrm>
          <a:prstGeom prst="line">
            <a:avLst/>
          </a:prstGeom>
          <a:noFill/>
          <a:ln w="19050">
            <a:solidFill>
              <a:srgbClr val="0000FF"/>
            </a:solidFill>
            <a:round/>
            <a:headEnd/>
            <a:tailEnd/>
          </a:ln>
          <a:effectLst/>
        </p:spPr>
        <p:txBody>
          <a:bodyPr anchor="ctr"/>
          <a:lstStyle/>
          <a:p>
            <a:endParaRPr lang="ru-RU"/>
          </a:p>
        </p:txBody>
      </p:sp>
      <p:sp>
        <p:nvSpPr>
          <p:cNvPr id="326974" name="Line 318"/>
          <p:cNvSpPr>
            <a:spLocks noChangeShapeType="1"/>
          </p:cNvSpPr>
          <p:nvPr/>
        </p:nvSpPr>
        <p:spPr bwMode="auto">
          <a:xfrm flipV="1">
            <a:off x="1739900" y="5807075"/>
            <a:ext cx="1343025" cy="685800"/>
          </a:xfrm>
          <a:prstGeom prst="line">
            <a:avLst/>
          </a:prstGeom>
          <a:noFill/>
          <a:ln w="9525">
            <a:solidFill>
              <a:schemeClr val="tx1"/>
            </a:solidFill>
            <a:prstDash val="dash"/>
            <a:round/>
            <a:headEnd/>
            <a:tailEnd/>
          </a:ln>
          <a:effectLst/>
        </p:spPr>
        <p:txBody>
          <a:bodyPr anchor="ctr"/>
          <a:lstStyle/>
          <a:p>
            <a:endParaRPr lang="ru-RU"/>
          </a:p>
        </p:txBody>
      </p:sp>
      <p:sp>
        <p:nvSpPr>
          <p:cNvPr id="326975" name="Text Box 319"/>
          <p:cNvSpPr txBox="1">
            <a:spLocks noChangeArrowheads="1"/>
          </p:cNvSpPr>
          <p:nvPr/>
        </p:nvSpPr>
        <p:spPr bwMode="auto">
          <a:xfrm>
            <a:off x="2738438" y="5854700"/>
            <a:ext cx="382587" cy="244475"/>
          </a:xfrm>
          <a:prstGeom prst="rect">
            <a:avLst/>
          </a:prstGeom>
          <a:noFill/>
          <a:ln w="9525" algn="ctr">
            <a:noFill/>
            <a:miter lim="800000"/>
            <a:headEnd/>
            <a:tailEnd/>
          </a:ln>
          <a:effectLst/>
        </p:spPr>
        <p:txBody>
          <a:bodyPr wrap="none">
            <a:spAutoFit/>
          </a:bodyPr>
          <a:lstStyle/>
          <a:p>
            <a:r>
              <a:rPr lang="ru-RU" sz="1000" i="1"/>
              <a:t>б</a:t>
            </a:r>
            <a:r>
              <a:rPr lang="en-US" sz="1000" i="1">
                <a:sym typeface="Symbol" pitchFamily="18" charset="2"/>
              </a:rPr>
              <a:t>s</a:t>
            </a:r>
            <a:r>
              <a:rPr lang="en-US" sz="1000" i="1" baseline="-25000">
                <a:sym typeface="Symbol" pitchFamily="18" charset="2"/>
              </a:rPr>
              <a:t>D</a:t>
            </a:r>
            <a:endParaRPr lang="ru-RU" sz="1000" i="1" baseline="-25000">
              <a:sym typeface="Symbol" pitchFamily="18" charset="2"/>
            </a:endParaRPr>
          </a:p>
        </p:txBody>
      </p:sp>
      <p:sp>
        <p:nvSpPr>
          <p:cNvPr id="326976" name="Line 320"/>
          <p:cNvSpPr>
            <a:spLocks noChangeShapeType="1"/>
          </p:cNvSpPr>
          <p:nvPr/>
        </p:nvSpPr>
        <p:spPr bwMode="auto">
          <a:xfrm>
            <a:off x="4335463" y="6138863"/>
            <a:ext cx="1587" cy="160337"/>
          </a:xfrm>
          <a:prstGeom prst="line">
            <a:avLst/>
          </a:prstGeom>
          <a:noFill/>
          <a:ln w="19050">
            <a:solidFill>
              <a:srgbClr val="FF0000"/>
            </a:solidFill>
            <a:round/>
            <a:headEnd/>
            <a:tailEnd/>
          </a:ln>
          <a:effectLst/>
        </p:spPr>
        <p:txBody>
          <a:bodyPr anchor="ctr"/>
          <a:lstStyle/>
          <a:p>
            <a:endParaRPr lang="ru-RU"/>
          </a:p>
        </p:txBody>
      </p:sp>
      <p:sp>
        <p:nvSpPr>
          <p:cNvPr id="326977" name="Text Box 321"/>
          <p:cNvSpPr txBox="1">
            <a:spLocks noChangeArrowheads="1"/>
          </p:cNvSpPr>
          <p:nvPr/>
        </p:nvSpPr>
        <p:spPr bwMode="auto">
          <a:xfrm>
            <a:off x="4591050" y="5653088"/>
            <a:ext cx="2454275" cy="244475"/>
          </a:xfrm>
          <a:prstGeom prst="rect">
            <a:avLst/>
          </a:prstGeom>
          <a:noFill/>
          <a:ln w="9525" algn="ctr">
            <a:noFill/>
            <a:miter lim="800000"/>
            <a:headEnd/>
            <a:tailEnd/>
          </a:ln>
          <a:effectLst/>
        </p:spPr>
        <p:txBody>
          <a:bodyPr>
            <a:spAutoFit/>
          </a:bodyPr>
          <a:lstStyle/>
          <a:p>
            <a:r>
              <a:rPr lang="ru-RU" sz="1000"/>
              <a:t>Вычислим возможные перемещения</a:t>
            </a:r>
            <a:r>
              <a:rPr lang="en-US" sz="1000"/>
              <a:t>:</a:t>
            </a:r>
            <a:endParaRPr lang="ru-RU" sz="1000"/>
          </a:p>
        </p:txBody>
      </p:sp>
      <p:graphicFrame>
        <p:nvGraphicFramePr>
          <p:cNvPr id="326978" name="Object 322"/>
          <p:cNvGraphicFramePr>
            <a:graphicFrameLocks noChangeAspect="1"/>
          </p:cNvGraphicFramePr>
          <p:nvPr/>
        </p:nvGraphicFramePr>
        <p:xfrm>
          <a:off x="4686300" y="5892800"/>
          <a:ext cx="1828800" cy="635000"/>
        </p:xfrm>
        <a:graphic>
          <a:graphicData uri="http://schemas.openxmlformats.org/presentationml/2006/ole">
            <p:oleObj spid="_x0000_s326978" name="Формула" r:id="rId18" imgW="1828800" imgH="634680" progId="Equation.3">
              <p:embed/>
            </p:oleObj>
          </a:graphicData>
        </a:graphic>
      </p:graphicFrame>
      <p:sp>
        <p:nvSpPr>
          <p:cNvPr id="326979" name="Line 323"/>
          <p:cNvSpPr>
            <a:spLocks noChangeShapeType="1"/>
          </p:cNvSpPr>
          <p:nvPr/>
        </p:nvSpPr>
        <p:spPr bwMode="auto">
          <a:xfrm>
            <a:off x="3054350" y="5816600"/>
            <a:ext cx="1276350" cy="495300"/>
          </a:xfrm>
          <a:prstGeom prst="line">
            <a:avLst/>
          </a:prstGeom>
          <a:noFill/>
          <a:ln w="9525">
            <a:solidFill>
              <a:schemeClr val="tx1"/>
            </a:solidFill>
            <a:prstDash val="dash"/>
            <a:round/>
            <a:headEnd/>
            <a:tailEnd/>
          </a:ln>
          <a:effectLst/>
        </p:spPr>
        <p:txBody>
          <a:bodyPr anchor="ctr"/>
          <a:lstStyle/>
          <a:p>
            <a:endParaRPr lang="ru-RU"/>
          </a:p>
        </p:txBody>
      </p:sp>
      <p:sp>
        <p:nvSpPr>
          <p:cNvPr id="326980" name="Text Box 324"/>
          <p:cNvSpPr txBox="1">
            <a:spLocks noChangeArrowheads="1"/>
          </p:cNvSpPr>
          <p:nvPr/>
        </p:nvSpPr>
        <p:spPr bwMode="auto">
          <a:xfrm>
            <a:off x="7002463" y="5349875"/>
            <a:ext cx="1625600" cy="244475"/>
          </a:xfrm>
          <a:prstGeom prst="rect">
            <a:avLst/>
          </a:prstGeom>
          <a:noFill/>
          <a:ln w="9525" algn="ctr">
            <a:noFill/>
            <a:miter lim="800000"/>
            <a:headEnd/>
            <a:tailEnd/>
          </a:ln>
          <a:effectLst/>
        </p:spPr>
        <p:txBody>
          <a:bodyPr>
            <a:spAutoFit/>
          </a:bodyPr>
          <a:lstStyle/>
          <a:p>
            <a:r>
              <a:rPr lang="ru-RU" sz="1000"/>
              <a:t>Запишем сумму работ</a:t>
            </a:r>
            <a:r>
              <a:rPr lang="en-US" sz="1000"/>
              <a:t>:</a:t>
            </a:r>
            <a:endParaRPr lang="ru-RU" sz="1000"/>
          </a:p>
        </p:txBody>
      </p:sp>
      <p:graphicFrame>
        <p:nvGraphicFramePr>
          <p:cNvPr id="326981" name="Object 325"/>
          <p:cNvGraphicFramePr>
            <a:graphicFrameLocks noChangeAspect="1"/>
          </p:cNvGraphicFramePr>
          <p:nvPr/>
        </p:nvGraphicFramePr>
        <p:xfrm>
          <a:off x="7072313" y="5561013"/>
          <a:ext cx="1460500" cy="215900"/>
        </p:xfrm>
        <a:graphic>
          <a:graphicData uri="http://schemas.openxmlformats.org/presentationml/2006/ole">
            <p:oleObj spid="_x0000_s326981" name="Формула" r:id="rId19" imgW="1460160" imgH="215640" progId="Equation.3">
              <p:embed/>
            </p:oleObj>
          </a:graphicData>
        </a:graphic>
      </p:graphicFrame>
      <p:sp>
        <p:nvSpPr>
          <p:cNvPr id="326982" name="AutoShape 326"/>
          <p:cNvSpPr>
            <a:spLocks noChangeArrowheads="1"/>
          </p:cNvSpPr>
          <p:nvPr/>
        </p:nvSpPr>
        <p:spPr bwMode="auto">
          <a:xfrm rot="5400000">
            <a:off x="7621588" y="5821363"/>
            <a:ext cx="228600" cy="1333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FF"/>
          </a:solidFill>
          <a:ln w="9525" algn="ctr">
            <a:solidFill>
              <a:schemeClr val="tx1"/>
            </a:solidFill>
            <a:miter lim="800000"/>
            <a:headEnd/>
            <a:tailEnd/>
          </a:ln>
          <a:effectLst/>
        </p:spPr>
        <p:txBody>
          <a:bodyPr wrap="none" anchor="ctr"/>
          <a:lstStyle/>
          <a:p>
            <a:endParaRPr lang="ru-RU"/>
          </a:p>
        </p:txBody>
      </p:sp>
      <p:graphicFrame>
        <p:nvGraphicFramePr>
          <p:cNvPr id="326983" name="Object 327"/>
          <p:cNvGraphicFramePr>
            <a:graphicFrameLocks noChangeAspect="1"/>
          </p:cNvGraphicFramePr>
          <p:nvPr/>
        </p:nvGraphicFramePr>
        <p:xfrm>
          <a:off x="7118350" y="5918200"/>
          <a:ext cx="1498600" cy="393700"/>
        </p:xfrm>
        <a:graphic>
          <a:graphicData uri="http://schemas.openxmlformats.org/presentationml/2006/ole">
            <p:oleObj spid="_x0000_s326983" name="Формула" r:id="rId20" imgW="1498320" imgH="393480" progId="Equation.3">
              <p:embed/>
            </p:oleObj>
          </a:graphicData>
        </a:graphic>
      </p:graphicFrame>
      <p:sp>
        <p:nvSpPr>
          <p:cNvPr id="326984" name="AutoShape 328"/>
          <p:cNvSpPr>
            <a:spLocks noChangeArrowheads="1"/>
          </p:cNvSpPr>
          <p:nvPr/>
        </p:nvSpPr>
        <p:spPr bwMode="auto">
          <a:xfrm rot="5400000">
            <a:off x="7600950" y="6248400"/>
            <a:ext cx="228600" cy="1333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FF"/>
          </a:solidFill>
          <a:ln w="9525" algn="ctr">
            <a:solidFill>
              <a:schemeClr val="tx1"/>
            </a:solidFill>
            <a:miter lim="800000"/>
            <a:headEnd/>
            <a:tailEnd/>
          </a:ln>
          <a:effectLst/>
        </p:spPr>
        <p:txBody>
          <a:bodyPr wrap="none" anchor="ctr"/>
          <a:lstStyle/>
          <a:p>
            <a:endParaRPr lang="ru-RU"/>
          </a:p>
        </p:txBody>
      </p:sp>
      <p:graphicFrame>
        <p:nvGraphicFramePr>
          <p:cNvPr id="326985" name="Object 329"/>
          <p:cNvGraphicFramePr>
            <a:graphicFrameLocks noChangeAspect="1"/>
          </p:cNvGraphicFramePr>
          <p:nvPr/>
        </p:nvGraphicFramePr>
        <p:xfrm>
          <a:off x="7556500" y="6440488"/>
          <a:ext cx="1028700" cy="393700"/>
        </p:xfrm>
        <a:graphic>
          <a:graphicData uri="http://schemas.openxmlformats.org/presentationml/2006/ole">
            <p:oleObj spid="_x0000_s326985" name="Формула" r:id="rId21" imgW="1028520" imgH="393480" progId="Equation.3">
              <p:embed/>
            </p:oleObj>
          </a:graphicData>
        </a:graphic>
      </p:graphicFrame>
      <p:sp>
        <p:nvSpPr>
          <p:cNvPr id="326986" name="Rectangle 330"/>
          <p:cNvSpPr>
            <a:spLocks noChangeArrowheads="1"/>
          </p:cNvSpPr>
          <p:nvPr/>
        </p:nvSpPr>
        <p:spPr bwMode="auto">
          <a:xfrm>
            <a:off x="3751263" y="3389313"/>
            <a:ext cx="3381375" cy="2047875"/>
          </a:xfrm>
          <a:prstGeom prst="rect">
            <a:avLst/>
          </a:prstGeom>
          <a:solidFill>
            <a:srgbClr val="CCFFFF"/>
          </a:solidFill>
          <a:ln w="9525" algn="ctr">
            <a:solidFill>
              <a:schemeClr val="tx1"/>
            </a:solidFill>
            <a:miter lim="800000"/>
            <a:headEnd/>
            <a:tailEnd/>
          </a:ln>
          <a:effectLst/>
        </p:spPr>
        <p:txBody>
          <a:bodyPr wrap="none" anchor="ctr"/>
          <a:lstStyle/>
          <a:p>
            <a:endParaRPr lang="ru-RU"/>
          </a:p>
        </p:txBody>
      </p:sp>
      <p:sp>
        <p:nvSpPr>
          <p:cNvPr id="326987" name="Text Box 331"/>
          <p:cNvSpPr txBox="1">
            <a:spLocks noChangeArrowheads="1"/>
          </p:cNvSpPr>
          <p:nvPr/>
        </p:nvSpPr>
        <p:spPr bwMode="auto">
          <a:xfrm>
            <a:off x="3763963" y="3467100"/>
            <a:ext cx="3352800" cy="1616075"/>
          </a:xfrm>
          <a:prstGeom prst="rect">
            <a:avLst/>
          </a:prstGeom>
          <a:noFill/>
          <a:ln w="9525" algn="ctr">
            <a:noFill/>
            <a:miter lim="800000"/>
            <a:headEnd/>
            <a:tailEnd/>
          </a:ln>
          <a:effectLst/>
        </p:spPr>
        <p:txBody>
          <a:bodyPr wrap="none">
            <a:spAutoFit/>
          </a:bodyPr>
          <a:lstStyle/>
          <a:p>
            <a:r>
              <a:rPr lang="ru-RU" sz="1000"/>
              <a:t>Заметим, что</a:t>
            </a:r>
            <a:endParaRPr lang="en-US" sz="1000"/>
          </a:p>
          <a:p>
            <a:r>
              <a:rPr lang="en-US" sz="1000"/>
              <a:t>1.</a:t>
            </a:r>
            <a:r>
              <a:rPr lang="ru-RU" sz="1000"/>
              <a:t> для нахождения опорного момента </a:t>
            </a:r>
            <a:r>
              <a:rPr lang="en-US" sz="1000" i="1"/>
              <a:t>M</a:t>
            </a:r>
            <a:r>
              <a:rPr lang="en-US" sz="1000" i="1" baseline="-25000"/>
              <a:t>A</a:t>
            </a:r>
            <a:endParaRPr lang="ru-RU" sz="1000" i="1" baseline="-25000"/>
          </a:p>
          <a:p>
            <a:r>
              <a:rPr lang="ru-RU" sz="1000"/>
              <a:t>из уравнений статики потребовалось бы решить как</a:t>
            </a:r>
          </a:p>
          <a:p>
            <a:r>
              <a:rPr lang="ru-RU" sz="1000"/>
              <a:t>минимум три уравнения равновесия</a:t>
            </a:r>
            <a:r>
              <a:rPr lang="en-US" sz="1000"/>
              <a:t>;</a:t>
            </a:r>
          </a:p>
          <a:p>
            <a:r>
              <a:rPr lang="en-US" sz="1000"/>
              <a:t>2. </a:t>
            </a:r>
            <a:r>
              <a:rPr lang="ru-RU" sz="1000"/>
              <a:t>эпюра возможных перемещений пропорциональна</a:t>
            </a:r>
          </a:p>
          <a:p>
            <a:r>
              <a:rPr lang="ru-RU" sz="1000"/>
              <a:t>линии влияния усилия</a:t>
            </a:r>
            <a:r>
              <a:rPr lang="en-US" sz="1000"/>
              <a:t>;</a:t>
            </a:r>
          </a:p>
          <a:p>
            <a:r>
              <a:rPr lang="en-US" sz="1000"/>
              <a:t>3. </a:t>
            </a:r>
            <a:r>
              <a:rPr lang="ru-RU" sz="1000"/>
              <a:t>если задать возможное</a:t>
            </a:r>
            <a:r>
              <a:rPr lang="en-US" sz="1000"/>
              <a:t> </a:t>
            </a:r>
            <a:r>
              <a:rPr lang="ru-RU" sz="1000"/>
              <a:t>перемещение для искомой</a:t>
            </a:r>
            <a:endParaRPr lang="en-US" sz="1000"/>
          </a:p>
          <a:p>
            <a:r>
              <a:rPr lang="ru-RU" sz="1000"/>
              <a:t>реакции равным 1, например, </a:t>
            </a:r>
            <a:r>
              <a:rPr lang="ru-RU" sz="1000" i="1"/>
              <a:t>б</a:t>
            </a:r>
            <a:r>
              <a:rPr lang="ru-RU" sz="1000" i="1">
                <a:sym typeface="Symbol" pitchFamily="18" charset="2"/>
              </a:rPr>
              <a:t></a:t>
            </a:r>
            <a:r>
              <a:rPr lang="ru-RU" sz="1000"/>
              <a:t> =1, то</a:t>
            </a:r>
            <a:r>
              <a:rPr lang="en-US" sz="1000"/>
              <a:t> </a:t>
            </a:r>
            <a:r>
              <a:rPr lang="ru-RU" sz="1000"/>
              <a:t>эпюра </a:t>
            </a:r>
          </a:p>
          <a:p>
            <a:r>
              <a:rPr lang="ru-RU" sz="1000"/>
              <a:t>перемещений будет полностью тождественна</a:t>
            </a:r>
            <a:r>
              <a:rPr lang="en-US" sz="1000"/>
              <a:t> </a:t>
            </a:r>
            <a:r>
              <a:rPr lang="ru-RU" sz="1000"/>
              <a:t>линии</a:t>
            </a:r>
          </a:p>
          <a:p>
            <a:r>
              <a:rPr lang="ru-RU" sz="1000"/>
              <a:t>влияния</a:t>
            </a:r>
            <a:r>
              <a:rPr lang="en-US" sz="1000"/>
              <a:t> </a:t>
            </a:r>
            <a:r>
              <a:rPr lang="ru-RU" sz="1000"/>
              <a:t>поскольку </a:t>
            </a:r>
          </a:p>
        </p:txBody>
      </p:sp>
      <p:graphicFrame>
        <p:nvGraphicFramePr>
          <p:cNvPr id="326988" name="Object 332"/>
          <p:cNvGraphicFramePr>
            <a:graphicFrameLocks noChangeAspect="1"/>
          </p:cNvGraphicFramePr>
          <p:nvPr/>
        </p:nvGraphicFramePr>
        <p:xfrm>
          <a:off x="3997325" y="5064125"/>
          <a:ext cx="2768600" cy="215900"/>
        </p:xfrm>
        <a:graphic>
          <a:graphicData uri="http://schemas.openxmlformats.org/presentationml/2006/ole">
            <p:oleObj spid="_x0000_s326988" name="Формула" r:id="rId22" imgW="2768400" imgH="2156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68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68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68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68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26841"/>
                                        </p:tgtEl>
                                        <p:attrNameLst>
                                          <p:attrName>style.visibility</p:attrName>
                                        </p:attrNameLst>
                                      </p:cBhvr>
                                      <p:to>
                                        <p:strVal val="visible"/>
                                      </p:to>
                                    </p:set>
                                    <p:anim calcmode="lin" valueType="num">
                                      <p:cBhvr additive="base">
                                        <p:cTn id="21" dur="500" fill="hold"/>
                                        <p:tgtEl>
                                          <p:spTgt spid="326841"/>
                                        </p:tgtEl>
                                        <p:attrNameLst>
                                          <p:attrName>ppt_x</p:attrName>
                                        </p:attrNameLst>
                                      </p:cBhvr>
                                      <p:tavLst>
                                        <p:tav tm="0">
                                          <p:val>
                                            <p:strVal val="#ppt_x"/>
                                          </p:val>
                                        </p:tav>
                                        <p:tav tm="100000">
                                          <p:val>
                                            <p:strVal val="#ppt_x"/>
                                          </p:val>
                                        </p:tav>
                                      </p:tavLst>
                                    </p:anim>
                                    <p:anim calcmode="lin" valueType="num">
                                      <p:cBhvr additive="base">
                                        <p:cTn id="22" dur="500" fill="hold"/>
                                        <p:tgtEl>
                                          <p:spTgt spid="326841"/>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326842"/>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2686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26869"/>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2687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26871"/>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2687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26873"/>
                                        </p:tgtEl>
                                        <p:attrNameLst>
                                          <p:attrName>style.visibility</p:attrName>
                                        </p:attrNameLst>
                                      </p:cBhvr>
                                      <p:to>
                                        <p:strVal val="visible"/>
                                      </p:to>
                                    </p:set>
                                    <p:anim calcmode="lin" valueType="num">
                                      <p:cBhvr additive="base">
                                        <p:cTn id="44" dur="500" fill="hold"/>
                                        <p:tgtEl>
                                          <p:spTgt spid="326873"/>
                                        </p:tgtEl>
                                        <p:attrNameLst>
                                          <p:attrName>ppt_x</p:attrName>
                                        </p:attrNameLst>
                                      </p:cBhvr>
                                      <p:tavLst>
                                        <p:tav tm="0">
                                          <p:val>
                                            <p:strVal val="#ppt_x"/>
                                          </p:val>
                                        </p:tav>
                                        <p:tav tm="100000">
                                          <p:val>
                                            <p:strVal val="#ppt_x"/>
                                          </p:val>
                                        </p:tav>
                                      </p:tavLst>
                                    </p:anim>
                                    <p:anim calcmode="lin" valueType="num">
                                      <p:cBhvr additive="base">
                                        <p:cTn id="45" dur="500" fill="hold"/>
                                        <p:tgtEl>
                                          <p:spTgt spid="326873"/>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1" presetClass="entr" presetSubtype="0" fill="hold" grpId="0" nodeType="afterEffect">
                                  <p:stCondLst>
                                    <p:cond delay="0"/>
                                  </p:stCondLst>
                                  <p:childTnLst>
                                    <p:set>
                                      <p:cBhvr>
                                        <p:cTn id="48" dur="1" fill="hold">
                                          <p:stCondLst>
                                            <p:cond delay="0"/>
                                          </p:stCondLst>
                                        </p:cTn>
                                        <p:tgtEl>
                                          <p:spTgt spid="32689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2689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2688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688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687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687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2688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689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2689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2688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2688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2689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2689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2689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2698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9" presetClass="exit" presetSubtype="0" fill="hold" nodeType="clickEffect">
                                  <p:stCondLst>
                                    <p:cond delay="0"/>
                                  </p:stCondLst>
                                  <p:childTnLst>
                                    <p:animEffect transition="out" filter="dissolve">
                                      <p:cBhvr>
                                        <p:cTn id="82" dur="500"/>
                                        <p:tgtEl>
                                          <p:spTgt spid="326875"/>
                                        </p:tgtEl>
                                      </p:cBhvr>
                                    </p:animEffect>
                                    <p:set>
                                      <p:cBhvr>
                                        <p:cTn id="83" dur="1" fill="hold">
                                          <p:stCondLst>
                                            <p:cond delay="499"/>
                                          </p:stCondLst>
                                        </p:cTn>
                                        <p:tgtEl>
                                          <p:spTgt spid="326875"/>
                                        </p:tgtEl>
                                        <p:attrNameLst>
                                          <p:attrName>style.visibility</p:attrName>
                                        </p:attrNameLst>
                                      </p:cBhvr>
                                      <p:to>
                                        <p:strVal val="hidden"/>
                                      </p:to>
                                    </p:set>
                                  </p:childTnLst>
                                </p:cTn>
                              </p:par>
                            </p:childTnLst>
                          </p:cTn>
                        </p:par>
                        <p:par>
                          <p:cTn id="84" fill="hold">
                            <p:stCondLst>
                              <p:cond delay="500"/>
                            </p:stCondLst>
                            <p:childTnLst>
                              <p:par>
                                <p:cTn id="85" presetID="1" presetClass="entr" presetSubtype="0" fill="hold" grpId="0" nodeType="afterEffect">
                                  <p:stCondLst>
                                    <p:cond delay="0"/>
                                  </p:stCondLst>
                                  <p:childTnLst>
                                    <p:set>
                                      <p:cBhvr>
                                        <p:cTn id="86" dur="1" fill="hold">
                                          <p:stCondLst>
                                            <p:cond delay="0"/>
                                          </p:stCondLst>
                                        </p:cTn>
                                        <p:tgtEl>
                                          <p:spTgt spid="32689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2689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2699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2689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2690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2690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2690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2690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2690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26903"/>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326908"/>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32699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26906"/>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326907"/>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326910"/>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326911"/>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326912"/>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326913"/>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nodeType="clickEffect">
                                  <p:stCondLst>
                                    <p:cond delay="0"/>
                                  </p:stCondLst>
                                  <p:childTnLst>
                                    <p:set>
                                      <p:cBhvr>
                                        <p:cTn id="136" dur="1" fill="hold">
                                          <p:stCondLst>
                                            <p:cond delay="0"/>
                                          </p:stCondLst>
                                        </p:cTn>
                                        <p:tgtEl>
                                          <p:spTgt spid="326914"/>
                                        </p:tgtEl>
                                        <p:attrNameLst>
                                          <p:attrName>style.visibility</p:attrName>
                                        </p:attrNameLst>
                                      </p:cBhvr>
                                      <p:to>
                                        <p:strVal val="visible"/>
                                      </p:to>
                                    </p:set>
                                    <p:anim calcmode="lin" valueType="num">
                                      <p:cBhvr additive="base">
                                        <p:cTn id="137" dur="500" fill="hold"/>
                                        <p:tgtEl>
                                          <p:spTgt spid="326914"/>
                                        </p:tgtEl>
                                        <p:attrNameLst>
                                          <p:attrName>ppt_x</p:attrName>
                                        </p:attrNameLst>
                                      </p:cBhvr>
                                      <p:tavLst>
                                        <p:tav tm="0">
                                          <p:val>
                                            <p:strVal val="#ppt_x"/>
                                          </p:val>
                                        </p:tav>
                                        <p:tav tm="100000">
                                          <p:val>
                                            <p:strVal val="#ppt_x"/>
                                          </p:val>
                                        </p:tav>
                                      </p:tavLst>
                                    </p:anim>
                                    <p:anim calcmode="lin" valueType="num">
                                      <p:cBhvr additive="base">
                                        <p:cTn id="138" dur="500" fill="hold"/>
                                        <p:tgtEl>
                                          <p:spTgt spid="326914"/>
                                        </p:tgtEl>
                                        <p:attrNameLst>
                                          <p:attrName>ppt_y</p:attrName>
                                        </p:attrNameLst>
                                      </p:cBhvr>
                                      <p:tavLst>
                                        <p:tav tm="0">
                                          <p:val>
                                            <p:strVal val="1+#ppt_h/2"/>
                                          </p:val>
                                        </p:tav>
                                        <p:tav tm="100000">
                                          <p:val>
                                            <p:strVal val="#ppt_y"/>
                                          </p:val>
                                        </p:tav>
                                      </p:tavLst>
                                    </p:anim>
                                  </p:childTnLst>
                                </p:cTn>
                              </p:par>
                            </p:childTnLst>
                          </p:cTn>
                        </p:par>
                        <p:par>
                          <p:cTn id="139" fill="hold">
                            <p:stCondLst>
                              <p:cond delay="500"/>
                            </p:stCondLst>
                            <p:childTnLst>
                              <p:par>
                                <p:cTn id="140" presetID="1" presetClass="entr" presetSubtype="0" fill="hold" nodeType="afterEffect">
                                  <p:stCondLst>
                                    <p:cond delay="0"/>
                                  </p:stCondLst>
                                  <p:childTnLst>
                                    <p:set>
                                      <p:cBhvr>
                                        <p:cTn id="141" dur="1" fill="hold">
                                          <p:stCondLst>
                                            <p:cond delay="0"/>
                                          </p:stCondLst>
                                        </p:cTn>
                                        <p:tgtEl>
                                          <p:spTgt spid="326931"/>
                                        </p:tgtEl>
                                        <p:attrNameLst>
                                          <p:attrName>style.visibility</p:attrName>
                                        </p:attrNameLst>
                                      </p:cBhvr>
                                      <p:to>
                                        <p:strVal val="visible"/>
                                      </p:to>
                                    </p:set>
                                  </p:childTnLst>
                                </p:cTn>
                              </p:par>
                              <p:par>
                                <p:cTn id="142" presetID="1" presetClass="entr" presetSubtype="0" fill="hold" nodeType="withEffect">
                                  <p:stCondLst>
                                    <p:cond delay="0"/>
                                  </p:stCondLst>
                                  <p:childTnLst>
                                    <p:set>
                                      <p:cBhvr>
                                        <p:cTn id="143" dur="1" fill="hold">
                                          <p:stCondLst>
                                            <p:cond delay="0"/>
                                          </p:stCondLst>
                                        </p:cTn>
                                        <p:tgtEl>
                                          <p:spTgt spid="326919"/>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326922"/>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presetID="9" presetClass="exit" presetSubtype="0" fill="hold" nodeType="clickEffect">
                                  <p:stCondLst>
                                    <p:cond delay="0"/>
                                  </p:stCondLst>
                                  <p:childTnLst>
                                    <p:animEffect transition="out" filter="dissolve">
                                      <p:cBhvr>
                                        <p:cTn id="151" dur="500"/>
                                        <p:tgtEl>
                                          <p:spTgt spid="326919"/>
                                        </p:tgtEl>
                                      </p:cBhvr>
                                    </p:animEffect>
                                    <p:set>
                                      <p:cBhvr>
                                        <p:cTn id="152" dur="1" fill="hold">
                                          <p:stCondLst>
                                            <p:cond delay="499"/>
                                          </p:stCondLst>
                                        </p:cTn>
                                        <p:tgtEl>
                                          <p:spTgt spid="326919"/>
                                        </p:tgtEl>
                                        <p:attrNameLst>
                                          <p:attrName>style.visibility</p:attrName>
                                        </p:attrNameLst>
                                      </p:cBhvr>
                                      <p:to>
                                        <p:strVal val="hidden"/>
                                      </p:to>
                                    </p:set>
                                  </p:childTnLst>
                                </p:cTn>
                              </p:par>
                            </p:childTnLst>
                          </p:cTn>
                        </p:par>
                        <p:par>
                          <p:cTn id="153" fill="hold">
                            <p:stCondLst>
                              <p:cond delay="500"/>
                            </p:stCondLst>
                            <p:childTnLst>
                              <p:par>
                                <p:cTn id="154" presetID="1" presetClass="entr" presetSubtype="0" fill="hold" nodeType="afterEffect">
                                  <p:stCondLst>
                                    <p:cond delay="0"/>
                                  </p:stCondLst>
                                  <p:childTnLst>
                                    <p:set>
                                      <p:cBhvr>
                                        <p:cTn id="155" dur="1" fill="hold">
                                          <p:stCondLst>
                                            <p:cond delay="0"/>
                                          </p:stCondLst>
                                        </p:cTn>
                                        <p:tgtEl>
                                          <p:spTgt spid="326923"/>
                                        </p:tgtEl>
                                        <p:attrNameLst>
                                          <p:attrName>style.visibility</p:attrName>
                                        </p:attrNameLst>
                                      </p:cBhvr>
                                      <p:to>
                                        <p:strVal val="visible"/>
                                      </p:to>
                                    </p:set>
                                  </p:childTnLst>
                                </p:cTn>
                              </p:par>
                            </p:childTnLst>
                          </p:cTn>
                        </p:par>
                      </p:childTnLst>
                    </p:cTn>
                  </p:par>
                  <p:par>
                    <p:cTn id="156" fill="hold">
                      <p:stCondLst>
                        <p:cond delay="indefinite"/>
                      </p:stCondLst>
                      <p:childTnLst>
                        <p:par>
                          <p:cTn id="157" fill="hold">
                            <p:stCondLst>
                              <p:cond delay="0"/>
                            </p:stCondLst>
                            <p:childTnLst>
                              <p:par>
                                <p:cTn id="158" presetID="1" presetClass="entr" presetSubtype="0" fill="hold" grpId="0" nodeType="clickEffect">
                                  <p:stCondLst>
                                    <p:cond delay="0"/>
                                  </p:stCondLst>
                                  <p:childTnLst>
                                    <p:set>
                                      <p:cBhvr>
                                        <p:cTn id="159" dur="1" fill="hold">
                                          <p:stCondLst>
                                            <p:cond delay="0"/>
                                          </p:stCondLst>
                                        </p:cTn>
                                        <p:tgtEl>
                                          <p:spTgt spid="326928"/>
                                        </p:tgtEl>
                                        <p:attrNameLst>
                                          <p:attrName>style.visibility</p:attrName>
                                        </p:attrNameLst>
                                      </p:cBhvr>
                                      <p:to>
                                        <p:strVal val="visible"/>
                                      </p:to>
                                    </p:set>
                                  </p:childTnLst>
                                </p:cTn>
                              </p:par>
                              <p:par>
                                <p:cTn id="160" presetID="1" presetClass="entr" presetSubtype="0" fill="hold" grpId="0" nodeType="withEffect">
                                  <p:stCondLst>
                                    <p:cond delay="0"/>
                                  </p:stCondLst>
                                  <p:childTnLst>
                                    <p:set>
                                      <p:cBhvr>
                                        <p:cTn id="161" dur="1" fill="hold">
                                          <p:stCondLst>
                                            <p:cond delay="0"/>
                                          </p:stCondLst>
                                        </p:cTn>
                                        <p:tgtEl>
                                          <p:spTgt spid="326929"/>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grpId="0" nodeType="clickEffect">
                                  <p:stCondLst>
                                    <p:cond delay="0"/>
                                  </p:stCondLst>
                                  <p:childTnLst>
                                    <p:set>
                                      <p:cBhvr>
                                        <p:cTn id="165" dur="1" fill="hold">
                                          <p:stCondLst>
                                            <p:cond delay="0"/>
                                          </p:stCondLst>
                                        </p:cTn>
                                        <p:tgtEl>
                                          <p:spTgt spid="326930"/>
                                        </p:tgtEl>
                                        <p:attrNameLst>
                                          <p:attrName>style.visibility</p:attrName>
                                        </p:attrNameLst>
                                      </p:cBhvr>
                                      <p:to>
                                        <p:strVal val="visible"/>
                                      </p:to>
                                    </p:set>
                                  </p:childTnLst>
                                </p:cTn>
                              </p:par>
                              <p:par>
                                <p:cTn id="166" presetID="1" presetClass="entr" presetSubtype="0" fill="hold" grpId="0" nodeType="withEffect">
                                  <p:stCondLst>
                                    <p:cond delay="0"/>
                                  </p:stCondLst>
                                  <p:childTnLst>
                                    <p:set>
                                      <p:cBhvr>
                                        <p:cTn id="167" dur="1" fill="hold">
                                          <p:stCondLst>
                                            <p:cond delay="0"/>
                                          </p:stCondLst>
                                        </p:cTn>
                                        <p:tgtEl>
                                          <p:spTgt spid="326915"/>
                                        </p:tgtEl>
                                        <p:attrNameLst>
                                          <p:attrName>style.visibility</p:attrName>
                                        </p:attrNameLst>
                                      </p:cBhvr>
                                      <p:to>
                                        <p:strVal val="visible"/>
                                      </p:to>
                                    </p:set>
                                  </p:childTnLst>
                                </p:cTn>
                              </p:par>
                              <p:par>
                                <p:cTn id="168" presetID="1" presetClass="entr" presetSubtype="0" fill="hold" grpId="0" nodeType="withEffect">
                                  <p:stCondLst>
                                    <p:cond delay="0"/>
                                  </p:stCondLst>
                                  <p:childTnLst>
                                    <p:set>
                                      <p:cBhvr>
                                        <p:cTn id="169" dur="1" fill="hold">
                                          <p:stCondLst>
                                            <p:cond delay="0"/>
                                          </p:stCondLst>
                                        </p:cTn>
                                        <p:tgtEl>
                                          <p:spTgt spid="326972"/>
                                        </p:tgtEl>
                                        <p:attrNameLst>
                                          <p:attrName>style.visibility</p:attrName>
                                        </p:attrNameLst>
                                      </p:cBhvr>
                                      <p:to>
                                        <p:strVal val="visible"/>
                                      </p:to>
                                    </p:set>
                                  </p:childTnLst>
                                </p:cTn>
                              </p:par>
                              <p:par>
                                <p:cTn id="170" presetID="1" presetClass="entr" presetSubtype="0" fill="hold" grpId="0" nodeType="withEffect">
                                  <p:stCondLst>
                                    <p:cond delay="0"/>
                                  </p:stCondLst>
                                  <p:childTnLst>
                                    <p:set>
                                      <p:cBhvr>
                                        <p:cTn id="171" dur="1" fill="hold">
                                          <p:stCondLst>
                                            <p:cond delay="0"/>
                                          </p:stCondLst>
                                        </p:cTn>
                                        <p:tgtEl>
                                          <p:spTgt spid="326916"/>
                                        </p:tgtEl>
                                        <p:attrNameLst>
                                          <p:attrName>style.visibility</p:attrName>
                                        </p:attrNameLst>
                                      </p:cBhvr>
                                      <p:to>
                                        <p:strVal val="visible"/>
                                      </p:to>
                                    </p:set>
                                  </p:childTnLst>
                                </p:cTn>
                              </p:par>
                              <p:par>
                                <p:cTn id="172" presetID="1" presetClass="entr" presetSubtype="0" fill="hold" grpId="0" nodeType="withEffect">
                                  <p:stCondLst>
                                    <p:cond delay="0"/>
                                  </p:stCondLst>
                                  <p:childTnLst>
                                    <p:set>
                                      <p:cBhvr>
                                        <p:cTn id="173" dur="1" fill="hold">
                                          <p:stCondLst>
                                            <p:cond delay="0"/>
                                          </p:stCondLst>
                                        </p:cTn>
                                        <p:tgtEl>
                                          <p:spTgt spid="326918"/>
                                        </p:tgtEl>
                                        <p:attrNameLst>
                                          <p:attrName>style.visibility</p:attrName>
                                        </p:attrNameLst>
                                      </p:cBhvr>
                                      <p:to>
                                        <p:strVal val="visible"/>
                                      </p:to>
                                    </p:set>
                                  </p:childTnLst>
                                </p:cTn>
                              </p:par>
                            </p:childTnLst>
                          </p:cTn>
                        </p:par>
                      </p:childTnLst>
                    </p:cTn>
                  </p:par>
                  <p:par>
                    <p:cTn id="174" fill="hold">
                      <p:stCondLst>
                        <p:cond delay="indefinite"/>
                      </p:stCondLst>
                      <p:childTnLst>
                        <p:par>
                          <p:cTn id="175" fill="hold">
                            <p:stCondLst>
                              <p:cond delay="0"/>
                            </p:stCondLst>
                            <p:childTnLst>
                              <p:par>
                                <p:cTn id="176" presetID="1" presetClass="entr" presetSubtype="0" fill="hold" grpId="0" nodeType="clickEffect">
                                  <p:stCondLst>
                                    <p:cond delay="0"/>
                                  </p:stCondLst>
                                  <p:childTnLst>
                                    <p:set>
                                      <p:cBhvr>
                                        <p:cTn id="177" dur="1" fill="hold">
                                          <p:stCondLst>
                                            <p:cond delay="0"/>
                                          </p:stCondLst>
                                        </p:cTn>
                                        <p:tgtEl>
                                          <p:spTgt spid="326974"/>
                                        </p:tgtEl>
                                        <p:attrNameLst>
                                          <p:attrName>style.visibility</p:attrName>
                                        </p:attrNameLst>
                                      </p:cBhvr>
                                      <p:to>
                                        <p:strVal val="visible"/>
                                      </p:to>
                                    </p:set>
                                  </p:childTnLst>
                                </p:cTn>
                              </p:par>
                              <p:par>
                                <p:cTn id="178" presetID="1" presetClass="entr" presetSubtype="0" fill="hold" grpId="0" nodeType="withEffect">
                                  <p:stCondLst>
                                    <p:cond delay="0"/>
                                  </p:stCondLst>
                                  <p:childTnLst>
                                    <p:set>
                                      <p:cBhvr>
                                        <p:cTn id="179" dur="1" fill="hold">
                                          <p:stCondLst>
                                            <p:cond delay="0"/>
                                          </p:stCondLst>
                                        </p:cTn>
                                        <p:tgtEl>
                                          <p:spTgt spid="326975"/>
                                        </p:tgtEl>
                                        <p:attrNameLst>
                                          <p:attrName>style.visibility</p:attrName>
                                        </p:attrNameLst>
                                      </p:cBhvr>
                                      <p:to>
                                        <p:strVal val="visible"/>
                                      </p:to>
                                    </p:set>
                                  </p:childTnLst>
                                </p:cTn>
                              </p:par>
                              <p:par>
                                <p:cTn id="180" presetID="1" presetClass="entr" presetSubtype="0" fill="hold" grpId="0" nodeType="withEffect">
                                  <p:stCondLst>
                                    <p:cond delay="0"/>
                                  </p:stCondLst>
                                  <p:childTnLst>
                                    <p:set>
                                      <p:cBhvr>
                                        <p:cTn id="181" dur="1" fill="hold">
                                          <p:stCondLst>
                                            <p:cond delay="0"/>
                                          </p:stCondLst>
                                        </p:cTn>
                                        <p:tgtEl>
                                          <p:spTgt spid="326973"/>
                                        </p:tgtEl>
                                        <p:attrNameLst>
                                          <p:attrName>style.visibility</p:attrName>
                                        </p:attrNameLst>
                                      </p:cBhvr>
                                      <p:to>
                                        <p:strVal val="visible"/>
                                      </p:to>
                                    </p:set>
                                  </p:childTnLst>
                                </p:cTn>
                              </p:par>
                            </p:childTnLst>
                          </p:cTn>
                        </p:par>
                      </p:childTnLst>
                    </p:cTn>
                  </p:par>
                  <p:par>
                    <p:cTn id="182" fill="hold">
                      <p:stCondLst>
                        <p:cond delay="indefinite"/>
                      </p:stCondLst>
                      <p:childTnLst>
                        <p:par>
                          <p:cTn id="183" fill="hold">
                            <p:stCondLst>
                              <p:cond delay="0"/>
                            </p:stCondLst>
                            <p:childTnLst>
                              <p:par>
                                <p:cTn id="184" presetID="1" presetClass="entr" presetSubtype="0" fill="hold" grpId="0" nodeType="clickEffect">
                                  <p:stCondLst>
                                    <p:cond delay="0"/>
                                  </p:stCondLst>
                                  <p:childTnLst>
                                    <p:set>
                                      <p:cBhvr>
                                        <p:cTn id="185" dur="1" fill="hold">
                                          <p:stCondLst>
                                            <p:cond delay="0"/>
                                          </p:stCondLst>
                                        </p:cTn>
                                        <p:tgtEl>
                                          <p:spTgt spid="326979"/>
                                        </p:tgtEl>
                                        <p:attrNameLst>
                                          <p:attrName>style.visibility</p:attrName>
                                        </p:attrNameLst>
                                      </p:cBhvr>
                                      <p:to>
                                        <p:strVal val="visible"/>
                                      </p:to>
                                    </p:set>
                                  </p:childTnLst>
                                </p:cTn>
                              </p:par>
                              <p:par>
                                <p:cTn id="186" presetID="1" presetClass="entr" presetSubtype="0" fill="hold" grpId="0" nodeType="withEffect">
                                  <p:stCondLst>
                                    <p:cond delay="0"/>
                                  </p:stCondLst>
                                  <p:childTnLst>
                                    <p:set>
                                      <p:cBhvr>
                                        <p:cTn id="187" dur="1" fill="hold">
                                          <p:stCondLst>
                                            <p:cond delay="0"/>
                                          </p:stCondLst>
                                        </p:cTn>
                                        <p:tgtEl>
                                          <p:spTgt spid="326917"/>
                                        </p:tgtEl>
                                        <p:attrNameLst>
                                          <p:attrName>style.visibility</p:attrName>
                                        </p:attrNameLst>
                                      </p:cBhvr>
                                      <p:to>
                                        <p:strVal val="visible"/>
                                      </p:to>
                                    </p:set>
                                  </p:childTnLst>
                                </p:cTn>
                              </p:par>
                              <p:par>
                                <p:cTn id="188" presetID="1" presetClass="entr" presetSubtype="0" fill="hold" grpId="0" nodeType="withEffect">
                                  <p:stCondLst>
                                    <p:cond delay="0"/>
                                  </p:stCondLst>
                                  <p:childTnLst>
                                    <p:set>
                                      <p:cBhvr>
                                        <p:cTn id="189" dur="1" fill="hold">
                                          <p:stCondLst>
                                            <p:cond delay="0"/>
                                          </p:stCondLst>
                                        </p:cTn>
                                        <p:tgtEl>
                                          <p:spTgt spid="326976"/>
                                        </p:tgtEl>
                                        <p:attrNameLst>
                                          <p:attrName>style.visibility</p:attrName>
                                        </p:attrNameLst>
                                      </p:cBhvr>
                                      <p:to>
                                        <p:strVal val="visible"/>
                                      </p:to>
                                    </p:set>
                                  </p:childTnLst>
                                </p:cTn>
                              </p:par>
                            </p:childTnLst>
                          </p:cTn>
                        </p:par>
                      </p:childTnLst>
                    </p:cTn>
                  </p:par>
                  <p:par>
                    <p:cTn id="190" fill="hold">
                      <p:stCondLst>
                        <p:cond delay="indefinite"/>
                      </p:stCondLst>
                      <p:childTnLst>
                        <p:par>
                          <p:cTn id="191" fill="hold">
                            <p:stCondLst>
                              <p:cond delay="0"/>
                            </p:stCondLst>
                            <p:childTnLst>
                              <p:par>
                                <p:cTn id="192" presetID="1" presetClass="entr" presetSubtype="0" fill="hold" grpId="0" nodeType="clickEffect">
                                  <p:stCondLst>
                                    <p:cond delay="0"/>
                                  </p:stCondLst>
                                  <p:childTnLst>
                                    <p:set>
                                      <p:cBhvr>
                                        <p:cTn id="193" dur="1" fill="hold">
                                          <p:stCondLst>
                                            <p:cond delay="0"/>
                                          </p:stCondLst>
                                        </p:cTn>
                                        <p:tgtEl>
                                          <p:spTgt spid="326977"/>
                                        </p:tgtEl>
                                        <p:attrNameLst>
                                          <p:attrName>style.visibility</p:attrName>
                                        </p:attrNameLst>
                                      </p:cBhvr>
                                      <p:to>
                                        <p:strVal val="visible"/>
                                      </p:to>
                                    </p:set>
                                  </p:childTnLst>
                                </p:cTn>
                              </p:par>
                              <p:par>
                                <p:cTn id="194" presetID="1" presetClass="entr" presetSubtype="0" fill="hold" nodeType="withEffect">
                                  <p:stCondLst>
                                    <p:cond delay="0"/>
                                  </p:stCondLst>
                                  <p:childTnLst>
                                    <p:set>
                                      <p:cBhvr>
                                        <p:cTn id="195" dur="1" fill="hold">
                                          <p:stCondLst>
                                            <p:cond delay="0"/>
                                          </p:stCondLst>
                                        </p:cTn>
                                        <p:tgtEl>
                                          <p:spTgt spid="326978"/>
                                        </p:tgtEl>
                                        <p:attrNameLst>
                                          <p:attrName>style.visibility</p:attrName>
                                        </p:attrNameLst>
                                      </p:cBhvr>
                                      <p:to>
                                        <p:strVal val="visible"/>
                                      </p:to>
                                    </p:set>
                                  </p:childTnLst>
                                </p:cTn>
                              </p:par>
                            </p:childTnLst>
                          </p:cTn>
                        </p:par>
                      </p:childTnLst>
                    </p:cTn>
                  </p:par>
                  <p:par>
                    <p:cTn id="196" fill="hold">
                      <p:stCondLst>
                        <p:cond delay="indefinite"/>
                      </p:stCondLst>
                      <p:childTnLst>
                        <p:par>
                          <p:cTn id="197" fill="hold">
                            <p:stCondLst>
                              <p:cond delay="0"/>
                            </p:stCondLst>
                            <p:childTnLst>
                              <p:par>
                                <p:cTn id="198" presetID="1" presetClass="entr" presetSubtype="0" fill="hold" grpId="0" nodeType="clickEffect">
                                  <p:stCondLst>
                                    <p:cond delay="0"/>
                                  </p:stCondLst>
                                  <p:childTnLst>
                                    <p:set>
                                      <p:cBhvr>
                                        <p:cTn id="199" dur="1" fill="hold">
                                          <p:stCondLst>
                                            <p:cond delay="0"/>
                                          </p:stCondLst>
                                        </p:cTn>
                                        <p:tgtEl>
                                          <p:spTgt spid="326980"/>
                                        </p:tgtEl>
                                        <p:attrNameLst>
                                          <p:attrName>style.visibility</p:attrName>
                                        </p:attrNameLst>
                                      </p:cBhvr>
                                      <p:to>
                                        <p:strVal val="visible"/>
                                      </p:to>
                                    </p:set>
                                  </p:childTnLst>
                                </p:cTn>
                              </p:par>
                              <p:par>
                                <p:cTn id="200" presetID="1" presetClass="entr" presetSubtype="0" fill="hold" nodeType="withEffect">
                                  <p:stCondLst>
                                    <p:cond delay="0"/>
                                  </p:stCondLst>
                                  <p:childTnLst>
                                    <p:set>
                                      <p:cBhvr>
                                        <p:cTn id="201" dur="1" fill="hold">
                                          <p:stCondLst>
                                            <p:cond delay="0"/>
                                          </p:stCondLst>
                                        </p:cTn>
                                        <p:tgtEl>
                                          <p:spTgt spid="326981"/>
                                        </p:tgtEl>
                                        <p:attrNameLst>
                                          <p:attrName>style.visibility</p:attrName>
                                        </p:attrNameLst>
                                      </p:cBhvr>
                                      <p:to>
                                        <p:strVal val="visible"/>
                                      </p:to>
                                    </p:set>
                                  </p:childTnLst>
                                </p:cTn>
                              </p:par>
                            </p:childTnLst>
                          </p:cTn>
                        </p:par>
                      </p:childTnLst>
                    </p:cTn>
                  </p:par>
                  <p:par>
                    <p:cTn id="202" fill="hold">
                      <p:stCondLst>
                        <p:cond delay="indefinite"/>
                      </p:stCondLst>
                      <p:childTnLst>
                        <p:par>
                          <p:cTn id="203" fill="hold">
                            <p:stCondLst>
                              <p:cond delay="0"/>
                            </p:stCondLst>
                            <p:childTnLst>
                              <p:par>
                                <p:cTn id="204" presetID="1" presetClass="entr" presetSubtype="0" fill="hold" grpId="0" nodeType="clickEffect">
                                  <p:stCondLst>
                                    <p:cond delay="0"/>
                                  </p:stCondLst>
                                  <p:childTnLst>
                                    <p:set>
                                      <p:cBhvr>
                                        <p:cTn id="205" dur="1" fill="hold">
                                          <p:stCondLst>
                                            <p:cond delay="0"/>
                                          </p:stCondLst>
                                        </p:cTn>
                                        <p:tgtEl>
                                          <p:spTgt spid="326982"/>
                                        </p:tgtEl>
                                        <p:attrNameLst>
                                          <p:attrName>style.visibility</p:attrName>
                                        </p:attrNameLst>
                                      </p:cBhvr>
                                      <p:to>
                                        <p:strVal val="visible"/>
                                      </p:to>
                                    </p:set>
                                  </p:childTnLst>
                                </p:cTn>
                              </p:par>
                              <p:par>
                                <p:cTn id="206" presetID="1" presetClass="entr" presetSubtype="0" fill="hold" nodeType="withEffect">
                                  <p:stCondLst>
                                    <p:cond delay="0"/>
                                  </p:stCondLst>
                                  <p:childTnLst>
                                    <p:set>
                                      <p:cBhvr>
                                        <p:cTn id="207" dur="1" fill="hold">
                                          <p:stCondLst>
                                            <p:cond delay="0"/>
                                          </p:stCondLst>
                                        </p:cTn>
                                        <p:tgtEl>
                                          <p:spTgt spid="326983"/>
                                        </p:tgtEl>
                                        <p:attrNameLst>
                                          <p:attrName>style.visibility</p:attrName>
                                        </p:attrNameLst>
                                      </p:cBhvr>
                                      <p:to>
                                        <p:strVal val="visible"/>
                                      </p:to>
                                    </p:set>
                                  </p:childTnLst>
                                </p:cTn>
                              </p:par>
                            </p:childTnLst>
                          </p:cTn>
                        </p:par>
                      </p:childTnLst>
                    </p:cTn>
                  </p:par>
                  <p:par>
                    <p:cTn id="208" fill="hold">
                      <p:stCondLst>
                        <p:cond delay="indefinite"/>
                      </p:stCondLst>
                      <p:childTnLst>
                        <p:par>
                          <p:cTn id="209" fill="hold">
                            <p:stCondLst>
                              <p:cond delay="0"/>
                            </p:stCondLst>
                            <p:childTnLst>
                              <p:par>
                                <p:cTn id="210" presetID="1" presetClass="entr" presetSubtype="0" fill="hold" grpId="0" nodeType="clickEffect">
                                  <p:stCondLst>
                                    <p:cond delay="0"/>
                                  </p:stCondLst>
                                  <p:childTnLst>
                                    <p:set>
                                      <p:cBhvr>
                                        <p:cTn id="211" dur="1" fill="hold">
                                          <p:stCondLst>
                                            <p:cond delay="0"/>
                                          </p:stCondLst>
                                        </p:cTn>
                                        <p:tgtEl>
                                          <p:spTgt spid="326984"/>
                                        </p:tgtEl>
                                        <p:attrNameLst>
                                          <p:attrName>style.visibility</p:attrName>
                                        </p:attrNameLst>
                                      </p:cBhvr>
                                      <p:to>
                                        <p:strVal val="visible"/>
                                      </p:to>
                                    </p:set>
                                  </p:childTnLst>
                                </p:cTn>
                              </p:par>
                              <p:par>
                                <p:cTn id="212" presetID="1" presetClass="entr" presetSubtype="0" fill="hold" nodeType="withEffect">
                                  <p:stCondLst>
                                    <p:cond delay="0"/>
                                  </p:stCondLst>
                                  <p:childTnLst>
                                    <p:set>
                                      <p:cBhvr>
                                        <p:cTn id="213" dur="1" fill="hold">
                                          <p:stCondLst>
                                            <p:cond delay="0"/>
                                          </p:stCondLst>
                                        </p:cTn>
                                        <p:tgtEl>
                                          <p:spTgt spid="326985"/>
                                        </p:tgtEl>
                                        <p:attrNameLst>
                                          <p:attrName>style.visibility</p:attrName>
                                        </p:attrNameLst>
                                      </p:cBhvr>
                                      <p:to>
                                        <p:strVal val="visible"/>
                                      </p:to>
                                    </p:set>
                                  </p:childTnLst>
                                </p:cTn>
                              </p:par>
                            </p:childTnLst>
                          </p:cTn>
                        </p:par>
                      </p:childTnLst>
                    </p:cTn>
                  </p:par>
                  <p:par>
                    <p:cTn id="214" fill="hold">
                      <p:stCondLst>
                        <p:cond delay="indefinite"/>
                      </p:stCondLst>
                      <p:childTnLst>
                        <p:par>
                          <p:cTn id="215" fill="hold">
                            <p:stCondLst>
                              <p:cond delay="0"/>
                            </p:stCondLst>
                            <p:childTnLst>
                              <p:par>
                                <p:cTn id="216" presetID="2" presetClass="entr" presetSubtype="4" fill="hold" grpId="0" nodeType="clickEffect">
                                  <p:stCondLst>
                                    <p:cond delay="0"/>
                                  </p:stCondLst>
                                  <p:childTnLst>
                                    <p:set>
                                      <p:cBhvr>
                                        <p:cTn id="217" dur="1" fill="hold">
                                          <p:stCondLst>
                                            <p:cond delay="0"/>
                                          </p:stCondLst>
                                        </p:cTn>
                                        <p:tgtEl>
                                          <p:spTgt spid="326986"/>
                                        </p:tgtEl>
                                        <p:attrNameLst>
                                          <p:attrName>style.visibility</p:attrName>
                                        </p:attrNameLst>
                                      </p:cBhvr>
                                      <p:to>
                                        <p:strVal val="visible"/>
                                      </p:to>
                                    </p:set>
                                    <p:anim calcmode="lin" valueType="num">
                                      <p:cBhvr additive="base">
                                        <p:cTn id="218" dur="500" fill="hold"/>
                                        <p:tgtEl>
                                          <p:spTgt spid="326986"/>
                                        </p:tgtEl>
                                        <p:attrNameLst>
                                          <p:attrName>ppt_x</p:attrName>
                                        </p:attrNameLst>
                                      </p:cBhvr>
                                      <p:tavLst>
                                        <p:tav tm="0">
                                          <p:val>
                                            <p:strVal val="#ppt_x"/>
                                          </p:val>
                                        </p:tav>
                                        <p:tav tm="100000">
                                          <p:val>
                                            <p:strVal val="#ppt_x"/>
                                          </p:val>
                                        </p:tav>
                                      </p:tavLst>
                                    </p:anim>
                                    <p:anim calcmode="lin" valueType="num">
                                      <p:cBhvr additive="base">
                                        <p:cTn id="219" dur="500" fill="hold"/>
                                        <p:tgtEl>
                                          <p:spTgt spid="326986"/>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26987"/>
                                        </p:tgtEl>
                                        <p:attrNameLst>
                                          <p:attrName>style.visibility</p:attrName>
                                        </p:attrNameLst>
                                      </p:cBhvr>
                                      <p:to>
                                        <p:strVal val="visible"/>
                                      </p:to>
                                    </p:set>
                                    <p:anim calcmode="lin" valueType="num">
                                      <p:cBhvr additive="base">
                                        <p:cTn id="222" dur="500" fill="hold"/>
                                        <p:tgtEl>
                                          <p:spTgt spid="326987"/>
                                        </p:tgtEl>
                                        <p:attrNameLst>
                                          <p:attrName>ppt_x</p:attrName>
                                        </p:attrNameLst>
                                      </p:cBhvr>
                                      <p:tavLst>
                                        <p:tav tm="0">
                                          <p:val>
                                            <p:strVal val="#ppt_x"/>
                                          </p:val>
                                        </p:tav>
                                        <p:tav tm="100000">
                                          <p:val>
                                            <p:strVal val="#ppt_x"/>
                                          </p:val>
                                        </p:tav>
                                      </p:tavLst>
                                    </p:anim>
                                    <p:anim calcmode="lin" valueType="num">
                                      <p:cBhvr additive="base">
                                        <p:cTn id="223" dur="500" fill="hold"/>
                                        <p:tgtEl>
                                          <p:spTgt spid="326987"/>
                                        </p:tgtEl>
                                        <p:attrNameLst>
                                          <p:attrName>ppt_y</p:attrName>
                                        </p:attrNameLst>
                                      </p:cBhvr>
                                      <p:tavLst>
                                        <p:tav tm="0">
                                          <p:val>
                                            <p:strVal val="1+#ppt_h/2"/>
                                          </p:val>
                                        </p:tav>
                                        <p:tav tm="100000">
                                          <p:val>
                                            <p:strVal val="#ppt_y"/>
                                          </p:val>
                                        </p:tav>
                                      </p:tavLst>
                                    </p:anim>
                                  </p:childTnLst>
                                </p:cTn>
                              </p:par>
                              <p:par>
                                <p:cTn id="224" presetID="2" presetClass="entr" presetSubtype="4" fill="hold" nodeType="withEffect">
                                  <p:stCondLst>
                                    <p:cond delay="0"/>
                                  </p:stCondLst>
                                  <p:childTnLst>
                                    <p:set>
                                      <p:cBhvr>
                                        <p:cTn id="225" dur="1" fill="hold">
                                          <p:stCondLst>
                                            <p:cond delay="0"/>
                                          </p:stCondLst>
                                        </p:cTn>
                                        <p:tgtEl>
                                          <p:spTgt spid="326988"/>
                                        </p:tgtEl>
                                        <p:attrNameLst>
                                          <p:attrName>style.visibility</p:attrName>
                                        </p:attrNameLst>
                                      </p:cBhvr>
                                      <p:to>
                                        <p:strVal val="visible"/>
                                      </p:to>
                                    </p:set>
                                    <p:anim calcmode="lin" valueType="num">
                                      <p:cBhvr additive="base">
                                        <p:cTn id="226" dur="500" fill="hold"/>
                                        <p:tgtEl>
                                          <p:spTgt spid="326988"/>
                                        </p:tgtEl>
                                        <p:attrNameLst>
                                          <p:attrName>ppt_x</p:attrName>
                                        </p:attrNameLst>
                                      </p:cBhvr>
                                      <p:tavLst>
                                        <p:tav tm="0">
                                          <p:val>
                                            <p:strVal val="#ppt_x"/>
                                          </p:val>
                                        </p:tav>
                                        <p:tav tm="100000">
                                          <p:val>
                                            <p:strVal val="#ppt_x"/>
                                          </p:val>
                                        </p:tav>
                                      </p:tavLst>
                                    </p:anim>
                                    <p:anim calcmode="lin" valueType="num">
                                      <p:cBhvr additive="base">
                                        <p:cTn id="227" dur="500" fill="hold"/>
                                        <p:tgtEl>
                                          <p:spTgt spid="3269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989" grpId="0"/>
      <p:bldP spid="326990" grpId="0"/>
      <p:bldP spid="326837" grpId="0"/>
      <p:bldP spid="326839" grpId="0"/>
      <p:bldP spid="326840" grpId="0"/>
      <p:bldP spid="326841" grpId="0"/>
      <p:bldP spid="326869" grpId="0"/>
      <p:bldP spid="326871" grpId="0"/>
      <p:bldP spid="326873" grpId="0"/>
      <p:bldP spid="326874" grpId="0" animBg="1"/>
      <p:bldP spid="326886" grpId="0"/>
      <p:bldP spid="326887" grpId="0"/>
      <p:bldP spid="326888" grpId="0" animBg="1"/>
      <p:bldP spid="326889" grpId="0" animBg="1"/>
      <p:bldP spid="326890" grpId="0" animBg="1"/>
      <p:bldP spid="326891" grpId="0" animBg="1"/>
      <p:bldP spid="326892" grpId="0" animBg="1"/>
      <p:bldP spid="326893" grpId="0"/>
      <p:bldP spid="326894" grpId="0"/>
      <p:bldP spid="326895" grpId="0" animBg="1"/>
      <p:bldP spid="326897" grpId="0" animBg="1"/>
      <p:bldP spid="326899" grpId="0" animBg="1"/>
      <p:bldP spid="326900" grpId="0" animBg="1"/>
      <p:bldP spid="326901" grpId="0"/>
      <p:bldP spid="326902" grpId="0"/>
      <p:bldP spid="326903" grpId="0"/>
      <p:bldP spid="326904" grpId="0" animBg="1"/>
      <p:bldP spid="326905" grpId="0" animBg="1"/>
      <p:bldP spid="326906" grpId="0"/>
      <p:bldP spid="326908" grpId="0"/>
      <p:bldP spid="326910" grpId="0" animBg="1"/>
      <p:bldP spid="326912" grpId="0" animBg="1"/>
      <p:bldP spid="326915" grpId="0" animBg="1"/>
      <p:bldP spid="326916" grpId="0"/>
      <p:bldP spid="326917" grpId="0"/>
      <p:bldP spid="326918" grpId="0"/>
      <p:bldP spid="326922" grpId="0"/>
      <p:bldP spid="326928" grpId="0" animBg="1"/>
      <p:bldP spid="326929" grpId="0"/>
      <p:bldP spid="326930" grpId="0" animBg="1"/>
      <p:bldP spid="326972" grpId="0" animBg="1"/>
      <p:bldP spid="326973" grpId="0" animBg="1"/>
      <p:bldP spid="326974" grpId="0" animBg="1"/>
      <p:bldP spid="326975" grpId="0"/>
      <p:bldP spid="326976" grpId="0" animBg="1"/>
      <p:bldP spid="326977" grpId="0"/>
      <p:bldP spid="326979" grpId="0" animBg="1"/>
      <p:bldP spid="326980" grpId="0"/>
      <p:bldP spid="326982" grpId="0" animBg="1"/>
      <p:bldP spid="326984" grpId="0" animBg="1"/>
      <p:bldP spid="326986" grpId="0" animBg="1"/>
      <p:bldP spid="32698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470" name="Rectangle 102"/>
          <p:cNvSpPr>
            <a:spLocks noChangeArrowheads="1"/>
          </p:cNvSpPr>
          <p:nvPr/>
        </p:nvSpPr>
        <p:spPr bwMode="auto">
          <a:xfrm>
            <a:off x="5800725" y="5599113"/>
            <a:ext cx="671513" cy="465137"/>
          </a:xfrm>
          <a:prstGeom prst="rect">
            <a:avLst/>
          </a:prstGeom>
          <a:solidFill>
            <a:srgbClr val="CCFFFF"/>
          </a:solidFill>
          <a:ln w="9525" algn="ctr">
            <a:solidFill>
              <a:srgbClr val="99CCFF"/>
            </a:solidFill>
            <a:prstDash val="dash"/>
            <a:miter lim="800000"/>
            <a:headEnd/>
            <a:tailEnd/>
          </a:ln>
          <a:effectLst/>
        </p:spPr>
        <p:txBody>
          <a:bodyPr wrap="none" anchor="ctr"/>
          <a:lstStyle/>
          <a:p>
            <a:endParaRPr lang="ru-RU"/>
          </a:p>
        </p:txBody>
      </p:sp>
      <p:sp>
        <p:nvSpPr>
          <p:cNvPr id="314420" name="Rectangle 52"/>
          <p:cNvSpPr>
            <a:spLocks noChangeArrowheads="1"/>
          </p:cNvSpPr>
          <p:nvPr/>
        </p:nvSpPr>
        <p:spPr bwMode="auto">
          <a:xfrm>
            <a:off x="6318250" y="4017963"/>
            <a:ext cx="409575" cy="285750"/>
          </a:xfrm>
          <a:prstGeom prst="rect">
            <a:avLst/>
          </a:prstGeom>
          <a:solidFill>
            <a:srgbClr val="FFCC99"/>
          </a:solidFill>
          <a:ln w="9525" algn="ctr">
            <a:solidFill>
              <a:schemeClr val="tx1"/>
            </a:solidFill>
            <a:miter lim="800000"/>
            <a:headEnd/>
            <a:tailEnd/>
          </a:ln>
          <a:effectLst/>
        </p:spPr>
        <p:txBody>
          <a:bodyPr wrap="none" anchor="ctr"/>
          <a:lstStyle/>
          <a:p>
            <a:endParaRPr lang="ru-RU"/>
          </a:p>
        </p:txBody>
      </p:sp>
      <p:sp>
        <p:nvSpPr>
          <p:cNvPr id="314393" name="Rectangle 25"/>
          <p:cNvSpPr>
            <a:spLocks noChangeArrowheads="1"/>
          </p:cNvSpPr>
          <p:nvPr/>
        </p:nvSpPr>
        <p:spPr bwMode="auto">
          <a:xfrm>
            <a:off x="590550" y="3071813"/>
            <a:ext cx="671513" cy="347662"/>
          </a:xfrm>
          <a:prstGeom prst="rect">
            <a:avLst/>
          </a:prstGeom>
          <a:solidFill>
            <a:srgbClr val="CCFFFF"/>
          </a:solidFill>
          <a:ln w="9525" algn="ctr">
            <a:solidFill>
              <a:srgbClr val="99CCFF"/>
            </a:solidFill>
            <a:prstDash val="dash"/>
            <a:miter lim="800000"/>
            <a:headEnd/>
            <a:tailEnd/>
          </a:ln>
          <a:effectLst/>
        </p:spPr>
        <p:txBody>
          <a:bodyPr wrap="none" anchor="ctr"/>
          <a:lstStyle/>
          <a:p>
            <a:endParaRPr lang="ru-RU"/>
          </a:p>
        </p:txBody>
      </p:sp>
      <p:sp>
        <p:nvSpPr>
          <p:cNvPr id="314372" name="Rectangle 4"/>
          <p:cNvSpPr>
            <a:spLocks noChangeArrowheads="1"/>
          </p:cNvSpPr>
          <p:nvPr/>
        </p:nvSpPr>
        <p:spPr bwMode="auto">
          <a:xfrm>
            <a:off x="923925" y="542925"/>
            <a:ext cx="4229100" cy="200025"/>
          </a:xfrm>
          <a:prstGeom prst="rect">
            <a:avLst/>
          </a:prstGeom>
          <a:noFill/>
          <a:ln w="9525">
            <a:noFill/>
            <a:miter lim="800000"/>
            <a:headEnd/>
            <a:tailEnd/>
          </a:ln>
          <a:effectLst/>
        </p:spPr>
        <p:txBody>
          <a:bodyPr anchor="ctr"/>
          <a:lstStyle/>
          <a:p>
            <a:r>
              <a:rPr lang="ru-RU"/>
              <a:t>Лекция 5</a:t>
            </a:r>
          </a:p>
        </p:txBody>
      </p:sp>
      <p:pic>
        <p:nvPicPr>
          <p:cNvPr id="314373" name="Picture 5" descr="НТЦТТ2"/>
          <p:cNvPicPr>
            <a:picLocks noChangeAspect="1" noChangeArrowheads="1"/>
          </p:cNvPicPr>
          <p:nvPr/>
        </p:nvPicPr>
        <p:blipFill>
          <a:blip r:embed="rId3" cstate="print"/>
          <a:srcRect/>
          <a:stretch>
            <a:fillRect/>
          </a:stretch>
        </p:blipFill>
        <p:spPr bwMode="auto">
          <a:xfrm>
            <a:off x="8172450" y="115888"/>
            <a:ext cx="792163" cy="512762"/>
          </a:xfrm>
          <a:prstGeom prst="rect">
            <a:avLst/>
          </a:prstGeom>
          <a:noFill/>
          <a:ln w="9525">
            <a:noFill/>
            <a:miter lim="800000"/>
            <a:headEnd/>
            <a:tailEnd/>
          </a:ln>
        </p:spPr>
      </p:pic>
      <p:sp>
        <p:nvSpPr>
          <p:cNvPr id="314375" name="Text Box 7"/>
          <p:cNvSpPr txBox="1">
            <a:spLocks noChangeArrowheads="1"/>
          </p:cNvSpPr>
          <p:nvPr/>
        </p:nvSpPr>
        <p:spPr bwMode="auto">
          <a:xfrm>
            <a:off x="117475" y="735013"/>
            <a:ext cx="8802688" cy="1768475"/>
          </a:xfrm>
          <a:prstGeom prst="rect">
            <a:avLst/>
          </a:prstGeom>
          <a:noFill/>
          <a:ln w="9525" algn="ctr">
            <a:noFill/>
            <a:miter lim="800000"/>
            <a:headEnd/>
            <a:tailEnd/>
          </a:ln>
          <a:effectLst/>
        </p:spPr>
        <p:txBody>
          <a:bodyPr>
            <a:spAutoFit/>
          </a:bodyPr>
          <a:lstStyle/>
          <a:p>
            <a:r>
              <a:rPr lang="ru-RU" sz="1000" b="1">
                <a:solidFill>
                  <a:srgbClr val="FF0000"/>
                </a:solidFill>
                <a:cs typeface="Arial" charset="0"/>
              </a:rPr>
              <a:t>■</a:t>
            </a:r>
            <a:r>
              <a:rPr lang="en-US" sz="1000" b="1">
                <a:solidFill>
                  <a:srgbClr val="FF0000"/>
                </a:solidFill>
                <a:cs typeface="Arial" charset="0"/>
              </a:rPr>
              <a:t>  </a:t>
            </a:r>
            <a:r>
              <a:rPr lang="ru-RU" sz="1000" b="1">
                <a:solidFill>
                  <a:srgbClr val="FF0000"/>
                </a:solidFill>
              </a:rPr>
              <a:t>Трение скольжения.  </a:t>
            </a:r>
            <a:r>
              <a:rPr lang="ru-RU" sz="1000"/>
              <a:t>При действии сдвигающей силы, приложенной к телу, покоящемуся на шероховатой поверхности, возникает сила, противодействующая  возможному смещению тела (</a:t>
            </a:r>
            <a:r>
              <a:rPr lang="ru-RU" sz="1000" b="1">
                <a:solidFill>
                  <a:schemeClr val="bg2"/>
                </a:solidFill>
              </a:rPr>
              <a:t>сила трения сцепления</a:t>
            </a:r>
            <a:r>
              <a:rPr lang="ru-RU" sz="1000"/>
              <a:t>) из равновесного положения или его действительному перемещению (</a:t>
            </a:r>
            <a:r>
              <a:rPr lang="ru-RU" sz="1000" b="1">
                <a:solidFill>
                  <a:schemeClr val="bg2"/>
                </a:solidFill>
              </a:rPr>
              <a:t>сила трения скольжения</a:t>
            </a:r>
            <a:r>
              <a:rPr lang="ru-RU" sz="1000"/>
              <a:t>) при его движении.</a:t>
            </a:r>
          </a:p>
          <a:p>
            <a:r>
              <a:rPr lang="ru-RU" sz="1000" b="1">
                <a:solidFill>
                  <a:schemeClr val="bg2"/>
                </a:solidFill>
              </a:rPr>
              <a:t>Основные законы трения (Амонтона</a:t>
            </a:r>
            <a:r>
              <a:rPr lang="en-US" sz="1000" b="1">
                <a:solidFill>
                  <a:schemeClr val="bg2"/>
                </a:solidFill>
              </a:rPr>
              <a:t> </a:t>
            </a:r>
            <a:r>
              <a:rPr lang="ru-RU" sz="1000" b="1">
                <a:solidFill>
                  <a:schemeClr val="bg2"/>
                </a:solidFill>
              </a:rPr>
              <a:t>-</a:t>
            </a:r>
            <a:r>
              <a:rPr lang="en-US" sz="1000" b="1">
                <a:solidFill>
                  <a:schemeClr val="bg2"/>
                </a:solidFill>
              </a:rPr>
              <a:t> </a:t>
            </a:r>
            <a:r>
              <a:rPr lang="ru-RU" sz="1000" b="1">
                <a:solidFill>
                  <a:schemeClr val="bg2"/>
                </a:solidFill>
              </a:rPr>
              <a:t>Кулона)</a:t>
            </a:r>
            <a:r>
              <a:rPr lang="en-US" sz="1000"/>
              <a:t>:</a:t>
            </a:r>
          </a:p>
          <a:p>
            <a:r>
              <a:rPr lang="en-US" sz="1000"/>
              <a:t>1.</a:t>
            </a:r>
            <a:r>
              <a:rPr lang="ru-RU" sz="1000"/>
              <a:t> Сила трения лежит в касательной плоскости к соприкасающимся поверхностям и направлена в сторону противоположную направлению, в котором приложенные к телу силы стремятся его сдвинуть или сдвигают в действительности (реактивный характер).</a:t>
            </a:r>
          </a:p>
          <a:p>
            <a:r>
              <a:rPr lang="ru-RU" sz="1000"/>
              <a:t>2. Сила трения изменяется от нуля до своего максимального значения                                    Максимальная сила трения пропорциональна коэффициенту трения и силе нормального давления </a:t>
            </a:r>
            <a:endParaRPr lang="en-US" sz="1000"/>
          </a:p>
          <a:p>
            <a:endParaRPr lang="en-US" sz="1000"/>
          </a:p>
          <a:p>
            <a:r>
              <a:rPr lang="en-US" sz="1000"/>
              <a:t>3. </a:t>
            </a:r>
            <a:r>
              <a:rPr lang="ru-RU" sz="1000"/>
              <a:t>Коэффициент трения есть величина постоянная для данного вида и состояния соприкасающихся поверхностей (</a:t>
            </a:r>
            <a:r>
              <a:rPr lang="en-US" sz="1000" i="1"/>
              <a:t>f</a:t>
            </a:r>
            <a:r>
              <a:rPr lang="en-US" sz="1000"/>
              <a:t> = </a:t>
            </a:r>
            <a:r>
              <a:rPr lang="en-US" sz="1000" i="1"/>
              <a:t>const</a:t>
            </a:r>
            <a:r>
              <a:rPr lang="en-US" sz="1000"/>
              <a:t>).</a:t>
            </a:r>
          </a:p>
          <a:p>
            <a:r>
              <a:rPr lang="en-US" sz="1000"/>
              <a:t>4. </a:t>
            </a:r>
            <a:r>
              <a:rPr lang="ru-RU" sz="1000"/>
              <a:t>Сила трения в широких пределах не зависит от площади соприкасающихся поверхностей. </a:t>
            </a:r>
            <a:endParaRPr lang="en-US" sz="1000"/>
          </a:p>
        </p:txBody>
      </p:sp>
      <p:graphicFrame>
        <p:nvGraphicFramePr>
          <p:cNvPr id="314376" name="Object 8"/>
          <p:cNvGraphicFramePr>
            <a:graphicFrameLocks noChangeAspect="1"/>
          </p:cNvGraphicFramePr>
          <p:nvPr/>
        </p:nvGraphicFramePr>
        <p:xfrm>
          <a:off x="4556125" y="1695450"/>
          <a:ext cx="1003300" cy="266700"/>
        </p:xfrm>
        <a:graphic>
          <a:graphicData uri="http://schemas.openxmlformats.org/presentationml/2006/ole">
            <p:oleObj spid="_x0000_s314376" name="Формула" r:id="rId4" imgW="1002960" imgH="266400" progId="Equation.3">
              <p:embed/>
            </p:oleObj>
          </a:graphicData>
        </a:graphic>
      </p:graphicFrame>
      <p:graphicFrame>
        <p:nvGraphicFramePr>
          <p:cNvPr id="314377" name="Object 9"/>
          <p:cNvGraphicFramePr>
            <a:graphicFrameLocks noChangeAspect="1"/>
          </p:cNvGraphicFramePr>
          <p:nvPr/>
        </p:nvGraphicFramePr>
        <p:xfrm>
          <a:off x="3425825" y="1866900"/>
          <a:ext cx="749300" cy="266700"/>
        </p:xfrm>
        <a:graphic>
          <a:graphicData uri="http://schemas.openxmlformats.org/presentationml/2006/ole">
            <p:oleObj spid="_x0000_s314377" name="Формула" r:id="rId5" imgW="749160" imgH="266400" progId="Equation.3">
              <p:embed/>
            </p:oleObj>
          </a:graphicData>
        </a:graphic>
      </p:graphicFrame>
      <p:sp>
        <p:nvSpPr>
          <p:cNvPr id="314378" name="Text Box 10"/>
          <p:cNvSpPr txBox="1">
            <a:spLocks noChangeArrowheads="1"/>
          </p:cNvSpPr>
          <p:nvPr/>
        </p:nvSpPr>
        <p:spPr bwMode="auto">
          <a:xfrm>
            <a:off x="125413" y="2438400"/>
            <a:ext cx="8802687" cy="396875"/>
          </a:xfrm>
          <a:prstGeom prst="rect">
            <a:avLst/>
          </a:prstGeom>
          <a:noFill/>
          <a:ln w="9525" algn="ctr">
            <a:noFill/>
            <a:miter lim="800000"/>
            <a:headEnd/>
            <a:tailEnd/>
          </a:ln>
          <a:effectLst/>
        </p:spPr>
        <p:txBody>
          <a:bodyPr>
            <a:spAutoFit/>
          </a:bodyPr>
          <a:lstStyle/>
          <a:p>
            <a:r>
              <a:rPr lang="ru-RU" sz="1000" b="1">
                <a:solidFill>
                  <a:srgbClr val="FF0000"/>
                </a:solidFill>
                <a:cs typeface="Arial" charset="0"/>
              </a:rPr>
              <a:t>■</a:t>
            </a:r>
            <a:r>
              <a:rPr lang="en-US" sz="1000" b="1">
                <a:solidFill>
                  <a:srgbClr val="FF0000"/>
                </a:solidFill>
                <a:cs typeface="Arial" charset="0"/>
              </a:rPr>
              <a:t>  </a:t>
            </a:r>
            <a:r>
              <a:rPr lang="ru-RU" sz="1000" b="1">
                <a:solidFill>
                  <a:srgbClr val="FF0000"/>
                </a:solidFill>
                <a:cs typeface="Arial" charset="0"/>
              </a:rPr>
              <a:t>Способы определения коэффициента т</a:t>
            </a:r>
            <a:r>
              <a:rPr lang="ru-RU" sz="1000" b="1">
                <a:solidFill>
                  <a:srgbClr val="FF0000"/>
                </a:solidFill>
              </a:rPr>
              <a:t>рения.</a:t>
            </a:r>
          </a:p>
          <a:p>
            <a:r>
              <a:rPr lang="ru-RU" sz="1000"/>
              <a:t>1.</a:t>
            </a:r>
            <a:r>
              <a:rPr lang="ru-RU" sz="1000" b="1">
                <a:solidFill>
                  <a:srgbClr val="FF0000"/>
                </a:solidFill>
              </a:rPr>
              <a:t> </a:t>
            </a:r>
            <a:r>
              <a:rPr lang="ru-RU" sz="1000"/>
              <a:t>Сдвигающая сила изменяется от нуля до своего максимального значения </a:t>
            </a:r>
            <a:r>
              <a:rPr lang="ru-RU" sz="1000">
                <a:cs typeface="Arial" charset="0"/>
              </a:rPr>
              <a:t>–</a:t>
            </a:r>
            <a:r>
              <a:rPr lang="ru-RU" sz="1000"/>
              <a:t> 0</a:t>
            </a:r>
            <a:r>
              <a:rPr lang="en-US" sz="1000"/>
              <a:t> </a:t>
            </a:r>
            <a:r>
              <a:rPr lang="en-US" sz="1000">
                <a:cs typeface="Arial" charset="0"/>
              </a:rPr>
              <a:t>≤ </a:t>
            </a:r>
            <a:r>
              <a:rPr lang="en-US" sz="1000" b="1" i="1">
                <a:cs typeface="Arial" charset="0"/>
              </a:rPr>
              <a:t>T</a:t>
            </a:r>
            <a:r>
              <a:rPr lang="en-US" sz="1000">
                <a:cs typeface="Arial" charset="0"/>
              </a:rPr>
              <a:t> ≤ </a:t>
            </a:r>
            <a:r>
              <a:rPr lang="en-US" sz="1000" b="1" i="1">
                <a:cs typeface="Arial" charset="0"/>
              </a:rPr>
              <a:t>T</a:t>
            </a:r>
            <a:r>
              <a:rPr lang="en-US" sz="1000" i="1" baseline="30000">
                <a:cs typeface="Arial" charset="0"/>
              </a:rPr>
              <a:t>max</a:t>
            </a:r>
            <a:r>
              <a:rPr lang="en-US" sz="1000">
                <a:cs typeface="Arial" charset="0"/>
              </a:rPr>
              <a:t>, (0 ≤ </a:t>
            </a:r>
            <a:r>
              <a:rPr lang="en-US" sz="1000" b="1" i="1">
                <a:cs typeface="Arial" charset="0"/>
              </a:rPr>
              <a:t>P</a:t>
            </a:r>
            <a:r>
              <a:rPr lang="en-US" sz="1000">
                <a:cs typeface="Arial" charset="0"/>
              </a:rPr>
              <a:t> ≤ </a:t>
            </a:r>
            <a:r>
              <a:rPr lang="en-US" sz="1000" b="1" i="1">
                <a:cs typeface="Arial" charset="0"/>
              </a:rPr>
              <a:t>P</a:t>
            </a:r>
            <a:r>
              <a:rPr lang="en-US" sz="1000" baseline="30000">
                <a:cs typeface="Arial" charset="0"/>
              </a:rPr>
              <a:t>max</a:t>
            </a:r>
            <a:r>
              <a:rPr lang="en-US" sz="1000">
                <a:cs typeface="Arial" charset="0"/>
              </a:rPr>
              <a:t>).</a:t>
            </a:r>
          </a:p>
        </p:txBody>
      </p:sp>
      <p:sp>
        <p:nvSpPr>
          <p:cNvPr id="314379" name="Rectangle 11"/>
          <p:cNvSpPr>
            <a:spLocks noChangeArrowheads="1"/>
          </p:cNvSpPr>
          <p:nvPr/>
        </p:nvSpPr>
        <p:spPr bwMode="auto">
          <a:xfrm>
            <a:off x="433388" y="3429000"/>
            <a:ext cx="1104900" cy="180975"/>
          </a:xfrm>
          <a:prstGeom prst="rect">
            <a:avLst/>
          </a:prstGeom>
          <a:solidFill>
            <a:srgbClr val="C0C0C0"/>
          </a:solidFill>
          <a:ln w="9525" algn="ctr">
            <a:solidFill>
              <a:srgbClr val="C0C0C0"/>
            </a:solidFill>
            <a:miter lim="800000"/>
            <a:headEnd/>
            <a:tailEnd/>
          </a:ln>
          <a:effectLst/>
        </p:spPr>
        <p:txBody>
          <a:bodyPr wrap="none" anchor="ctr"/>
          <a:lstStyle/>
          <a:p>
            <a:endParaRPr lang="ru-RU"/>
          </a:p>
        </p:txBody>
      </p:sp>
      <p:sp>
        <p:nvSpPr>
          <p:cNvPr id="314380" name="Line 12"/>
          <p:cNvSpPr>
            <a:spLocks noChangeShapeType="1"/>
          </p:cNvSpPr>
          <p:nvPr/>
        </p:nvSpPr>
        <p:spPr bwMode="auto">
          <a:xfrm>
            <a:off x="423863" y="3429000"/>
            <a:ext cx="1114425" cy="0"/>
          </a:xfrm>
          <a:prstGeom prst="line">
            <a:avLst/>
          </a:prstGeom>
          <a:noFill/>
          <a:ln w="9525">
            <a:solidFill>
              <a:schemeClr val="tx1"/>
            </a:solidFill>
            <a:round/>
            <a:headEnd/>
            <a:tailEnd/>
          </a:ln>
          <a:effectLst/>
        </p:spPr>
        <p:txBody>
          <a:bodyPr anchor="ctr"/>
          <a:lstStyle/>
          <a:p>
            <a:endParaRPr lang="ru-RU"/>
          </a:p>
        </p:txBody>
      </p:sp>
      <p:sp>
        <p:nvSpPr>
          <p:cNvPr id="314382" name="Line 14"/>
          <p:cNvSpPr>
            <a:spLocks noChangeShapeType="1"/>
          </p:cNvSpPr>
          <p:nvPr/>
        </p:nvSpPr>
        <p:spPr bwMode="auto">
          <a:xfrm>
            <a:off x="1171575" y="3390900"/>
            <a:ext cx="981075" cy="0"/>
          </a:xfrm>
          <a:prstGeom prst="line">
            <a:avLst/>
          </a:prstGeom>
          <a:noFill/>
          <a:ln w="9525">
            <a:solidFill>
              <a:schemeClr val="tx1"/>
            </a:solidFill>
            <a:round/>
            <a:headEnd/>
            <a:tailEnd/>
          </a:ln>
          <a:effectLst/>
        </p:spPr>
        <p:txBody>
          <a:bodyPr anchor="ctr"/>
          <a:lstStyle/>
          <a:p>
            <a:endParaRPr lang="ru-RU"/>
          </a:p>
        </p:txBody>
      </p:sp>
      <p:sp>
        <p:nvSpPr>
          <p:cNvPr id="314383" name="Oval 15"/>
          <p:cNvSpPr>
            <a:spLocks noChangeArrowheads="1"/>
          </p:cNvSpPr>
          <p:nvPr/>
        </p:nvSpPr>
        <p:spPr bwMode="auto">
          <a:xfrm>
            <a:off x="2076450" y="3381375"/>
            <a:ext cx="190500" cy="180975"/>
          </a:xfrm>
          <a:prstGeom prst="ellipse">
            <a:avLst/>
          </a:prstGeom>
          <a:noFill/>
          <a:ln w="9525" algn="ctr">
            <a:solidFill>
              <a:schemeClr val="tx1"/>
            </a:solidFill>
            <a:round/>
            <a:headEnd/>
            <a:tailEnd/>
          </a:ln>
          <a:effectLst/>
        </p:spPr>
        <p:txBody>
          <a:bodyPr wrap="none" anchor="ctr"/>
          <a:lstStyle/>
          <a:p>
            <a:endParaRPr lang="ru-RU"/>
          </a:p>
        </p:txBody>
      </p:sp>
      <p:grpSp>
        <p:nvGrpSpPr>
          <p:cNvPr id="314384" name="Group 16"/>
          <p:cNvGrpSpPr>
            <a:grpSpLocks/>
          </p:cNvGrpSpPr>
          <p:nvPr/>
        </p:nvGrpSpPr>
        <p:grpSpPr bwMode="auto">
          <a:xfrm flipV="1">
            <a:off x="1987550" y="3286125"/>
            <a:ext cx="393700" cy="236538"/>
            <a:chOff x="158" y="2772"/>
            <a:chExt cx="386" cy="227"/>
          </a:xfrm>
        </p:grpSpPr>
        <p:sp>
          <p:nvSpPr>
            <p:cNvPr id="314385" name="AutoShape 17"/>
            <p:cNvSpPr>
              <a:spLocks noChangeArrowheads="1"/>
            </p:cNvSpPr>
            <p:nvPr/>
          </p:nvSpPr>
          <p:spPr bwMode="auto">
            <a:xfrm>
              <a:off x="227" y="2817"/>
              <a:ext cx="227" cy="113"/>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ru-RU"/>
            </a:p>
          </p:txBody>
        </p:sp>
        <p:sp>
          <p:nvSpPr>
            <p:cNvPr id="314386" name="Oval 18"/>
            <p:cNvSpPr>
              <a:spLocks noChangeArrowheads="1"/>
            </p:cNvSpPr>
            <p:nvPr/>
          </p:nvSpPr>
          <p:spPr bwMode="auto">
            <a:xfrm>
              <a:off x="295" y="2772"/>
              <a:ext cx="91" cy="91"/>
            </a:xfrm>
            <a:prstGeom prst="ellipse">
              <a:avLst/>
            </a:prstGeom>
            <a:solidFill>
              <a:srgbClr val="C0C0C0"/>
            </a:solidFill>
            <a:ln w="9525">
              <a:solidFill>
                <a:schemeClr val="tx1"/>
              </a:solidFill>
              <a:round/>
              <a:headEnd/>
              <a:tailEnd/>
            </a:ln>
            <a:effectLst/>
          </p:spPr>
          <p:txBody>
            <a:bodyPr wrap="none" anchor="ctr"/>
            <a:lstStyle/>
            <a:p>
              <a:endParaRPr lang="ru-RU"/>
            </a:p>
          </p:txBody>
        </p:sp>
        <p:sp>
          <p:nvSpPr>
            <p:cNvPr id="314387" name="Rectangle 19"/>
            <p:cNvSpPr>
              <a:spLocks noChangeArrowheads="1"/>
            </p:cNvSpPr>
            <p:nvPr/>
          </p:nvSpPr>
          <p:spPr bwMode="auto">
            <a:xfrm>
              <a:off x="158" y="2931"/>
              <a:ext cx="386" cy="68"/>
            </a:xfrm>
            <a:prstGeom prst="rect">
              <a:avLst/>
            </a:prstGeom>
            <a:solidFill>
              <a:srgbClr val="C0C0C0"/>
            </a:solidFill>
            <a:ln w="9525">
              <a:noFill/>
              <a:miter lim="800000"/>
              <a:headEnd/>
              <a:tailEnd/>
            </a:ln>
            <a:effectLst/>
          </p:spPr>
          <p:txBody>
            <a:bodyPr wrap="none" anchor="ctr"/>
            <a:lstStyle/>
            <a:p>
              <a:endParaRPr lang="ru-RU"/>
            </a:p>
          </p:txBody>
        </p:sp>
        <p:sp>
          <p:nvSpPr>
            <p:cNvPr id="314388" name="Line 20"/>
            <p:cNvSpPr>
              <a:spLocks noChangeShapeType="1"/>
            </p:cNvSpPr>
            <p:nvPr/>
          </p:nvSpPr>
          <p:spPr bwMode="auto">
            <a:xfrm>
              <a:off x="158" y="2931"/>
              <a:ext cx="386" cy="0"/>
            </a:xfrm>
            <a:prstGeom prst="line">
              <a:avLst/>
            </a:prstGeom>
            <a:noFill/>
            <a:ln w="9525">
              <a:solidFill>
                <a:schemeClr val="tx1"/>
              </a:solidFill>
              <a:round/>
              <a:headEnd/>
              <a:tailEnd/>
            </a:ln>
            <a:effectLst/>
          </p:spPr>
          <p:txBody>
            <a:bodyPr/>
            <a:lstStyle/>
            <a:p>
              <a:endParaRPr lang="ru-RU"/>
            </a:p>
          </p:txBody>
        </p:sp>
      </p:grpSp>
      <p:sp>
        <p:nvSpPr>
          <p:cNvPr id="314389" name="Line 21"/>
          <p:cNvSpPr>
            <a:spLocks noChangeShapeType="1"/>
          </p:cNvSpPr>
          <p:nvPr/>
        </p:nvSpPr>
        <p:spPr bwMode="auto">
          <a:xfrm rot="5400000">
            <a:off x="2074863" y="3660775"/>
            <a:ext cx="381000" cy="0"/>
          </a:xfrm>
          <a:prstGeom prst="line">
            <a:avLst/>
          </a:prstGeom>
          <a:noFill/>
          <a:ln w="9525">
            <a:solidFill>
              <a:schemeClr val="tx1"/>
            </a:solidFill>
            <a:round/>
            <a:headEnd/>
            <a:tailEnd/>
          </a:ln>
          <a:effectLst/>
        </p:spPr>
        <p:txBody>
          <a:bodyPr anchor="ctr"/>
          <a:lstStyle/>
          <a:p>
            <a:endParaRPr lang="ru-RU"/>
          </a:p>
        </p:txBody>
      </p:sp>
      <p:sp>
        <p:nvSpPr>
          <p:cNvPr id="314390" name="AutoShape 22"/>
          <p:cNvSpPr>
            <a:spLocks noChangeArrowheads="1"/>
          </p:cNvSpPr>
          <p:nvPr/>
        </p:nvSpPr>
        <p:spPr bwMode="auto">
          <a:xfrm>
            <a:off x="1938338" y="3848100"/>
            <a:ext cx="657225" cy="476250"/>
          </a:xfrm>
          <a:prstGeom prst="triangle">
            <a:avLst>
              <a:gd name="adj" fmla="val 50000"/>
            </a:avLst>
          </a:prstGeom>
          <a:noFill/>
          <a:ln w="9525" algn="ctr">
            <a:solidFill>
              <a:schemeClr val="tx1"/>
            </a:solidFill>
            <a:miter lim="800000"/>
            <a:headEnd/>
            <a:tailEnd/>
          </a:ln>
          <a:effectLst/>
        </p:spPr>
        <p:txBody>
          <a:bodyPr wrap="none" anchor="ctr"/>
          <a:lstStyle/>
          <a:p>
            <a:endParaRPr lang="ru-RU"/>
          </a:p>
        </p:txBody>
      </p:sp>
      <p:sp>
        <p:nvSpPr>
          <p:cNvPr id="314391" name="Rectangle 23"/>
          <p:cNvSpPr>
            <a:spLocks noChangeArrowheads="1"/>
          </p:cNvSpPr>
          <p:nvPr/>
        </p:nvSpPr>
        <p:spPr bwMode="auto">
          <a:xfrm>
            <a:off x="704850" y="3376613"/>
            <a:ext cx="457200" cy="42862"/>
          </a:xfrm>
          <a:prstGeom prst="rect">
            <a:avLst/>
          </a:prstGeom>
          <a:solidFill>
            <a:srgbClr val="993300"/>
          </a:solidFill>
          <a:ln w="9525" algn="ctr">
            <a:solidFill>
              <a:srgbClr val="993300"/>
            </a:solidFill>
            <a:miter lim="800000"/>
            <a:headEnd/>
            <a:tailEnd/>
          </a:ln>
          <a:effectLst/>
        </p:spPr>
        <p:txBody>
          <a:bodyPr wrap="none" anchor="ctr"/>
          <a:lstStyle/>
          <a:p>
            <a:endParaRPr lang="ru-RU"/>
          </a:p>
        </p:txBody>
      </p:sp>
      <p:sp>
        <p:nvSpPr>
          <p:cNvPr id="314381" name="Rectangle 13"/>
          <p:cNvSpPr>
            <a:spLocks noChangeArrowheads="1"/>
          </p:cNvSpPr>
          <p:nvPr/>
        </p:nvSpPr>
        <p:spPr bwMode="auto">
          <a:xfrm>
            <a:off x="728663" y="3124200"/>
            <a:ext cx="409575" cy="285750"/>
          </a:xfrm>
          <a:prstGeom prst="rect">
            <a:avLst/>
          </a:prstGeom>
          <a:solidFill>
            <a:srgbClr val="FFCC99"/>
          </a:solidFill>
          <a:ln w="9525" algn="ctr">
            <a:solidFill>
              <a:schemeClr val="tx1"/>
            </a:solidFill>
            <a:miter lim="800000"/>
            <a:headEnd/>
            <a:tailEnd/>
          </a:ln>
          <a:effectLst/>
        </p:spPr>
        <p:txBody>
          <a:bodyPr wrap="none" anchor="ctr"/>
          <a:lstStyle/>
          <a:p>
            <a:endParaRPr lang="ru-RU"/>
          </a:p>
        </p:txBody>
      </p:sp>
      <p:sp>
        <p:nvSpPr>
          <p:cNvPr id="314392" name="AutoShape 24"/>
          <p:cNvSpPr>
            <a:spLocks noChangeArrowheads="1"/>
          </p:cNvSpPr>
          <p:nvPr/>
        </p:nvSpPr>
        <p:spPr bwMode="auto">
          <a:xfrm>
            <a:off x="2033588" y="4052888"/>
            <a:ext cx="471487" cy="261937"/>
          </a:xfrm>
          <a:prstGeom prst="triangle">
            <a:avLst>
              <a:gd name="adj" fmla="val 50000"/>
            </a:avLst>
          </a:prstGeom>
          <a:solidFill>
            <a:srgbClr val="FFCC99"/>
          </a:solidFill>
          <a:ln w="9525" algn="ctr">
            <a:solidFill>
              <a:srgbClr val="FFCC99"/>
            </a:solidFill>
            <a:miter lim="800000"/>
            <a:headEnd/>
            <a:tailEnd/>
          </a:ln>
          <a:effectLst/>
        </p:spPr>
        <p:txBody>
          <a:bodyPr wrap="none" anchor="ctr"/>
          <a:lstStyle/>
          <a:p>
            <a:endParaRPr lang="ru-RU"/>
          </a:p>
        </p:txBody>
      </p:sp>
      <p:sp>
        <p:nvSpPr>
          <p:cNvPr id="314394" name="AutoShape 26"/>
          <p:cNvSpPr>
            <a:spLocks noChangeArrowheads="1"/>
          </p:cNvSpPr>
          <p:nvPr/>
        </p:nvSpPr>
        <p:spPr bwMode="auto">
          <a:xfrm>
            <a:off x="1171575" y="3338513"/>
            <a:ext cx="381000" cy="88900"/>
          </a:xfrm>
          <a:prstGeom prst="rightArrow">
            <a:avLst>
              <a:gd name="adj1" fmla="val 50000"/>
              <a:gd name="adj2" fmla="val 107143"/>
            </a:avLst>
          </a:prstGeom>
          <a:solidFill>
            <a:srgbClr val="0000FF"/>
          </a:solidFill>
          <a:ln w="9525" algn="ctr">
            <a:solidFill>
              <a:schemeClr val="tx1"/>
            </a:solidFill>
            <a:miter lim="800000"/>
            <a:headEnd/>
            <a:tailEnd/>
          </a:ln>
          <a:effectLst/>
        </p:spPr>
        <p:txBody>
          <a:bodyPr wrap="none" anchor="ctr"/>
          <a:lstStyle/>
          <a:p>
            <a:endParaRPr lang="ru-RU"/>
          </a:p>
        </p:txBody>
      </p:sp>
      <p:sp>
        <p:nvSpPr>
          <p:cNvPr id="314395" name="AutoShape 27"/>
          <p:cNvSpPr>
            <a:spLocks noChangeArrowheads="1"/>
          </p:cNvSpPr>
          <p:nvPr/>
        </p:nvSpPr>
        <p:spPr bwMode="auto">
          <a:xfrm rot="-5400000">
            <a:off x="727075" y="3575050"/>
            <a:ext cx="381000" cy="88900"/>
          </a:xfrm>
          <a:prstGeom prst="rightArrow">
            <a:avLst>
              <a:gd name="adj1" fmla="val 50000"/>
              <a:gd name="adj2" fmla="val 107143"/>
            </a:avLst>
          </a:prstGeom>
          <a:solidFill>
            <a:srgbClr val="0000FF"/>
          </a:solidFill>
          <a:ln w="9525" algn="ctr">
            <a:solidFill>
              <a:schemeClr val="tx1"/>
            </a:solidFill>
            <a:miter lim="800000"/>
            <a:headEnd/>
            <a:tailEnd/>
          </a:ln>
          <a:effectLst/>
        </p:spPr>
        <p:txBody>
          <a:bodyPr wrap="none" anchor="ctr"/>
          <a:lstStyle/>
          <a:p>
            <a:endParaRPr lang="ru-RU"/>
          </a:p>
        </p:txBody>
      </p:sp>
      <p:sp>
        <p:nvSpPr>
          <p:cNvPr id="314396" name="AutoShape 28"/>
          <p:cNvSpPr>
            <a:spLocks noChangeArrowheads="1"/>
          </p:cNvSpPr>
          <p:nvPr/>
        </p:nvSpPr>
        <p:spPr bwMode="auto">
          <a:xfrm rot="5400000" flipV="1">
            <a:off x="839788" y="3306762"/>
            <a:ext cx="171450" cy="98425"/>
          </a:xfrm>
          <a:prstGeom prst="rightArrow">
            <a:avLst>
              <a:gd name="adj1" fmla="val 50000"/>
              <a:gd name="adj2" fmla="val 43548"/>
            </a:avLst>
          </a:prstGeom>
          <a:solidFill>
            <a:srgbClr val="FF0000"/>
          </a:solidFill>
          <a:ln w="9525" algn="ctr">
            <a:solidFill>
              <a:schemeClr val="tx1"/>
            </a:solidFill>
            <a:miter lim="800000"/>
            <a:headEnd/>
            <a:tailEnd/>
          </a:ln>
          <a:effectLst/>
        </p:spPr>
        <p:txBody>
          <a:bodyPr wrap="none" anchor="ctr"/>
          <a:lstStyle/>
          <a:p>
            <a:endParaRPr lang="ru-RU"/>
          </a:p>
        </p:txBody>
      </p:sp>
      <p:sp>
        <p:nvSpPr>
          <p:cNvPr id="314397" name="AutoShape 29"/>
          <p:cNvSpPr>
            <a:spLocks noChangeArrowheads="1"/>
          </p:cNvSpPr>
          <p:nvPr/>
        </p:nvSpPr>
        <p:spPr bwMode="auto">
          <a:xfrm flipH="1">
            <a:off x="498475" y="3379788"/>
            <a:ext cx="381000" cy="88900"/>
          </a:xfrm>
          <a:prstGeom prst="rightArrow">
            <a:avLst>
              <a:gd name="adj1" fmla="val 50000"/>
              <a:gd name="adj2" fmla="val 107143"/>
            </a:avLst>
          </a:prstGeom>
          <a:solidFill>
            <a:srgbClr val="0000FF"/>
          </a:solidFill>
          <a:ln w="9525" algn="ctr">
            <a:solidFill>
              <a:schemeClr val="tx1"/>
            </a:solidFill>
            <a:miter lim="800000"/>
            <a:headEnd/>
            <a:tailEnd/>
          </a:ln>
          <a:effectLst/>
        </p:spPr>
        <p:txBody>
          <a:bodyPr wrap="none" anchor="ctr"/>
          <a:lstStyle/>
          <a:p>
            <a:endParaRPr lang="ru-RU"/>
          </a:p>
        </p:txBody>
      </p:sp>
      <p:graphicFrame>
        <p:nvGraphicFramePr>
          <p:cNvPr id="314398" name="Object 30"/>
          <p:cNvGraphicFramePr>
            <a:graphicFrameLocks noChangeAspect="1"/>
          </p:cNvGraphicFramePr>
          <p:nvPr/>
        </p:nvGraphicFramePr>
        <p:xfrm>
          <a:off x="317500" y="3105150"/>
          <a:ext cx="355600" cy="266700"/>
        </p:xfrm>
        <a:graphic>
          <a:graphicData uri="http://schemas.openxmlformats.org/presentationml/2006/ole">
            <p:oleObj spid="_x0000_s314398" name="Формула" r:id="rId6" imgW="355320" imgH="266400" progId="Equation.3">
              <p:embed/>
            </p:oleObj>
          </a:graphicData>
        </a:graphic>
      </p:graphicFrame>
      <p:graphicFrame>
        <p:nvGraphicFramePr>
          <p:cNvPr id="314399" name="Object 31"/>
          <p:cNvGraphicFramePr>
            <a:graphicFrameLocks noChangeAspect="1"/>
          </p:cNvGraphicFramePr>
          <p:nvPr/>
        </p:nvGraphicFramePr>
        <p:xfrm>
          <a:off x="1360488" y="3113088"/>
          <a:ext cx="342900" cy="266700"/>
        </p:xfrm>
        <a:graphic>
          <a:graphicData uri="http://schemas.openxmlformats.org/presentationml/2006/ole">
            <p:oleObj spid="_x0000_s314399" name="Формула" r:id="rId7" imgW="342720" imgH="266400" progId="Equation.3">
              <p:embed/>
            </p:oleObj>
          </a:graphicData>
        </a:graphic>
      </p:graphicFrame>
      <p:graphicFrame>
        <p:nvGraphicFramePr>
          <p:cNvPr id="314400" name="Object 32"/>
          <p:cNvGraphicFramePr>
            <a:graphicFrameLocks noChangeAspect="1"/>
          </p:cNvGraphicFramePr>
          <p:nvPr/>
        </p:nvGraphicFramePr>
        <p:xfrm>
          <a:off x="2581275" y="2965450"/>
          <a:ext cx="1905000" cy="508000"/>
        </p:xfrm>
        <a:graphic>
          <a:graphicData uri="http://schemas.openxmlformats.org/presentationml/2006/ole">
            <p:oleObj spid="_x0000_s314400" name="Формула" r:id="rId8" imgW="1904760" imgH="507960" progId="Equation.3">
              <p:embed/>
            </p:oleObj>
          </a:graphicData>
        </a:graphic>
      </p:graphicFrame>
      <p:graphicFrame>
        <p:nvGraphicFramePr>
          <p:cNvPr id="314401" name="Object 33"/>
          <p:cNvGraphicFramePr>
            <a:graphicFrameLocks noChangeAspect="1"/>
          </p:cNvGraphicFramePr>
          <p:nvPr/>
        </p:nvGraphicFramePr>
        <p:xfrm>
          <a:off x="2970213" y="3503613"/>
          <a:ext cx="1181100" cy="914400"/>
        </p:xfrm>
        <a:graphic>
          <a:graphicData uri="http://schemas.openxmlformats.org/presentationml/2006/ole">
            <p:oleObj spid="_x0000_s314401" name="Формула" r:id="rId9" imgW="1180800" imgH="914400" progId="Equation.3">
              <p:embed/>
            </p:oleObj>
          </a:graphicData>
        </a:graphic>
      </p:graphicFrame>
      <p:graphicFrame>
        <p:nvGraphicFramePr>
          <p:cNvPr id="314402" name="Object 34"/>
          <p:cNvGraphicFramePr>
            <a:graphicFrameLocks noChangeAspect="1"/>
          </p:cNvGraphicFramePr>
          <p:nvPr/>
        </p:nvGraphicFramePr>
        <p:xfrm>
          <a:off x="965200" y="3638550"/>
          <a:ext cx="177800" cy="203200"/>
        </p:xfrm>
        <a:graphic>
          <a:graphicData uri="http://schemas.openxmlformats.org/presentationml/2006/ole">
            <p:oleObj spid="_x0000_s314402" name="Формула" r:id="rId10" imgW="177480" imgH="203040" progId="Equation.3">
              <p:embed/>
            </p:oleObj>
          </a:graphicData>
        </a:graphic>
      </p:graphicFrame>
      <p:graphicFrame>
        <p:nvGraphicFramePr>
          <p:cNvPr id="314403" name="Object 35"/>
          <p:cNvGraphicFramePr>
            <a:graphicFrameLocks noChangeAspect="1"/>
          </p:cNvGraphicFramePr>
          <p:nvPr/>
        </p:nvGraphicFramePr>
        <p:xfrm>
          <a:off x="963613" y="3170238"/>
          <a:ext cx="177800" cy="203200"/>
        </p:xfrm>
        <a:graphic>
          <a:graphicData uri="http://schemas.openxmlformats.org/presentationml/2006/ole">
            <p:oleObj spid="_x0000_s314403" name="Формула" r:id="rId11" imgW="177480" imgH="203040" progId="Equation.3">
              <p:embed/>
            </p:oleObj>
          </a:graphicData>
        </a:graphic>
      </p:graphicFrame>
      <p:graphicFrame>
        <p:nvGraphicFramePr>
          <p:cNvPr id="314404" name="Object 36"/>
          <p:cNvGraphicFramePr>
            <a:graphicFrameLocks noChangeAspect="1"/>
          </p:cNvGraphicFramePr>
          <p:nvPr/>
        </p:nvGraphicFramePr>
        <p:xfrm>
          <a:off x="2282825" y="4092575"/>
          <a:ext cx="355600" cy="203200"/>
        </p:xfrm>
        <a:graphic>
          <a:graphicData uri="http://schemas.openxmlformats.org/presentationml/2006/ole">
            <p:oleObj spid="_x0000_s314404" name="Формула" r:id="rId12" imgW="355320" imgH="203040" progId="Equation.3">
              <p:embed/>
            </p:oleObj>
          </a:graphicData>
        </a:graphic>
      </p:graphicFrame>
      <p:sp>
        <p:nvSpPr>
          <p:cNvPr id="314405" name="AutoShape 37"/>
          <p:cNvSpPr>
            <a:spLocks noChangeArrowheads="1"/>
          </p:cNvSpPr>
          <p:nvPr/>
        </p:nvSpPr>
        <p:spPr bwMode="auto">
          <a:xfrm rot="5400000" flipV="1">
            <a:off x="2171701" y="4267200"/>
            <a:ext cx="171450" cy="98425"/>
          </a:xfrm>
          <a:prstGeom prst="rightArrow">
            <a:avLst>
              <a:gd name="adj1" fmla="val 50000"/>
              <a:gd name="adj2" fmla="val 43548"/>
            </a:avLst>
          </a:prstGeom>
          <a:solidFill>
            <a:srgbClr val="FF0000"/>
          </a:solidFill>
          <a:ln w="9525" algn="ctr">
            <a:solidFill>
              <a:schemeClr val="tx1"/>
            </a:solidFill>
            <a:miter lim="800000"/>
            <a:headEnd/>
            <a:tailEnd/>
          </a:ln>
          <a:effectLst/>
        </p:spPr>
        <p:txBody>
          <a:bodyPr wrap="none" anchor="ctr"/>
          <a:lstStyle/>
          <a:p>
            <a:endParaRPr lang="ru-RU"/>
          </a:p>
        </p:txBody>
      </p:sp>
      <p:sp>
        <p:nvSpPr>
          <p:cNvPr id="314406" name="Text Box 38"/>
          <p:cNvSpPr txBox="1">
            <a:spLocks noChangeArrowheads="1"/>
          </p:cNvSpPr>
          <p:nvPr/>
        </p:nvSpPr>
        <p:spPr bwMode="auto">
          <a:xfrm>
            <a:off x="127000" y="2763838"/>
            <a:ext cx="8345488" cy="244475"/>
          </a:xfrm>
          <a:prstGeom prst="rect">
            <a:avLst/>
          </a:prstGeom>
          <a:noFill/>
          <a:ln w="9525" algn="ctr">
            <a:noFill/>
            <a:miter lim="800000"/>
            <a:headEnd/>
            <a:tailEnd/>
          </a:ln>
          <a:effectLst/>
        </p:spPr>
        <p:txBody>
          <a:bodyPr wrap="none">
            <a:spAutoFit/>
          </a:bodyPr>
          <a:lstStyle/>
          <a:p>
            <a:r>
              <a:rPr lang="ru-RU" sz="1000"/>
              <a:t>2. Сила нормального давления изменяется от некоторого начального значения до минимального значения </a:t>
            </a:r>
            <a:r>
              <a:rPr lang="ru-RU" sz="1000">
                <a:cs typeface="Arial" charset="0"/>
              </a:rPr>
              <a:t>–</a:t>
            </a:r>
            <a:r>
              <a:rPr lang="ru-RU" sz="1000"/>
              <a:t> </a:t>
            </a:r>
            <a:r>
              <a:rPr lang="en-US" sz="1000" b="1" i="1"/>
              <a:t>N</a:t>
            </a:r>
            <a:r>
              <a:rPr lang="en-US" sz="1000" baseline="-25000"/>
              <a:t>0</a:t>
            </a:r>
            <a:r>
              <a:rPr lang="en-US" sz="1000"/>
              <a:t> ≥ </a:t>
            </a:r>
            <a:r>
              <a:rPr lang="en-US" sz="1000" b="1" i="1"/>
              <a:t>N</a:t>
            </a:r>
            <a:r>
              <a:rPr lang="en-US" sz="1000"/>
              <a:t> ≥ </a:t>
            </a:r>
            <a:r>
              <a:rPr lang="en-US" sz="1000" b="1" i="1"/>
              <a:t>N</a:t>
            </a:r>
            <a:r>
              <a:rPr lang="en-US" sz="1000" i="1" baseline="30000"/>
              <a:t>min</a:t>
            </a:r>
            <a:r>
              <a:rPr lang="en-US" sz="1000" i="1"/>
              <a:t> </a:t>
            </a:r>
            <a:r>
              <a:rPr lang="en-US" sz="1000"/>
              <a:t>(</a:t>
            </a:r>
            <a:r>
              <a:rPr lang="en-US" sz="1000" b="1" i="1"/>
              <a:t>G</a:t>
            </a:r>
            <a:r>
              <a:rPr lang="en-US" sz="1000" baseline="-25000"/>
              <a:t>0</a:t>
            </a:r>
            <a:r>
              <a:rPr lang="en-US" sz="1000"/>
              <a:t> </a:t>
            </a:r>
            <a:r>
              <a:rPr lang="en-US" sz="1000">
                <a:cs typeface="Arial" charset="0"/>
              </a:rPr>
              <a:t>≥ </a:t>
            </a:r>
            <a:r>
              <a:rPr lang="en-US" sz="1000" b="1" i="1">
                <a:cs typeface="Arial" charset="0"/>
              </a:rPr>
              <a:t>G</a:t>
            </a:r>
            <a:r>
              <a:rPr lang="en-US" sz="1000">
                <a:cs typeface="Arial" charset="0"/>
              </a:rPr>
              <a:t> ≥ </a:t>
            </a:r>
            <a:r>
              <a:rPr lang="en-US" sz="1000" b="1" i="1">
                <a:cs typeface="Arial" charset="0"/>
              </a:rPr>
              <a:t>G</a:t>
            </a:r>
            <a:r>
              <a:rPr lang="en-US" sz="1000" baseline="30000">
                <a:cs typeface="Arial" charset="0"/>
              </a:rPr>
              <a:t>min</a:t>
            </a:r>
            <a:r>
              <a:rPr lang="en-US" sz="1000">
                <a:cs typeface="Arial" charset="0"/>
              </a:rPr>
              <a:t>).</a:t>
            </a:r>
          </a:p>
        </p:txBody>
      </p:sp>
      <p:sp>
        <p:nvSpPr>
          <p:cNvPr id="314407" name="Rectangle 39"/>
          <p:cNvSpPr>
            <a:spLocks noChangeArrowheads="1"/>
          </p:cNvSpPr>
          <p:nvPr/>
        </p:nvSpPr>
        <p:spPr bwMode="auto">
          <a:xfrm>
            <a:off x="4856163" y="3051175"/>
            <a:ext cx="671512" cy="347663"/>
          </a:xfrm>
          <a:prstGeom prst="rect">
            <a:avLst/>
          </a:prstGeom>
          <a:solidFill>
            <a:srgbClr val="CCFFFF"/>
          </a:solidFill>
          <a:ln w="9525" algn="ctr">
            <a:solidFill>
              <a:srgbClr val="99CCFF"/>
            </a:solidFill>
            <a:prstDash val="dash"/>
            <a:miter lim="800000"/>
            <a:headEnd/>
            <a:tailEnd/>
          </a:ln>
          <a:effectLst/>
        </p:spPr>
        <p:txBody>
          <a:bodyPr wrap="none" anchor="ctr"/>
          <a:lstStyle/>
          <a:p>
            <a:endParaRPr lang="ru-RU"/>
          </a:p>
        </p:txBody>
      </p:sp>
      <p:sp>
        <p:nvSpPr>
          <p:cNvPr id="314408" name="Rectangle 40"/>
          <p:cNvSpPr>
            <a:spLocks noChangeArrowheads="1"/>
          </p:cNvSpPr>
          <p:nvPr/>
        </p:nvSpPr>
        <p:spPr bwMode="auto">
          <a:xfrm>
            <a:off x="4699000" y="3408363"/>
            <a:ext cx="1104900" cy="180975"/>
          </a:xfrm>
          <a:prstGeom prst="rect">
            <a:avLst/>
          </a:prstGeom>
          <a:solidFill>
            <a:srgbClr val="C0C0C0"/>
          </a:solidFill>
          <a:ln w="9525" algn="ctr">
            <a:solidFill>
              <a:srgbClr val="C0C0C0"/>
            </a:solidFill>
            <a:miter lim="800000"/>
            <a:headEnd/>
            <a:tailEnd/>
          </a:ln>
          <a:effectLst/>
        </p:spPr>
        <p:txBody>
          <a:bodyPr wrap="none" anchor="ctr"/>
          <a:lstStyle/>
          <a:p>
            <a:endParaRPr lang="ru-RU"/>
          </a:p>
        </p:txBody>
      </p:sp>
      <p:sp>
        <p:nvSpPr>
          <p:cNvPr id="314409" name="Line 41"/>
          <p:cNvSpPr>
            <a:spLocks noChangeShapeType="1"/>
          </p:cNvSpPr>
          <p:nvPr/>
        </p:nvSpPr>
        <p:spPr bwMode="auto">
          <a:xfrm>
            <a:off x="4689475" y="3408363"/>
            <a:ext cx="1114425" cy="0"/>
          </a:xfrm>
          <a:prstGeom prst="line">
            <a:avLst/>
          </a:prstGeom>
          <a:noFill/>
          <a:ln w="9525">
            <a:solidFill>
              <a:schemeClr val="tx1"/>
            </a:solidFill>
            <a:round/>
            <a:headEnd/>
            <a:tailEnd/>
          </a:ln>
          <a:effectLst/>
        </p:spPr>
        <p:txBody>
          <a:bodyPr anchor="ctr"/>
          <a:lstStyle/>
          <a:p>
            <a:endParaRPr lang="ru-RU"/>
          </a:p>
        </p:txBody>
      </p:sp>
      <p:sp>
        <p:nvSpPr>
          <p:cNvPr id="314410" name="Line 42"/>
          <p:cNvSpPr>
            <a:spLocks noChangeShapeType="1"/>
          </p:cNvSpPr>
          <p:nvPr/>
        </p:nvSpPr>
        <p:spPr bwMode="auto">
          <a:xfrm>
            <a:off x="5437188" y="3370263"/>
            <a:ext cx="981075" cy="0"/>
          </a:xfrm>
          <a:prstGeom prst="line">
            <a:avLst/>
          </a:prstGeom>
          <a:noFill/>
          <a:ln w="9525">
            <a:solidFill>
              <a:schemeClr val="tx1"/>
            </a:solidFill>
            <a:round/>
            <a:headEnd/>
            <a:tailEnd/>
          </a:ln>
          <a:effectLst/>
        </p:spPr>
        <p:txBody>
          <a:bodyPr anchor="ctr"/>
          <a:lstStyle/>
          <a:p>
            <a:endParaRPr lang="ru-RU"/>
          </a:p>
        </p:txBody>
      </p:sp>
      <p:sp>
        <p:nvSpPr>
          <p:cNvPr id="314411" name="Oval 43"/>
          <p:cNvSpPr>
            <a:spLocks noChangeArrowheads="1"/>
          </p:cNvSpPr>
          <p:nvPr/>
        </p:nvSpPr>
        <p:spPr bwMode="auto">
          <a:xfrm>
            <a:off x="6342063" y="3360738"/>
            <a:ext cx="190500" cy="180975"/>
          </a:xfrm>
          <a:prstGeom prst="ellipse">
            <a:avLst/>
          </a:prstGeom>
          <a:noFill/>
          <a:ln w="9525" algn="ctr">
            <a:solidFill>
              <a:schemeClr val="tx1"/>
            </a:solidFill>
            <a:round/>
            <a:headEnd/>
            <a:tailEnd/>
          </a:ln>
          <a:effectLst/>
        </p:spPr>
        <p:txBody>
          <a:bodyPr wrap="none" anchor="ctr"/>
          <a:lstStyle/>
          <a:p>
            <a:endParaRPr lang="ru-RU"/>
          </a:p>
        </p:txBody>
      </p:sp>
      <p:grpSp>
        <p:nvGrpSpPr>
          <p:cNvPr id="314412" name="Group 44"/>
          <p:cNvGrpSpPr>
            <a:grpSpLocks/>
          </p:cNvGrpSpPr>
          <p:nvPr/>
        </p:nvGrpSpPr>
        <p:grpSpPr bwMode="auto">
          <a:xfrm flipV="1">
            <a:off x="6253163" y="3265488"/>
            <a:ext cx="393700" cy="236537"/>
            <a:chOff x="158" y="2772"/>
            <a:chExt cx="386" cy="227"/>
          </a:xfrm>
        </p:grpSpPr>
        <p:sp>
          <p:nvSpPr>
            <p:cNvPr id="314413" name="AutoShape 45"/>
            <p:cNvSpPr>
              <a:spLocks noChangeArrowheads="1"/>
            </p:cNvSpPr>
            <p:nvPr/>
          </p:nvSpPr>
          <p:spPr bwMode="auto">
            <a:xfrm>
              <a:off x="227" y="2817"/>
              <a:ext cx="227" cy="113"/>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ru-RU"/>
            </a:p>
          </p:txBody>
        </p:sp>
        <p:sp>
          <p:nvSpPr>
            <p:cNvPr id="314414" name="Oval 46"/>
            <p:cNvSpPr>
              <a:spLocks noChangeArrowheads="1"/>
            </p:cNvSpPr>
            <p:nvPr/>
          </p:nvSpPr>
          <p:spPr bwMode="auto">
            <a:xfrm>
              <a:off x="295" y="2772"/>
              <a:ext cx="91" cy="91"/>
            </a:xfrm>
            <a:prstGeom prst="ellipse">
              <a:avLst/>
            </a:prstGeom>
            <a:solidFill>
              <a:srgbClr val="C0C0C0"/>
            </a:solidFill>
            <a:ln w="9525">
              <a:solidFill>
                <a:schemeClr val="tx1"/>
              </a:solidFill>
              <a:round/>
              <a:headEnd/>
              <a:tailEnd/>
            </a:ln>
            <a:effectLst/>
          </p:spPr>
          <p:txBody>
            <a:bodyPr wrap="none" anchor="ctr"/>
            <a:lstStyle/>
            <a:p>
              <a:endParaRPr lang="ru-RU"/>
            </a:p>
          </p:txBody>
        </p:sp>
        <p:sp>
          <p:nvSpPr>
            <p:cNvPr id="314415" name="Rectangle 47"/>
            <p:cNvSpPr>
              <a:spLocks noChangeArrowheads="1"/>
            </p:cNvSpPr>
            <p:nvPr/>
          </p:nvSpPr>
          <p:spPr bwMode="auto">
            <a:xfrm>
              <a:off x="158" y="2931"/>
              <a:ext cx="386" cy="68"/>
            </a:xfrm>
            <a:prstGeom prst="rect">
              <a:avLst/>
            </a:prstGeom>
            <a:solidFill>
              <a:srgbClr val="C0C0C0"/>
            </a:solidFill>
            <a:ln w="9525">
              <a:noFill/>
              <a:miter lim="800000"/>
              <a:headEnd/>
              <a:tailEnd/>
            </a:ln>
            <a:effectLst/>
          </p:spPr>
          <p:txBody>
            <a:bodyPr wrap="none" anchor="ctr"/>
            <a:lstStyle/>
            <a:p>
              <a:endParaRPr lang="ru-RU"/>
            </a:p>
          </p:txBody>
        </p:sp>
        <p:sp>
          <p:nvSpPr>
            <p:cNvPr id="314416" name="Line 48"/>
            <p:cNvSpPr>
              <a:spLocks noChangeShapeType="1"/>
            </p:cNvSpPr>
            <p:nvPr/>
          </p:nvSpPr>
          <p:spPr bwMode="auto">
            <a:xfrm>
              <a:off x="158" y="2931"/>
              <a:ext cx="386" cy="0"/>
            </a:xfrm>
            <a:prstGeom prst="line">
              <a:avLst/>
            </a:prstGeom>
            <a:noFill/>
            <a:ln w="9525">
              <a:solidFill>
                <a:schemeClr val="tx1"/>
              </a:solidFill>
              <a:round/>
              <a:headEnd/>
              <a:tailEnd/>
            </a:ln>
            <a:effectLst/>
          </p:spPr>
          <p:txBody>
            <a:bodyPr/>
            <a:lstStyle/>
            <a:p>
              <a:endParaRPr lang="ru-RU"/>
            </a:p>
          </p:txBody>
        </p:sp>
      </p:grpSp>
      <p:sp>
        <p:nvSpPr>
          <p:cNvPr id="314417" name="Line 49"/>
          <p:cNvSpPr>
            <a:spLocks noChangeShapeType="1"/>
          </p:cNvSpPr>
          <p:nvPr/>
        </p:nvSpPr>
        <p:spPr bwMode="auto">
          <a:xfrm rot="5400000">
            <a:off x="6340475" y="3640138"/>
            <a:ext cx="381000" cy="0"/>
          </a:xfrm>
          <a:prstGeom prst="line">
            <a:avLst/>
          </a:prstGeom>
          <a:noFill/>
          <a:ln w="9525">
            <a:solidFill>
              <a:schemeClr val="tx1"/>
            </a:solidFill>
            <a:round/>
            <a:headEnd/>
            <a:tailEnd/>
          </a:ln>
          <a:effectLst/>
        </p:spPr>
        <p:txBody>
          <a:bodyPr anchor="ctr"/>
          <a:lstStyle/>
          <a:p>
            <a:endParaRPr lang="ru-RU"/>
          </a:p>
        </p:txBody>
      </p:sp>
      <p:sp>
        <p:nvSpPr>
          <p:cNvPr id="314418" name="AutoShape 50"/>
          <p:cNvSpPr>
            <a:spLocks noChangeArrowheads="1"/>
          </p:cNvSpPr>
          <p:nvPr/>
        </p:nvSpPr>
        <p:spPr bwMode="auto">
          <a:xfrm>
            <a:off x="6203950" y="3827463"/>
            <a:ext cx="657225" cy="476250"/>
          </a:xfrm>
          <a:prstGeom prst="triangle">
            <a:avLst>
              <a:gd name="adj" fmla="val 50000"/>
            </a:avLst>
          </a:prstGeom>
          <a:noFill/>
          <a:ln w="9525" algn="ctr">
            <a:solidFill>
              <a:schemeClr val="tx1"/>
            </a:solidFill>
            <a:miter lim="800000"/>
            <a:headEnd/>
            <a:tailEnd/>
          </a:ln>
          <a:effectLst/>
        </p:spPr>
        <p:txBody>
          <a:bodyPr wrap="none" anchor="ctr"/>
          <a:lstStyle/>
          <a:p>
            <a:endParaRPr lang="ru-RU"/>
          </a:p>
        </p:txBody>
      </p:sp>
      <p:sp>
        <p:nvSpPr>
          <p:cNvPr id="314419" name="Rectangle 51"/>
          <p:cNvSpPr>
            <a:spLocks noChangeArrowheads="1"/>
          </p:cNvSpPr>
          <p:nvPr/>
        </p:nvSpPr>
        <p:spPr bwMode="auto">
          <a:xfrm>
            <a:off x="4970463" y="3355975"/>
            <a:ext cx="457200" cy="42863"/>
          </a:xfrm>
          <a:prstGeom prst="rect">
            <a:avLst/>
          </a:prstGeom>
          <a:solidFill>
            <a:srgbClr val="993300"/>
          </a:solidFill>
          <a:ln w="9525" algn="ctr">
            <a:solidFill>
              <a:srgbClr val="993300"/>
            </a:solidFill>
            <a:miter lim="800000"/>
            <a:headEnd/>
            <a:tailEnd/>
          </a:ln>
          <a:effectLst/>
        </p:spPr>
        <p:txBody>
          <a:bodyPr wrap="none" anchor="ctr"/>
          <a:lstStyle/>
          <a:p>
            <a:endParaRPr lang="ru-RU"/>
          </a:p>
        </p:txBody>
      </p:sp>
      <p:sp>
        <p:nvSpPr>
          <p:cNvPr id="314421" name="AutoShape 53"/>
          <p:cNvSpPr>
            <a:spLocks noChangeArrowheads="1"/>
          </p:cNvSpPr>
          <p:nvPr/>
        </p:nvSpPr>
        <p:spPr bwMode="auto">
          <a:xfrm>
            <a:off x="5003800" y="3098800"/>
            <a:ext cx="357188" cy="261938"/>
          </a:xfrm>
          <a:prstGeom prst="triangle">
            <a:avLst>
              <a:gd name="adj" fmla="val 50000"/>
            </a:avLst>
          </a:prstGeom>
          <a:solidFill>
            <a:srgbClr val="FFCC99"/>
          </a:solidFill>
          <a:ln w="9525" algn="ctr">
            <a:solidFill>
              <a:srgbClr val="FFCC99"/>
            </a:solidFill>
            <a:miter lim="800000"/>
            <a:headEnd/>
            <a:tailEnd/>
          </a:ln>
          <a:effectLst/>
        </p:spPr>
        <p:txBody>
          <a:bodyPr wrap="none" anchor="ctr"/>
          <a:lstStyle/>
          <a:p>
            <a:endParaRPr lang="ru-RU"/>
          </a:p>
        </p:txBody>
      </p:sp>
      <p:sp>
        <p:nvSpPr>
          <p:cNvPr id="314422" name="AutoShape 54"/>
          <p:cNvSpPr>
            <a:spLocks noChangeArrowheads="1"/>
          </p:cNvSpPr>
          <p:nvPr/>
        </p:nvSpPr>
        <p:spPr bwMode="auto">
          <a:xfrm>
            <a:off x="5437188" y="3317875"/>
            <a:ext cx="381000" cy="88900"/>
          </a:xfrm>
          <a:prstGeom prst="rightArrow">
            <a:avLst>
              <a:gd name="adj1" fmla="val 50000"/>
              <a:gd name="adj2" fmla="val 107143"/>
            </a:avLst>
          </a:prstGeom>
          <a:solidFill>
            <a:srgbClr val="0000FF"/>
          </a:solidFill>
          <a:ln w="9525" algn="ctr">
            <a:solidFill>
              <a:schemeClr val="tx1"/>
            </a:solidFill>
            <a:miter lim="800000"/>
            <a:headEnd/>
            <a:tailEnd/>
          </a:ln>
          <a:effectLst/>
        </p:spPr>
        <p:txBody>
          <a:bodyPr wrap="none" anchor="ctr"/>
          <a:lstStyle/>
          <a:p>
            <a:endParaRPr lang="ru-RU"/>
          </a:p>
        </p:txBody>
      </p:sp>
      <p:sp>
        <p:nvSpPr>
          <p:cNvPr id="314423" name="AutoShape 55"/>
          <p:cNvSpPr>
            <a:spLocks noChangeArrowheads="1"/>
          </p:cNvSpPr>
          <p:nvPr/>
        </p:nvSpPr>
        <p:spPr bwMode="auto">
          <a:xfrm rot="-5400000">
            <a:off x="4992688" y="3554413"/>
            <a:ext cx="381000" cy="88900"/>
          </a:xfrm>
          <a:prstGeom prst="rightArrow">
            <a:avLst>
              <a:gd name="adj1" fmla="val 50000"/>
              <a:gd name="adj2" fmla="val 107143"/>
            </a:avLst>
          </a:prstGeom>
          <a:solidFill>
            <a:srgbClr val="0000FF"/>
          </a:solidFill>
          <a:ln w="9525" algn="ctr">
            <a:solidFill>
              <a:schemeClr val="tx1"/>
            </a:solidFill>
            <a:miter lim="800000"/>
            <a:headEnd/>
            <a:tailEnd/>
          </a:ln>
          <a:effectLst/>
        </p:spPr>
        <p:txBody>
          <a:bodyPr wrap="none" anchor="ctr"/>
          <a:lstStyle/>
          <a:p>
            <a:endParaRPr lang="ru-RU"/>
          </a:p>
        </p:txBody>
      </p:sp>
      <p:sp>
        <p:nvSpPr>
          <p:cNvPr id="314424" name="AutoShape 56"/>
          <p:cNvSpPr>
            <a:spLocks noChangeArrowheads="1"/>
          </p:cNvSpPr>
          <p:nvPr/>
        </p:nvSpPr>
        <p:spPr bwMode="auto">
          <a:xfrm rot="5400000" flipV="1">
            <a:off x="5095876" y="3286125"/>
            <a:ext cx="171450" cy="98425"/>
          </a:xfrm>
          <a:prstGeom prst="rightArrow">
            <a:avLst>
              <a:gd name="adj1" fmla="val 50000"/>
              <a:gd name="adj2" fmla="val 43548"/>
            </a:avLst>
          </a:prstGeom>
          <a:solidFill>
            <a:srgbClr val="FF0000"/>
          </a:solidFill>
          <a:ln w="9525" algn="ctr">
            <a:solidFill>
              <a:schemeClr val="tx1"/>
            </a:solidFill>
            <a:miter lim="800000"/>
            <a:headEnd/>
            <a:tailEnd/>
          </a:ln>
          <a:effectLst/>
        </p:spPr>
        <p:txBody>
          <a:bodyPr wrap="none" anchor="ctr"/>
          <a:lstStyle/>
          <a:p>
            <a:endParaRPr lang="ru-RU"/>
          </a:p>
        </p:txBody>
      </p:sp>
      <p:sp>
        <p:nvSpPr>
          <p:cNvPr id="314425" name="AutoShape 57"/>
          <p:cNvSpPr>
            <a:spLocks noChangeArrowheads="1"/>
          </p:cNvSpPr>
          <p:nvPr/>
        </p:nvSpPr>
        <p:spPr bwMode="auto">
          <a:xfrm flipH="1">
            <a:off x="4764088" y="3359150"/>
            <a:ext cx="381000" cy="88900"/>
          </a:xfrm>
          <a:prstGeom prst="rightArrow">
            <a:avLst>
              <a:gd name="adj1" fmla="val 50000"/>
              <a:gd name="adj2" fmla="val 107143"/>
            </a:avLst>
          </a:prstGeom>
          <a:solidFill>
            <a:srgbClr val="0000FF"/>
          </a:solidFill>
          <a:ln w="9525" algn="ctr">
            <a:solidFill>
              <a:schemeClr val="tx1"/>
            </a:solidFill>
            <a:miter lim="800000"/>
            <a:headEnd/>
            <a:tailEnd/>
          </a:ln>
          <a:effectLst/>
        </p:spPr>
        <p:txBody>
          <a:bodyPr wrap="none" anchor="ctr"/>
          <a:lstStyle/>
          <a:p>
            <a:endParaRPr lang="ru-RU"/>
          </a:p>
        </p:txBody>
      </p:sp>
      <p:graphicFrame>
        <p:nvGraphicFramePr>
          <p:cNvPr id="314426" name="Object 58"/>
          <p:cNvGraphicFramePr>
            <a:graphicFrameLocks noChangeAspect="1"/>
          </p:cNvGraphicFramePr>
          <p:nvPr/>
        </p:nvGraphicFramePr>
        <p:xfrm>
          <a:off x="4583113" y="3084513"/>
          <a:ext cx="355600" cy="266700"/>
        </p:xfrm>
        <a:graphic>
          <a:graphicData uri="http://schemas.openxmlformats.org/presentationml/2006/ole">
            <p:oleObj spid="_x0000_s314426" name="Формула" r:id="rId13" imgW="355320" imgH="266400" progId="Equation.3">
              <p:embed/>
            </p:oleObj>
          </a:graphicData>
        </a:graphic>
      </p:graphicFrame>
      <p:graphicFrame>
        <p:nvGraphicFramePr>
          <p:cNvPr id="314427" name="Object 59"/>
          <p:cNvGraphicFramePr>
            <a:graphicFrameLocks noChangeAspect="1"/>
          </p:cNvGraphicFramePr>
          <p:nvPr/>
        </p:nvGraphicFramePr>
        <p:xfrm>
          <a:off x="5721350" y="3130550"/>
          <a:ext cx="152400" cy="190500"/>
        </p:xfrm>
        <a:graphic>
          <a:graphicData uri="http://schemas.openxmlformats.org/presentationml/2006/ole">
            <p:oleObj spid="_x0000_s314427" name="Формула" r:id="rId14" imgW="152280" imgH="190440" progId="Equation.3">
              <p:embed/>
            </p:oleObj>
          </a:graphicData>
        </a:graphic>
      </p:graphicFrame>
      <p:graphicFrame>
        <p:nvGraphicFramePr>
          <p:cNvPr id="314428" name="Object 60"/>
          <p:cNvGraphicFramePr>
            <a:graphicFrameLocks noChangeAspect="1"/>
          </p:cNvGraphicFramePr>
          <p:nvPr/>
        </p:nvGraphicFramePr>
        <p:xfrm>
          <a:off x="6840538" y="2932113"/>
          <a:ext cx="1917700" cy="533400"/>
        </p:xfrm>
        <a:graphic>
          <a:graphicData uri="http://schemas.openxmlformats.org/presentationml/2006/ole">
            <p:oleObj spid="_x0000_s314428" name="Формула" r:id="rId15" imgW="1917360" imgH="533160" progId="Equation.3">
              <p:embed/>
            </p:oleObj>
          </a:graphicData>
        </a:graphic>
      </p:graphicFrame>
      <p:graphicFrame>
        <p:nvGraphicFramePr>
          <p:cNvPr id="314429" name="Object 61"/>
          <p:cNvGraphicFramePr>
            <a:graphicFrameLocks noChangeAspect="1"/>
          </p:cNvGraphicFramePr>
          <p:nvPr/>
        </p:nvGraphicFramePr>
        <p:xfrm>
          <a:off x="6943725" y="3476625"/>
          <a:ext cx="1193800" cy="927100"/>
        </p:xfrm>
        <a:graphic>
          <a:graphicData uri="http://schemas.openxmlformats.org/presentationml/2006/ole">
            <p:oleObj spid="_x0000_s314429" name="Формула" r:id="rId16" imgW="1193760" imgH="927000" progId="Equation.3">
              <p:embed/>
            </p:oleObj>
          </a:graphicData>
        </a:graphic>
      </p:graphicFrame>
      <p:graphicFrame>
        <p:nvGraphicFramePr>
          <p:cNvPr id="314430" name="Object 62"/>
          <p:cNvGraphicFramePr>
            <a:graphicFrameLocks noChangeAspect="1"/>
          </p:cNvGraphicFramePr>
          <p:nvPr/>
        </p:nvGraphicFramePr>
        <p:xfrm>
          <a:off x="5208588" y="3582988"/>
          <a:ext cx="355600" cy="215900"/>
        </p:xfrm>
        <a:graphic>
          <a:graphicData uri="http://schemas.openxmlformats.org/presentationml/2006/ole">
            <p:oleObj spid="_x0000_s314430" name="Формула" r:id="rId17" imgW="355320" imgH="215640" progId="Equation.3">
              <p:embed/>
            </p:oleObj>
          </a:graphicData>
        </a:graphic>
      </p:graphicFrame>
      <p:graphicFrame>
        <p:nvGraphicFramePr>
          <p:cNvPr id="314431" name="Object 63"/>
          <p:cNvGraphicFramePr>
            <a:graphicFrameLocks noChangeAspect="1"/>
          </p:cNvGraphicFramePr>
          <p:nvPr/>
        </p:nvGraphicFramePr>
        <p:xfrm>
          <a:off x="5207000" y="3114675"/>
          <a:ext cx="355600" cy="215900"/>
        </p:xfrm>
        <a:graphic>
          <a:graphicData uri="http://schemas.openxmlformats.org/presentationml/2006/ole">
            <p:oleObj spid="_x0000_s314431" name="Формула" r:id="rId18" imgW="355320" imgH="215640" progId="Equation.3">
              <p:embed/>
            </p:oleObj>
          </a:graphicData>
        </a:graphic>
      </p:graphicFrame>
      <p:graphicFrame>
        <p:nvGraphicFramePr>
          <p:cNvPr id="314432" name="Object 64"/>
          <p:cNvGraphicFramePr>
            <a:graphicFrameLocks noChangeAspect="1"/>
          </p:cNvGraphicFramePr>
          <p:nvPr/>
        </p:nvGraphicFramePr>
        <p:xfrm>
          <a:off x="6557963" y="4068763"/>
          <a:ext cx="165100" cy="190500"/>
        </p:xfrm>
        <a:graphic>
          <a:graphicData uri="http://schemas.openxmlformats.org/presentationml/2006/ole">
            <p:oleObj spid="_x0000_s314432" name="Формула" r:id="rId19" imgW="164880" imgH="190440" progId="Equation.3">
              <p:embed/>
            </p:oleObj>
          </a:graphicData>
        </a:graphic>
      </p:graphicFrame>
      <p:sp>
        <p:nvSpPr>
          <p:cNvPr id="314433" name="AutoShape 65"/>
          <p:cNvSpPr>
            <a:spLocks noChangeArrowheads="1"/>
          </p:cNvSpPr>
          <p:nvPr/>
        </p:nvSpPr>
        <p:spPr bwMode="auto">
          <a:xfrm rot="5400000" flipV="1">
            <a:off x="6437313" y="4246562"/>
            <a:ext cx="171450" cy="98425"/>
          </a:xfrm>
          <a:prstGeom prst="rightArrow">
            <a:avLst>
              <a:gd name="adj1" fmla="val 50000"/>
              <a:gd name="adj2" fmla="val 43548"/>
            </a:avLst>
          </a:prstGeom>
          <a:solidFill>
            <a:srgbClr val="FF0000"/>
          </a:solidFill>
          <a:ln w="9525" algn="ctr">
            <a:solidFill>
              <a:schemeClr val="tx1"/>
            </a:solidFill>
            <a:miter lim="800000"/>
            <a:headEnd/>
            <a:tailEnd/>
          </a:ln>
          <a:effectLst/>
        </p:spPr>
        <p:txBody>
          <a:bodyPr wrap="none" anchor="ctr"/>
          <a:lstStyle/>
          <a:p>
            <a:endParaRPr lang="ru-RU"/>
          </a:p>
        </p:txBody>
      </p:sp>
      <p:sp>
        <p:nvSpPr>
          <p:cNvPr id="314434" name="Text Box 66"/>
          <p:cNvSpPr txBox="1">
            <a:spLocks noChangeArrowheads="1"/>
          </p:cNvSpPr>
          <p:nvPr/>
        </p:nvSpPr>
        <p:spPr bwMode="auto">
          <a:xfrm>
            <a:off x="142875" y="4419600"/>
            <a:ext cx="8639175" cy="396875"/>
          </a:xfrm>
          <a:prstGeom prst="rect">
            <a:avLst/>
          </a:prstGeom>
          <a:noFill/>
          <a:ln w="9525" algn="ctr">
            <a:noFill/>
            <a:miter lim="800000"/>
            <a:headEnd/>
            <a:tailEnd/>
          </a:ln>
          <a:effectLst/>
        </p:spPr>
        <p:txBody>
          <a:bodyPr wrap="none">
            <a:spAutoFit/>
          </a:bodyPr>
          <a:lstStyle/>
          <a:p>
            <a:r>
              <a:rPr lang="en-US" sz="1000"/>
              <a:t>3</a:t>
            </a:r>
            <a:r>
              <a:rPr lang="ru-RU" sz="1000"/>
              <a:t>. Сдвигающая сила и сила нормального давления изменяются при изменении угла наклона плоскости скольжения от нуля до максимального</a:t>
            </a:r>
          </a:p>
          <a:p>
            <a:r>
              <a:rPr lang="ru-RU" sz="1000"/>
              <a:t>значения </a:t>
            </a:r>
            <a:r>
              <a:rPr lang="ru-RU" sz="1000">
                <a:cs typeface="Arial" charset="0"/>
              </a:rPr>
              <a:t>–</a:t>
            </a:r>
            <a:r>
              <a:rPr lang="en-US" sz="1000">
                <a:cs typeface="Arial" charset="0"/>
              </a:rPr>
              <a:t> 0 </a:t>
            </a:r>
            <a:r>
              <a:rPr lang="en-US" sz="1000"/>
              <a:t>≥ </a:t>
            </a:r>
            <a:r>
              <a:rPr lang="el-GR" sz="1000" i="1">
                <a:latin typeface="Times New Roman" pitchFamily="18" charset="0"/>
                <a:cs typeface="Times New Roman" pitchFamily="18" charset="0"/>
              </a:rPr>
              <a:t>φ</a:t>
            </a:r>
            <a:r>
              <a:rPr lang="en-US" sz="1000"/>
              <a:t> ≥ </a:t>
            </a:r>
            <a:r>
              <a:rPr lang="el-GR" sz="1000" i="1">
                <a:latin typeface="Times New Roman" pitchFamily="18" charset="0"/>
                <a:cs typeface="Times New Roman" pitchFamily="18" charset="0"/>
              </a:rPr>
              <a:t>φ</a:t>
            </a:r>
            <a:r>
              <a:rPr lang="en-US" sz="1000" i="1" baseline="30000"/>
              <a:t>max</a:t>
            </a:r>
            <a:r>
              <a:rPr lang="en-US" sz="1000" i="1"/>
              <a:t> </a:t>
            </a:r>
            <a:r>
              <a:rPr lang="en-US" sz="1000">
                <a:cs typeface="Arial" charset="0"/>
              </a:rPr>
              <a:t>.</a:t>
            </a:r>
          </a:p>
        </p:txBody>
      </p:sp>
      <p:sp>
        <p:nvSpPr>
          <p:cNvPr id="314435" name="Rectangle 67"/>
          <p:cNvSpPr>
            <a:spLocks noChangeArrowheads="1"/>
          </p:cNvSpPr>
          <p:nvPr/>
        </p:nvSpPr>
        <p:spPr bwMode="auto">
          <a:xfrm rot="1276498">
            <a:off x="314325" y="5413375"/>
            <a:ext cx="1104900" cy="180975"/>
          </a:xfrm>
          <a:prstGeom prst="rect">
            <a:avLst/>
          </a:prstGeom>
          <a:solidFill>
            <a:srgbClr val="C0C0C0"/>
          </a:solidFill>
          <a:ln w="9525" algn="ctr">
            <a:solidFill>
              <a:srgbClr val="C0C0C0"/>
            </a:solidFill>
            <a:miter lim="800000"/>
            <a:headEnd/>
            <a:tailEnd/>
          </a:ln>
          <a:effectLst/>
        </p:spPr>
        <p:txBody>
          <a:bodyPr wrap="none" anchor="ctr"/>
          <a:lstStyle/>
          <a:p>
            <a:endParaRPr lang="ru-RU"/>
          </a:p>
        </p:txBody>
      </p:sp>
      <p:sp>
        <p:nvSpPr>
          <p:cNvPr id="314436" name="Line 68"/>
          <p:cNvSpPr>
            <a:spLocks noChangeShapeType="1"/>
          </p:cNvSpPr>
          <p:nvPr/>
        </p:nvSpPr>
        <p:spPr bwMode="auto">
          <a:xfrm rot="1276498">
            <a:off x="338138" y="5418138"/>
            <a:ext cx="1114425" cy="0"/>
          </a:xfrm>
          <a:prstGeom prst="line">
            <a:avLst/>
          </a:prstGeom>
          <a:noFill/>
          <a:ln w="9525">
            <a:solidFill>
              <a:schemeClr val="tx1"/>
            </a:solidFill>
            <a:round/>
            <a:headEnd/>
            <a:tailEnd/>
          </a:ln>
          <a:effectLst/>
        </p:spPr>
        <p:txBody>
          <a:bodyPr anchor="ctr"/>
          <a:lstStyle/>
          <a:p>
            <a:endParaRPr lang="ru-RU"/>
          </a:p>
        </p:txBody>
      </p:sp>
      <p:sp>
        <p:nvSpPr>
          <p:cNvPr id="314437" name="Rectangle 69"/>
          <p:cNvSpPr>
            <a:spLocks noChangeArrowheads="1"/>
          </p:cNvSpPr>
          <p:nvPr/>
        </p:nvSpPr>
        <p:spPr bwMode="auto">
          <a:xfrm rot="1276498">
            <a:off x="600075" y="5056188"/>
            <a:ext cx="671513" cy="347662"/>
          </a:xfrm>
          <a:prstGeom prst="rect">
            <a:avLst/>
          </a:prstGeom>
          <a:solidFill>
            <a:srgbClr val="CCFFFF"/>
          </a:solidFill>
          <a:ln w="9525" algn="ctr">
            <a:solidFill>
              <a:srgbClr val="99CCFF"/>
            </a:solidFill>
            <a:prstDash val="dash"/>
            <a:miter lim="800000"/>
            <a:headEnd/>
            <a:tailEnd/>
          </a:ln>
          <a:effectLst/>
        </p:spPr>
        <p:txBody>
          <a:bodyPr wrap="none" anchor="ctr"/>
          <a:lstStyle/>
          <a:p>
            <a:endParaRPr lang="ru-RU"/>
          </a:p>
        </p:txBody>
      </p:sp>
      <p:sp>
        <p:nvSpPr>
          <p:cNvPr id="314439" name="Rectangle 71"/>
          <p:cNvSpPr>
            <a:spLocks noChangeArrowheads="1"/>
          </p:cNvSpPr>
          <p:nvPr/>
        </p:nvSpPr>
        <p:spPr bwMode="auto">
          <a:xfrm rot="1276498">
            <a:off x="652463" y="5354638"/>
            <a:ext cx="457200" cy="42862"/>
          </a:xfrm>
          <a:prstGeom prst="rect">
            <a:avLst/>
          </a:prstGeom>
          <a:solidFill>
            <a:srgbClr val="993300"/>
          </a:solidFill>
          <a:ln w="9525" algn="ctr">
            <a:solidFill>
              <a:srgbClr val="993300"/>
            </a:solidFill>
            <a:miter lim="800000"/>
            <a:headEnd/>
            <a:tailEnd/>
          </a:ln>
          <a:effectLst/>
        </p:spPr>
        <p:txBody>
          <a:bodyPr wrap="none" anchor="ctr"/>
          <a:lstStyle/>
          <a:p>
            <a:endParaRPr lang="ru-RU"/>
          </a:p>
        </p:txBody>
      </p:sp>
      <p:sp>
        <p:nvSpPr>
          <p:cNvPr id="314438" name="Rectangle 70"/>
          <p:cNvSpPr>
            <a:spLocks noChangeArrowheads="1"/>
          </p:cNvSpPr>
          <p:nvPr/>
        </p:nvSpPr>
        <p:spPr bwMode="auto">
          <a:xfrm rot="1276498">
            <a:off x="730250" y="5095875"/>
            <a:ext cx="409575" cy="285750"/>
          </a:xfrm>
          <a:prstGeom prst="rect">
            <a:avLst/>
          </a:prstGeom>
          <a:solidFill>
            <a:srgbClr val="FFCC99"/>
          </a:solidFill>
          <a:ln w="9525" algn="ctr">
            <a:solidFill>
              <a:schemeClr val="tx1"/>
            </a:solidFill>
            <a:miter lim="800000"/>
            <a:headEnd/>
            <a:tailEnd/>
          </a:ln>
          <a:effectLst/>
        </p:spPr>
        <p:txBody>
          <a:bodyPr wrap="none" anchor="ctr"/>
          <a:lstStyle/>
          <a:p>
            <a:endParaRPr lang="ru-RU"/>
          </a:p>
        </p:txBody>
      </p:sp>
      <p:sp>
        <p:nvSpPr>
          <p:cNvPr id="314440" name="AutoShape 72"/>
          <p:cNvSpPr>
            <a:spLocks noChangeArrowheads="1"/>
          </p:cNvSpPr>
          <p:nvPr/>
        </p:nvSpPr>
        <p:spPr bwMode="auto">
          <a:xfrm rot="-4123502">
            <a:off x="617538" y="5554663"/>
            <a:ext cx="381000" cy="88900"/>
          </a:xfrm>
          <a:prstGeom prst="rightArrow">
            <a:avLst>
              <a:gd name="adj1" fmla="val 50000"/>
              <a:gd name="adj2" fmla="val 107143"/>
            </a:avLst>
          </a:prstGeom>
          <a:solidFill>
            <a:srgbClr val="0000FF"/>
          </a:solidFill>
          <a:ln w="9525" algn="ctr">
            <a:solidFill>
              <a:schemeClr val="tx1"/>
            </a:solidFill>
            <a:miter lim="800000"/>
            <a:headEnd/>
            <a:tailEnd/>
          </a:ln>
          <a:effectLst/>
        </p:spPr>
        <p:txBody>
          <a:bodyPr wrap="none" anchor="ctr"/>
          <a:lstStyle/>
          <a:p>
            <a:endParaRPr lang="ru-RU"/>
          </a:p>
        </p:txBody>
      </p:sp>
      <p:sp>
        <p:nvSpPr>
          <p:cNvPr id="314441" name="AutoShape 73"/>
          <p:cNvSpPr>
            <a:spLocks noChangeArrowheads="1"/>
          </p:cNvSpPr>
          <p:nvPr/>
        </p:nvSpPr>
        <p:spPr bwMode="auto">
          <a:xfrm rot="1276498" flipH="1">
            <a:off x="503238" y="5268913"/>
            <a:ext cx="381000" cy="88900"/>
          </a:xfrm>
          <a:prstGeom prst="rightArrow">
            <a:avLst>
              <a:gd name="adj1" fmla="val 50000"/>
              <a:gd name="adj2" fmla="val 107143"/>
            </a:avLst>
          </a:prstGeom>
          <a:solidFill>
            <a:srgbClr val="0000FF"/>
          </a:solidFill>
          <a:ln w="9525" algn="ctr">
            <a:solidFill>
              <a:schemeClr val="tx1"/>
            </a:solidFill>
            <a:miter lim="800000"/>
            <a:headEnd/>
            <a:tailEnd/>
          </a:ln>
          <a:effectLst/>
        </p:spPr>
        <p:txBody>
          <a:bodyPr wrap="none" anchor="ctr"/>
          <a:lstStyle/>
          <a:p>
            <a:endParaRPr lang="ru-RU"/>
          </a:p>
        </p:txBody>
      </p:sp>
      <p:sp>
        <p:nvSpPr>
          <p:cNvPr id="314443" name="AutoShape 75"/>
          <p:cNvSpPr>
            <a:spLocks noChangeArrowheads="1"/>
          </p:cNvSpPr>
          <p:nvPr/>
        </p:nvSpPr>
        <p:spPr bwMode="auto">
          <a:xfrm rot="5400000" flipV="1">
            <a:off x="857251" y="5286375"/>
            <a:ext cx="171450" cy="98425"/>
          </a:xfrm>
          <a:prstGeom prst="rightArrow">
            <a:avLst>
              <a:gd name="adj1" fmla="val 50000"/>
              <a:gd name="adj2" fmla="val 43548"/>
            </a:avLst>
          </a:prstGeom>
          <a:solidFill>
            <a:srgbClr val="FF0000"/>
          </a:solidFill>
          <a:ln w="9525" algn="ctr">
            <a:solidFill>
              <a:schemeClr val="tx1"/>
            </a:solidFill>
            <a:miter lim="800000"/>
            <a:headEnd/>
            <a:tailEnd/>
          </a:ln>
          <a:effectLst/>
        </p:spPr>
        <p:txBody>
          <a:bodyPr wrap="none" anchor="ctr"/>
          <a:lstStyle/>
          <a:p>
            <a:endParaRPr lang="ru-RU"/>
          </a:p>
        </p:txBody>
      </p:sp>
      <p:graphicFrame>
        <p:nvGraphicFramePr>
          <p:cNvPr id="314444" name="Object 76"/>
          <p:cNvGraphicFramePr>
            <a:graphicFrameLocks noChangeAspect="1"/>
          </p:cNvGraphicFramePr>
          <p:nvPr/>
        </p:nvGraphicFramePr>
        <p:xfrm>
          <a:off x="742950" y="5102225"/>
          <a:ext cx="177800" cy="203200"/>
        </p:xfrm>
        <a:graphic>
          <a:graphicData uri="http://schemas.openxmlformats.org/presentationml/2006/ole">
            <p:oleObj spid="_x0000_s314444" name="Формула" r:id="rId20" imgW="177480" imgH="203040" progId="Equation.3">
              <p:embed/>
            </p:oleObj>
          </a:graphicData>
        </a:graphic>
      </p:graphicFrame>
      <p:graphicFrame>
        <p:nvGraphicFramePr>
          <p:cNvPr id="314445" name="Object 77"/>
          <p:cNvGraphicFramePr>
            <a:graphicFrameLocks noChangeAspect="1"/>
          </p:cNvGraphicFramePr>
          <p:nvPr/>
        </p:nvGraphicFramePr>
        <p:xfrm>
          <a:off x="354013" y="4951413"/>
          <a:ext cx="355600" cy="266700"/>
        </p:xfrm>
        <a:graphic>
          <a:graphicData uri="http://schemas.openxmlformats.org/presentationml/2006/ole">
            <p:oleObj spid="_x0000_s314445" name="Формула" r:id="rId21" imgW="355320" imgH="266400" progId="Equation.3">
              <p:embed/>
            </p:oleObj>
          </a:graphicData>
        </a:graphic>
      </p:graphicFrame>
      <p:graphicFrame>
        <p:nvGraphicFramePr>
          <p:cNvPr id="314446" name="Object 78"/>
          <p:cNvGraphicFramePr>
            <a:graphicFrameLocks noChangeAspect="1"/>
          </p:cNvGraphicFramePr>
          <p:nvPr/>
        </p:nvGraphicFramePr>
        <p:xfrm>
          <a:off x="573088" y="5380038"/>
          <a:ext cx="177800" cy="203200"/>
        </p:xfrm>
        <a:graphic>
          <a:graphicData uri="http://schemas.openxmlformats.org/presentationml/2006/ole">
            <p:oleObj spid="_x0000_s314446" name="Формула" r:id="rId22" imgW="177480" imgH="203040" progId="Equation.3">
              <p:embed/>
            </p:oleObj>
          </a:graphicData>
        </a:graphic>
      </p:graphicFrame>
      <p:sp>
        <p:nvSpPr>
          <p:cNvPr id="314447" name="Line 79"/>
          <p:cNvSpPr>
            <a:spLocks noChangeShapeType="1"/>
          </p:cNvSpPr>
          <p:nvPr/>
        </p:nvSpPr>
        <p:spPr bwMode="auto">
          <a:xfrm flipH="1" flipV="1">
            <a:off x="439738" y="5622925"/>
            <a:ext cx="981075" cy="0"/>
          </a:xfrm>
          <a:prstGeom prst="line">
            <a:avLst/>
          </a:prstGeom>
          <a:noFill/>
          <a:ln w="9525">
            <a:solidFill>
              <a:schemeClr val="tx1"/>
            </a:solidFill>
            <a:prstDash val="dash"/>
            <a:round/>
            <a:headEnd/>
            <a:tailEnd/>
          </a:ln>
          <a:effectLst/>
        </p:spPr>
        <p:txBody>
          <a:bodyPr anchor="ctr"/>
          <a:lstStyle/>
          <a:p>
            <a:endParaRPr lang="ru-RU"/>
          </a:p>
        </p:txBody>
      </p:sp>
      <p:sp>
        <p:nvSpPr>
          <p:cNvPr id="314449" name="Freeform 81"/>
          <p:cNvSpPr>
            <a:spLocks/>
          </p:cNvSpPr>
          <p:nvPr/>
        </p:nvSpPr>
        <p:spPr bwMode="auto">
          <a:xfrm>
            <a:off x="1136650" y="5524500"/>
            <a:ext cx="42863" cy="96838"/>
          </a:xfrm>
          <a:custGeom>
            <a:avLst/>
            <a:gdLst/>
            <a:ahLst/>
            <a:cxnLst>
              <a:cxn ang="0">
                <a:pos x="1" y="54"/>
              </a:cxn>
              <a:cxn ang="0">
                <a:pos x="7" y="25"/>
              </a:cxn>
              <a:cxn ang="0">
                <a:pos x="16" y="12"/>
              </a:cxn>
              <a:cxn ang="0">
                <a:pos x="26" y="0"/>
              </a:cxn>
            </a:cxnLst>
            <a:rect l="0" t="0" r="r" b="b"/>
            <a:pathLst>
              <a:path w="26" h="54">
                <a:moveTo>
                  <a:pt x="1" y="54"/>
                </a:moveTo>
                <a:cubicBezTo>
                  <a:pt x="2" y="36"/>
                  <a:pt x="0" y="36"/>
                  <a:pt x="7" y="25"/>
                </a:cubicBezTo>
                <a:cubicBezTo>
                  <a:pt x="8" y="17"/>
                  <a:pt x="9" y="16"/>
                  <a:pt x="16" y="12"/>
                </a:cubicBezTo>
                <a:cubicBezTo>
                  <a:pt x="19" y="7"/>
                  <a:pt x="22" y="4"/>
                  <a:pt x="26" y="0"/>
                </a:cubicBezTo>
              </a:path>
            </a:pathLst>
          </a:custGeom>
          <a:noFill/>
          <a:ln w="9525" cap="flat" cmpd="sng">
            <a:solidFill>
              <a:schemeClr val="tx1"/>
            </a:solidFill>
            <a:prstDash val="solid"/>
            <a:round/>
            <a:headEnd type="none" w="med" len="med"/>
            <a:tailEnd type="none" w="med" len="med"/>
          </a:ln>
          <a:effectLst/>
        </p:spPr>
        <p:txBody>
          <a:bodyPr anchor="ctr"/>
          <a:lstStyle/>
          <a:p>
            <a:endParaRPr lang="ru-RU"/>
          </a:p>
        </p:txBody>
      </p:sp>
      <p:graphicFrame>
        <p:nvGraphicFramePr>
          <p:cNvPr id="314450" name="Object 82"/>
          <p:cNvGraphicFramePr>
            <a:graphicFrameLocks noChangeAspect="1"/>
          </p:cNvGraphicFramePr>
          <p:nvPr/>
        </p:nvGraphicFramePr>
        <p:xfrm>
          <a:off x="954088" y="5476875"/>
          <a:ext cx="139700" cy="165100"/>
        </p:xfrm>
        <a:graphic>
          <a:graphicData uri="http://schemas.openxmlformats.org/presentationml/2006/ole">
            <p:oleObj spid="_x0000_s314450" name="Формула" r:id="rId23" imgW="139680" imgH="164880" progId="Equation.3">
              <p:embed/>
            </p:oleObj>
          </a:graphicData>
        </a:graphic>
      </p:graphicFrame>
      <p:sp>
        <p:nvSpPr>
          <p:cNvPr id="314452" name="Line 84"/>
          <p:cNvSpPr>
            <a:spLocks noChangeShapeType="1"/>
          </p:cNvSpPr>
          <p:nvPr/>
        </p:nvSpPr>
        <p:spPr bwMode="auto">
          <a:xfrm>
            <a:off x="1077913" y="5480050"/>
            <a:ext cx="485775" cy="200025"/>
          </a:xfrm>
          <a:prstGeom prst="line">
            <a:avLst/>
          </a:prstGeom>
          <a:noFill/>
          <a:ln w="9525">
            <a:solidFill>
              <a:srgbClr val="008000"/>
            </a:solidFill>
            <a:round/>
            <a:headEnd/>
            <a:tailEnd type="triangle" w="med" len="med"/>
          </a:ln>
          <a:effectLst/>
        </p:spPr>
        <p:txBody>
          <a:bodyPr anchor="ctr"/>
          <a:lstStyle/>
          <a:p>
            <a:endParaRPr lang="ru-RU"/>
          </a:p>
        </p:txBody>
      </p:sp>
      <p:sp>
        <p:nvSpPr>
          <p:cNvPr id="314453" name="Line 85"/>
          <p:cNvSpPr>
            <a:spLocks noChangeShapeType="1"/>
          </p:cNvSpPr>
          <p:nvPr/>
        </p:nvSpPr>
        <p:spPr bwMode="auto">
          <a:xfrm rot="-5400000">
            <a:off x="780256" y="5079207"/>
            <a:ext cx="447675" cy="179388"/>
          </a:xfrm>
          <a:prstGeom prst="line">
            <a:avLst/>
          </a:prstGeom>
          <a:noFill/>
          <a:ln w="9525">
            <a:solidFill>
              <a:srgbClr val="008000"/>
            </a:solidFill>
            <a:round/>
            <a:headEnd/>
            <a:tailEnd type="triangle" w="med" len="med"/>
          </a:ln>
          <a:effectLst/>
        </p:spPr>
        <p:txBody>
          <a:bodyPr anchor="ctr"/>
          <a:lstStyle/>
          <a:p>
            <a:endParaRPr lang="ru-RU"/>
          </a:p>
        </p:txBody>
      </p:sp>
      <p:graphicFrame>
        <p:nvGraphicFramePr>
          <p:cNvPr id="314454" name="Object 86"/>
          <p:cNvGraphicFramePr>
            <a:graphicFrameLocks noChangeAspect="1"/>
          </p:cNvGraphicFramePr>
          <p:nvPr/>
        </p:nvGraphicFramePr>
        <p:xfrm>
          <a:off x="1690688" y="4760913"/>
          <a:ext cx="2235200" cy="533400"/>
        </p:xfrm>
        <a:graphic>
          <a:graphicData uri="http://schemas.openxmlformats.org/presentationml/2006/ole">
            <p:oleObj spid="_x0000_s314454" name="Формула" r:id="rId24" imgW="2234880" imgH="533160" progId="Equation.3">
              <p:embed/>
            </p:oleObj>
          </a:graphicData>
        </a:graphic>
      </p:graphicFrame>
      <p:graphicFrame>
        <p:nvGraphicFramePr>
          <p:cNvPr id="314455" name="Object 87"/>
          <p:cNvGraphicFramePr>
            <a:graphicFrameLocks noChangeAspect="1"/>
          </p:cNvGraphicFramePr>
          <p:nvPr/>
        </p:nvGraphicFramePr>
        <p:xfrm>
          <a:off x="1679575" y="5337175"/>
          <a:ext cx="2425700" cy="977900"/>
        </p:xfrm>
        <a:graphic>
          <a:graphicData uri="http://schemas.openxmlformats.org/presentationml/2006/ole">
            <p:oleObj spid="_x0000_s314455" name="Формула" r:id="rId25" imgW="2425680" imgH="977760" progId="Equation.3">
              <p:embed/>
            </p:oleObj>
          </a:graphicData>
        </a:graphic>
      </p:graphicFrame>
      <p:sp>
        <p:nvSpPr>
          <p:cNvPr id="314456" name="Text Box 88"/>
          <p:cNvSpPr txBox="1">
            <a:spLocks noChangeArrowheads="1"/>
          </p:cNvSpPr>
          <p:nvPr/>
        </p:nvSpPr>
        <p:spPr bwMode="auto">
          <a:xfrm>
            <a:off x="4171950" y="4589463"/>
            <a:ext cx="5106988" cy="701675"/>
          </a:xfrm>
          <a:prstGeom prst="rect">
            <a:avLst/>
          </a:prstGeom>
          <a:noFill/>
          <a:ln w="9525" algn="ctr">
            <a:noFill/>
            <a:miter lim="800000"/>
            <a:headEnd/>
            <a:tailEnd/>
          </a:ln>
          <a:effectLst/>
        </p:spPr>
        <p:txBody>
          <a:bodyPr>
            <a:spAutoFit/>
          </a:bodyPr>
          <a:lstStyle/>
          <a:p>
            <a:r>
              <a:rPr lang="ru-RU" sz="1000" b="1">
                <a:solidFill>
                  <a:srgbClr val="FF0000"/>
                </a:solidFill>
                <a:cs typeface="Arial" charset="0"/>
              </a:rPr>
              <a:t>■</a:t>
            </a:r>
            <a:r>
              <a:rPr lang="en-US" sz="1000" b="1">
                <a:solidFill>
                  <a:srgbClr val="FF0000"/>
                </a:solidFill>
                <a:cs typeface="Arial" charset="0"/>
              </a:rPr>
              <a:t>  </a:t>
            </a:r>
            <a:r>
              <a:rPr lang="ru-RU" sz="1000" b="1">
                <a:solidFill>
                  <a:srgbClr val="FF0000"/>
                </a:solidFill>
                <a:cs typeface="Arial" charset="0"/>
              </a:rPr>
              <a:t>Угол т</a:t>
            </a:r>
            <a:r>
              <a:rPr lang="ru-RU" sz="1000" b="1">
                <a:solidFill>
                  <a:srgbClr val="FF0000"/>
                </a:solidFill>
              </a:rPr>
              <a:t>рения.</a:t>
            </a:r>
          </a:p>
          <a:p>
            <a:r>
              <a:rPr lang="ru-RU" sz="1000"/>
              <a:t>С учетом силы трения, возникающей при контакте с шероховатой поверхностью</a:t>
            </a:r>
          </a:p>
          <a:p>
            <a:r>
              <a:rPr lang="ru-RU" sz="1000"/>
              <a:t>полная реакция такой поверхности может рассматриваться как геометрическая</a:t>
            </a:r>
          </a:p>
          <a:p>
            <a:r>
              <a:rPr lang="ru-RU" sz="1000"/>
              <a:t>сумма нормальной реакции абсолютно гладкой поверхности и силы трения</a:t>
            </a:r>
            <a:r>
              <a:rPr lang="en-US" sz="1000"/>
              <a:t>:</a:t>
            </a:r>
            <a:endParaRPr lang="en-US" sz="1000">
              <a:cs typeface="Arial" charset="0"/>
            </a:endParaRPr>
          </a:p>
        </p:txBody>
      </p:sp>
      <p:graphicFrame>
        <p:nvGraphicFramePr>
          <p:cNvPr id="314457" name="Object 89"/>
          <p:cNvGraphicFramePr>
            <a:graphicFrameLocks noChangeAspect="1"/>
          </p:cNvGraphicFramePr>
          <p:nvPr/>
        </p:nvGraphicFramePr>
        <p:xfrm>
          <a:off x="4400550" y="5330825"/>
          <a:ext cx="1117600" cy="266700"/>
        </p:xfrm>
        <a:graphic>
          <a:graphicData uri="http://schemas.openxmlformats.org/presentationml/2006/ole">
            <p:oleObj spid="_x0000_s314457" name="Формула" r:id="rId26" imgW="1117440" imgH="266400" progId="Equation.3">
              <p:embed/>
            </p:oleObj>
          </a:graphicData>
        </a:graphic>
      </p:graphicFrame>
      <p:sp>
        <p:nvSpPr>
          <p:cNvPr id="314459" name="Rectangle 91"/>
          <p:cNvSpPr>
            <a:spLocks noChangeArrowheads="1"/>
          </p:cNvSpPr>
          <p:nvPr/>
        </p:nvSpPr>
        <p:spPr bwMode="auto">
          <a:xfrm>
            <a:off x="5602288" y="6073775"/>
            <a:ext cx="1104900" cy="180975"/>
          </a:xfrm>
          <a:prstGeom prst="rect">
            <a:avLst/>
          </a:prstGeom>
          <a:solidFill>
            <a:srgbClr val="C0C0C0"/>
          </a:solidFill>
          <a:ln w="9525" algn="ctr">
            <a:solidFill>
              <a:srgbClr val="C0C0C0"/>
            </a:solidFill>
            <a:miter lim="800000"/>
            <a:headEnd/>
            <a:tailEnd/>
          </a:ln>
          <a:effectLst/>
        </p:spPr>
        <p:txBody>
          <a:bodyPr wrap="none" anchor="ctr"/>
          <a:lstStyle/>
          <a:p>
            <a:endParaRPr lang="ru-RU"/>
          </a:p>
        </p:txBody>
      </p:sp>
      <p:sp>
        <p:nvSpPr>
          <p:cNvPr id="314460" name="Line 92"/>
          <p:cNvSpPr>
            <a:spLocks noChangeShapeType="1"/>
          </p:cNvSpPr>
          <p:nvPr/>
        </p:nvSpPr>
        <p:spPr bwMode="auto">
          <a:xfrm>
            <a:off x="5592763" y="6073775"/>
            <a:ext cx="1114425" cy="0"/>
          </a:xfrm>
          <a:prstGeom prst="line">
            <a:avLst/>
          </a:prstGeom>
          <a:noFill/>
          <a:ln w="9525">
            <a:solidFill>
              <a:schemeClr val="tx1"/>
            </a:solidFill>
            <a:round/>
            <a:headEnd/>
            <a:tailEnd/>
          </a:ln>
          <a:effectLst/>
        </p:spPr>
        <p:txBody>
          <a:bodyPr anchor="ctr"/>
          <a:lstStyle/>
          <a:p>
            <a:endParaRPr lang="ru-RU"/>
          </a:p>
        </p:txBody>
      </p:sp>
      <p:sp>
        <p:nvSpPr>
          <p:cNvPr id="314461" name="Rectangle 93"/>
          <p:cNvSpPr>
            <a:spLocks noChangeArrowheads="1"/>
          </p:cNvSpPr>
          <p:nvPr/>
        </p:nvSpPr>
        <p:spPr bwMode="auto">
          <a:xfrm>
            <a:off x="5938838" y="5781675"/>
            <a:ext cx="409575" cy="285750"/>
          </a:xfrm>
          <a:prstGeom prst="rect">
            <a:avLst/>
          </a:prstGeom>
          <a:solidFill>
            <a:srgbClr val="FFCC99"/>
          </a:solidFill>
          <a:ln w="9525" algn="ctr">
            <a:solidFill>
              <a:schemeClr val="tx1"/>
            </a:solidFill>
            <a:miter lim="800000"/>
            <a:headEnd/>
            <a:tailEnd/>
          </a:ln>
          <a:effectLst/>
        </p:spPr>
        <p:txBody>
          <a:bodyPr wrap="none" anchor="ctr"/>
          <a:lstStyle/>
          <a:p>
            <a:endParaRPr lang="ru-RU"/>
          </a:p>
        </p:txBody>
      </p:sp>
      <p:sp>
        <p:nvSpPr>
          <p:cNvPr id="314462" name="AutoShape 94"/>
          <p:cNvSpPr>
            <a:spLocks noChangeArrowheads="1"/>
          </p:cNvSpPr>
          <p:nvPr/>
        </p:nvSpPr>
        <p:spPr bwMode="auto">
          <a:xfrm rot="5400000" flipV="1">
            <a:off x="5948363" y="6053138"/>
            <a:ext cx="371475" cy="136525"/>
          </a:xfrm>
          <a:prstGeom prst="rightArrow">
            <a:avLst>
              <a:gd name="adj1" fmla="val 50000"/>
              <a:gd name="adj2" fmla="val 68023"/>
            </a:avLst>
          </a:prstGeom>
          <a:solidFill>
            <a:srgbClr val="FF0000"/>
          </a:solidFill>
          <a:ln w="9525" algn="ctr">
            <a:solidFill>
              <a:schemeClr val="tx1"/>
            </a:solidFill>
            <a:miter lim="800000"/>
            <a:headEnd/>
            <a:tailEnd/>
          </a:ln>
          <a:effectLst/>
        </p:spPr>
        <p:txBody>
          <a:bodyPr wrap="none" anchor="ctr"/>
          <a:lstStyle/>
          <a:p>
            <a:endParaRPr lang="ru-RU"/>
          </a:p>
        </p:txBody>
      </p:sp>
      <p:sp>
        <p:nvSpPr>
          <p:cNvPr id="314463" name="AutoShape 95"/>
          <p:cNvSpPr>
            <a:spLocks noChangeArrowheads="1"/>
          </p:cNvSpPr>
          <p:nvPr/>
        </p:nvSpPr>
        <p:spPr bwMode="auto">
          <a:xfrm flipV="1">
            <a:off x="6348413" y="5995988"/>
            <a:ext cx="361950" cy="107950"/>
          </a:xfrm>
          <a:prstGeom prst="rightArrow">
            <a:avLst>
              <a:gd name="adj1" fmla="val 50000"/>
              <a:gd name="adj2" fmla="val 83824"/>
            </a:avLst>
          </a:prstGeom>
          <a:solidFill>
            <a:srgbClr val="FF0000"/>
          </a:solidFill>
          <a:ln w="9525" algn="ctr">
            <a:solidFill>
              <a:schemeClr val="tx1"/>
            </a:solidFill>
            <a:miter lim="800000"/>
            <a:headEnd/>
            <a:tailEnd/>
          </a:ln>
          <a:effectLst/>
        </p:spPr>
        <p:txBody>
          <a:bodyPr wrap="none" anchor="ctr"/>
          <a:lstStyle/>
          <a:p>
            <a:endParaRPr lang="ru-RU"/>
          </a:p>
        </p:txBody>
      </p:sp>
      <p:sp>
        <p:nvSpPr>
          <p:cNvPr id="314464" name="AutoShape 96"/>
          <p:cNvSpPr>
            <a:spLocks noChangeArrowheads="1"/>
          </p:cNvSpPr>
          <p:nvPr/>
        </p:nvSpPr>
        <p:spPr bwMode="auto">
          <a:xfrm rot="-5400000">
            <a:off x="5943600" y="5848350"/>
            <a:ext cx="381000" cy="88900"/>
          </a:xfrm>
          <a:prstGeom prst="rightArrow">
            <a:avLst>
              <a:gd name="adj1" fmla="val 50000"/>
              <a:gd name="adj2" fmla="val 107143"/>
            </a:avLst>
          </a:prstGeom>
          <a:solidFill>
            <a:srgbClr val="0000FF"/>
          </a:solidFill>
          <a:ln w="9525" algn="ctr">
            <a:solidFill>
              <a:schemeClr val="tx1"/>
            </a:solidFill>
            <a:miter lim="800000"/>
            <a:headEnd/>
            <a:tailEnd/>
          </a:ln>
          <a:effectLst/>
        </p:spPr>
        <p:txBody>
          <a:bodyPr wrap="none" anchor="ctr"/>
          <a:lstStyle/>
          <a:p>
            <a:endParaRPr lang="ru-RU"/>
          </a:p>
        </p:txBody>
      </p:sp>
      <p:graphicFrame>
        <p:nvGraphicFramePr>
          <p:cNvPr id="314465" name="Object 97"/>
          <p:cNvGraphicFramePr>
            <a:graphicFrameLocks noChangeAspect="1"/>
          </p:cNvGraphicFramePr>
          <p:nvPr/>
        </p:nvGraphicFramePr>
        <p:xfrm>
          <a:off x="6059488" y="5427663"/>
          <a:ext cx="177800" cy="203200"/>
        </p:xfrm>
        <a:graphic>
          <a:graphicData uri="http://schemas.openxmlformats.org/presentationml/2006/ole">
            <p:oleObj spid="_x0000_s314465" name="Формула" r:id="rId27" imgW="177480" imgH="203040" progId="Equation.3">
              <p:embed/>
            </p:oleObj>
          </a:graphicData>
        </a:graphic>
      </p:graphicFrame>
      <p:sp>
        <p:nvSpPr>
          <p:cNvPr id="314466" name="AutoShape 98"/>
          <p:cNvSpPr>
            <a:spLocks noChangeArrowheads="1"/>
          </p:cNvSpPr>
          <p:nvPr/>
        </p:nvSpPr>
        <p:spPr bwMode="auto">
          <a:xfrm flipH="1">
            <a:off x="5734050" y="6015038"/>
            <a:ext cx="381000" cy="88900"/>
          </a:xfrm>
          <a:prstGeom prst="rightArrow">
            <a:avLst>
              <a:gd name="adj1" fmla="val 50000"/>
              <a:gd name="adj2" fmla="val 107143"/>
            </a:avLst>
          </a:prstGeom>
          <a:solidFill>
            <a:srgbClr val="0000FF"/>
          </a:solidFill>
          <a:ln w="9525" algn="ctr">
            <a:solidFill>
              <a:schemeClr val="tx1"/>
            </a:solidFill>
            <a:miter lim="800000"/>
            <a:headEnd/>
            <a:tailEnd/>
          </a:ln>
          <a:effectLst/>
        </p:spPr>
        <p:txBody>
          <a:bodyPr wrap="none" anchor="ctr"/>
          <a:lstStyle/>
          <a:p>
            <a:endParaRPr lang="ru-RU"/>
          </a:p>
        </p:txBody>
      </p:sp>
      <p:graphicFrame>
        <p:nvGraphicFramePr>
          <p:cNvPr id="314467" name="Object 99"/>
          <p:cNvGraphicFramePr>
            <a:graphicFrameLocks noChangeAspect="1"/>
          </p:cNvGraphicFramePr>
          <p:nvPr/>
        </p:nvGraphicFramePr>
        <p:xfrm>
          <a:off x="5410200" y="5835650"/>
          <a:ext cx="355600" cy="266700"/>
        </p:xfrm>
        <a:graphic>
          <a:graphicData uri="http://schemas.openxmlformats.org/presentationml/2006/ole">
            <p:oleObj spid="_x0000_s314467" name="Формула" r:id="rId28" imgW="355320" imgH="266400" progId="Equation.3">
              <p:embed/>
            </p:oleObj>
          </a:graphicData>
        </a:graphic>
      </p:graphicFrame>
      <p:graphicFrame>
        <p:nvGraphicFramePr>
          <p:cNvPr id="314468" name="Object 100"/>
          <p:cNvGraphicFramePr>
            <a:graphicFrameLocks noChangeAspect="1"/>
          </p:cNvGraphicFramePr>
          <p:nvPr/>
        </p:nvGraphicFramePr>
        <p:xfrm>
          <a:off x="6238875" y="6226175"/>
          <a:ext cx="177800" cy="203200"/>
        </p:xfrm>
        <a:graphic>
          <a:graphicData uri="http://schemas.openxmlformats.org/presentationml/2006/ole">
            <p:oleObj spid="_x0000_s314468" name="Формула" r:id="rId29" imgW="177480" imgH="203040" progId="Equation.3">
              <p:embed/>
            </p:oleObj>
          </a:graphicData>
        </a:graphic>
      </p:graphicFrame>
      <p:graphicFrame>
        <p:nvGraphicFramePr>
          <p:cNvPr id="314469" name="Object 101"/>
          <p:cNvGraphicFramePr>
            <a:graphicFrameLocks noChangeAspect="1"/>
          </p:cNvGraphicFramePr>
          <p:nvPr/>
        </p:nvGraphicFramePr>
        <p:xfrm>
          <a:off x="6510338" y="5776913"/>
          <a:ext cx="152400" cy="190500"/>
        </p:xfrm>
        <a:graphic>
          <a:graphicData uri="http://schemas.openxmlformats.org/presentationml/2006/ole">
            <p:oleObj spid="_x0000_s314469" name="Формула" r:id="rId30" imgW="152280" imgH="190440" progId="Equation.3">
              <p:embed/>
            </p:oleObj>
          </a:graphicData>
        </a:graphic>
      </p:graphicFrame>
      <p:sp>
        <p:nvSpPr>
          <p:cNvPr id="314471" name="AutoShape 103"/>
          <p:cNvSpPr>
            <a:spLocks noChangeArrowheads="1"/>
          </p:cNvSpPr>
          <p:nvPr/>
        </p:nvSpPr>
        <p:spPr bwMode="auto">
          <a:xfrm flipH="1">
            <a:off x="5735638" y="6013450"/>
            <a:ext cx="381000" cy="88900"/>
          </a:xfrm>
          <a:prstGeom prst="rightArrow">
            <a:avLst>
              <a:gd name="adj1" fmla="val 50000"/>
              <a:gd name="adj2" fmla="val 107143"/>
            </a:avLst>
          </a:prstGeom>
          <a:solidFill>
            <a:srgbClr val="0000FF">
              <a:alpha val="0"/>
            </a:srgbClr>
          </a:solidFill>
          <a:ln w="9525" algn="ctr">
            <a:solidFill>
              <a:schemeClr val="bg2"/>
            </a:solidFill>
            <a:miter lim="800000"/>
            <a:headEnd/>
            <a:tailEnd/>
          </a:ln>
          <a:effectLst/>
        </p:spPr>
        <p:txBody>
          <a:bodyPr wrap="none" anchor="ctr"/>
          <a:lstStyle/>
          <a:p>
            <a:endParaRPr lang="ru-RU"/>
          </a:p>
        </p:txBody>
      </p:sp>
      <p:sp>
        <p:nvSpPr>
          <p:cNvPr id="314472" name="AutoShape 104"/>
          <p:cNvSpPr>
            <a:spLocks noChangeArrowheads="1"/>
          </p:cNvSpPr>
          <p:nvPr/>
        </p:nvSpPr>
        <p:spPr bwMode="auto">
          <a:xfrm rot="-5400000">
            <a:off x="5942013" y="5849938"/>
            <a:ext cx="381000" cy="88900"/>
          </a:xfrm>
          <a:prstGeom prst="rightArrow">
            <a:avLst>
              <a:gd name="adj1" fmla="val 50000"/>
              <a:gd name="adj2" fmla="val 107143"/>
            </a:avLst>
          </a:prstGeom>
          <a:solidFill>
            <a:srgbClr val="0000FF">
              <a:alpha val="0"/>
            </a:srgbClr>
          </a:solidFill>
          <a:ln w="9525" algn="ctr">
            <a:solidFill>
              <a:schemeClr val="bg2"/>
            </a:solidFill>
            <a:miter lim="800000"/>
            <a:headEnd/>
            <a:tailEnd/>
          </a:ln>
          <a:effectLst/>
        </p:spPr>
        <p:txBody>
          <a:bodyPr wrap="none" anchor="ctr"/>
          <a:lstStyle/>
          <a:p>
            <a:endParaRPr lang="ru-RU"/>
          </a:p>
        </p:txBody>
      </p:sp>
      <p:sp>
        <p:nvSpPr>
          <p:cNvPr id="314473" name="AutoShape 105"/>
          <p:cNvSpPr>
            <a:spLocks noChangeArrowheads="1"/>
          </p:cNvSpPr>
          <p:nvPr/>
        </p:nvSpPr>
        <p:spPr bwMode="auto">
          <a:xfrm rot="13202027">
            <a:off x="5661025" y="5845175"/>
            <a:ext cx="549275" cy="88900"/>
          </a:xfrm>
          <a:prstGeom prst="rightArrow">
            <a:avLst>
              <a:gd name="adj1" fmla="val 50000"/>
              <a:gd name="adj2" fmla="val 154464"/>
            </a:avLst>
          </a:prstGeom>
          <a:solidFill>
            <a:srgbClr val="0000FF"/>
          </a:solidFill>
          <a:ln w="9525" algn="ctr">
            <a:solidFill>
              <a:schemeClr val="tx1"/>
            </a:solidFill>
            <a:miter lim="800000"/>
            <a:headEnd/>
            <a:tailEnd/>
          </a:ln>
          <a:effectLst/>
        </p:spPr>
        <p:txBody>
          <a:bodyPr wrap="none" anchor="ctr"/>
          <a:lstStyle/>
          <a:p>
            <a:endParaRPr lang="ru-RU"/>
          </a:p>
        </p:txBody>
      </p:sp>
      <p:graphicFrame>
        <p:nvGraphicFramePr>
          <p:cNvPr id="314474" name="Object 106"/>
          <p:cNvGraphicFramePr>
            <a:graphicFrameLocks noChangeAspect="1"/>
          </p:cNvGraphicFramePr>
          <p:nvPr/>
        </p:nvGraphicFramePr>
        <p:xfrm>
          <a:off x="5611813" y="5492750"/>
          <a:ext cx="355600" cy="203200"/>
        </p:xfrm>
        <a:graphic>
          <a:graphicData uri="http://schemas.openxmlformats.org/presentationml/2006/ole">
            <p:oleObj spid="_x0000_s314474" name="Формула" r:id="rId31" imgW="355320" imgH="203040" progId="Equation.3">
              <p:embed/>
            </p:oleObj>
          </a:graphicData>
        </a:graphic>
      </p:graphicFrame>
      <p:sp>
        <p:nvSpPr>
          <p:cNvPr id="314475" name="Line 107"/>
          <p:cNvSpPr>
            <a:spLocks noChangeShapeType="1"/>
          </p:cNvSpPr>
          <p:nvPr/>
        </p:nvSpPr>
        <p:spPr bwMode="auto">
          <a:xfrm>
            <a:off x="5737225" y="5708650"/>
            <a:ext cx="396875" cy="0"/>
          </a:xfrm>
          <a:prstGeom prst="line">
            <a:avLst/>
          </a:prstGeom>
          <a:noFill/>
          <a:ln w="9525">
            <a:solidFill>
              <a:schemeClr val="tx1"/>
            </a:solidFill>
            <a:prstDash val="dash"/>
            <a:round/>
            <a:headEnd/>
            <a:tailEnd/>
          </a:ln>
          <a:effectLst/>
        </p:spPr>
        <p:txBody>
          <a:bodyPr anchor="ctr"/>
          <a:lstStyle/>
          <a:p>
            <a:endParaRPr lang="ru-RU"/>
          </a:p>
        </p:txBody>
      </p:sp>
      <p:sp>
        <p:nvSpPr>
          <p:cNvPr id="314476" name="Line 108"/>
          <p:cNvSpPr>
            <a:spLocks noChangeShapeType="1"/>
          </p:cNvSpPr>
          <p:nvPr/>
        </p:nvSpPr>
        <p:spPr bwMode="auto">
          <a:xfrm flipV="1">
            <a:off x="5729288" y="5705475"/>
            <a:ext cx="0" cy="357188"/>
          </a:xfrm>
          <a:prstGeom prst="line">
            <a:avLst/>
          </a:prstGeom>
          <a:noFill/>
          <a:ln w="9525">
            <a:solidFill>
              <a:schemeClr val="tx1"/>
            </a:solidFill>
            <a:prstDash val="dash"/>
            <a:round/>
            <a:headEnd/>
            <a:tailEnd/>
          </a:ln>
          <a:effectLst/>
        </p:spPr>
        <p:txBody>
          <a:bodyPr anchor="ctr"/>
          <a:lstStyle/>
          <a:p>
            <a:endParaRPr lang="ru-RU"/>
          </a:p>
        </p:txBody>
      </p:sp>
      <p:sp>
        <p:nvSpPr>
          <p:cNvPr id="314477" name="Freeform 109"/>
          <p:cNvSpPr>
            <a:spLocks/>
          </p:cNvSpPr>
          <p:nvPr/>
        </p:nvSpPr>
        <p:spPr bwMode="auto">
          <a:xfrm>
            <a:off x="6024563" y="5888038"/>
            <a:ext cx="104775" cy="65087"/>
          </a:xfrm>
          <a:custGeom>
            <a:avLst/>
            <a:gdLst/>
            <a:ahLst/>
            <a:cxnLst>
              <a:cxn ang="0">
                <a:pos x="0" y="29"/>
              </a:cxn>
              <a:cxn ang="0">
                <a:pos x="27" y="7"/>
              </a:cxn>
              <a:cxn ang="0">
                <a:pos x="58" y="5"/>
              </a:cxn>
            </a:cxnLst>
            <a:rect l="0" t="0" r="r" b="b"/>
            <a:pathLst>
              <a:path w="58" h="29">
                <a:moveTo>
                  <a:pt x="0" y="29"/>
                </a:moveTo>
                <a:cubicBezTo>
                  <a:pt x="6" y="17"/>
                  <a:pt x="14" y="9"/>
                  <a:pt x="27" y="7"/>
                </a:cubicBezTo>
                <a:cubicBezTo>
                  <a:pt x="34" y="4"/>
                  <a:pt x="53" y="0"/>
                  <a:pt x="58" y="5"/>
                </a:cubicBezTo>
              </a:path>
            </a:pathLst>
          </a:custGeom>
          <a:noFill/>
          <a:ln w="9525" cap="flat" cmpd="sng">
            <a:solidFill>
              <a:schemeClr val="tx1"/>
            </a:solidFill>
            <a:prstDash val="solid"/>
            <a:round/>
            <a:headEnd type="none" w="med" len="med"/>
            <a:tailEnd type="none" w="med" len="med"/>
          </a:ln>
          <a:effectLst/>
        </p:spPr>
        <p:txBody>
          <a:bodyPr anchor="ctr"/>
          <a:lstStyle/>
          <a:p>
            <a:endParaRPr lang="ru-RU"/>
          </a:p>
        </p:txBody>
      </p:sp>
      <p:graphicFrame>
        <p:nvGraphicFramePr>
          <p:cNvPr id="314478" name="Object 110"/>
          <p:cNvGraphicFramePr>
            <a:graphicFrameLocks noChangeAspect="1"/>
          </p:cNvGraphicFramePr>
          <p:nvPr/>
        </p:nvGraphicFramePr>
        <p:xfrm>
          <a:off x="5978525" y="5786438"/>
          <a:ext cx="123825" cy="146050"/>
        </p:xfrm>
        <a:graphic>
          <a:graphicData uri="http://schemas.openxmlformats.org/presentationml/2006/ole">
            <p:oleObj spid="_x0000_s314478" name="Формула" r:id="rId32" imgW="139680" imgH="164880" progId="Equation.3">
              <p:embed/>
            </p:oleObj>
          </a:graphicData>
        </a:graphic>
      </p:graphicFrame>
      <p:sp>
        <p:nvSpPr>
          <p:cNvPr id="314479" name="Text Box 111"/>
          <p:cNvSpPr txBox="1">
            <a:spLocks noChangeArrowheads="1"/>
          </p:cNvSpPr>
          <p:nvPr/>
        </p:nvSpPr>
        <p:spPr bwMode="auto">
          <a:xfrm>
            <a:off x="6784975" y="5278438"/>
            <a:ext cx="2165350" cy="549275"/>
          </a:xfrm>
          <a:prstGeom prst="rect">
            <a:avLst/>
          </a:prstGeom>
          <a:noFill/>
          <a:ln w="9525" algn="ctr">
            <a:noFill/>
            <a:miter lim="800000"/>
            <a:headEnd/>
            <a:tailEnd/>
          </a:ln>
          <a:effectLst/>
        </p:spPr>
        <p:txBody>
          <a:bodyPr wrap="none">
            <a:spAutoFit/>
          </a:bodyPr>
          <a:lstStyle/>
          <a:p>
            <a:r>
              <a:rPr lang="ru-RU" sz="1000">
                <a:solidFill>
                  <a:schemeClr val="bg2"/>
                </a:solidFill>
              </a:rPr>
              <a:t>Угол отклонения полной реакции</a:t>
            </a:r>
          </a:p>
          <a:p>
            <a:r>
              <a:rPr lang="ru-RU" sz="1000">
                <a:solidFill>
                  <a:schemeClr val="bg2"/>
                </a:solidFill>
              </a:rPr>
              <a:t>шероховатой поверхности – </a:t>
            </a:r>
            <a:r>
              <a:rPr lang="ru-RU" sz="1000" b="1">
                <a:solidFill>
                  <a:schemeClr val="bg2"/>
                </a:solidFill>
              </a:rPr>
              <a:t>угол</a:t>
            </a:r>
          </a:p>
          <a:p>
            <a:r>
              <a:rPr lang="ru-RU" sz="1000" b="1">
                <a:solidFill>
                  <a:schemeClr val="bg2"/>
                </a:solidFill>
              </a:rPr>
              <a:t>трения</a:t>
            </a:r>
            <a:r>
              <a:rPr lang="ru-RU" sz="1000">
                <a:solidFill>
                  <a:schemeClr val="bg2"/>
                </a:solidFill>
              </a:rPr>
              <a:t>, равный</a:t>
            </a:r>
            <a:r>
              <a:rPr lang="en-US" sz="1000">
                <a:solidFill>
                  <a:schemeClr val="bg2"/>
                </a:solidFill>
              </a:rPr>
              <a:t>:</a:t>
            </a:r>
            <a:endParaRPr lang="ru-RU" sz="1000">
              <a:solidFill>
                <a:schemeClr val="bg2"/>
              </a:solidFill>
            </a:endParaRPr>
          </a:p>
        </p:txBody>
      </p:sp>
      <p:graphicFrame>
        <p:nvGraphicFramePr>
          <p:cNvPr id="314480" name="Object 112"/>
          <p:cNvGraphicFramePr>
            <a:graphicFrameLocks noChangeAspect="1"/>
          </p:cNvGraphicFramePr>
          <p:nvPr/>
        </p:nvGraphicFramePr>
        <p:xfrm>
          <a:off x="6904038" y="5821363"/>
          <a:ext cx="1841500" cy="558800"/>
        </p:xfrm>
        <a:graphic>
          <a:graphicData uri="http://schemas.openxmlformats.org/presentationml/2006/ole">
            <p:oleObj spid="_x0000_s314480" name="Формула" r:id="rId33" imgW="1841400" imgH="558720" progId="Equation.3">
              <p:embed/>
            </p:oleObj>
          </a:graphicData>
        </a:graphic>
      </p:graphicFrame>
      <p:sp>
        <p:nvSpPr>
          <p:cNvPr id="314481" name="Text Box 113"/>
          <p:cNvSpPr txBox="1">
            <a:spLocks noChangeArrowheads="1"/>
          </p:cNvSpPr>
          <p:nvPr/>
        </p:nvSpPr>
        <p:spPr bwMode="auto">
          <a:xfrm>
            <a:off x="2259013" y="6343650"/>
            <a:ext cx="6565900" cy="396875"/>
          </a:xfrm>
          <a:prstGeom prst="rect">
            <a:avLst/>
          </a:prstGeom>
          <a:noFill/>
          <a:ln w="9525" algn="ctr">
            <a:noFill/>
            <a:miter lim="800000"/>
            <a:headEnd/>
            <a:tailEnd/>
          </a:ln>
          <a:effectLst/>
        </p:spPr>
        <p:txBody>
          <a:bodyPr>
            <a:spAutoFit/>
          </a:bodyPr>
          <a:lstStyle/>
          <a:p>
            <a:r>
              <a:rPr lang="ru-RU" sz="1000">
                <a:solidFill>
                  <a:schemeClr val="bg2"/>
                </a:solidFill>
              </a:rPr>
              <a:t>При изменении направления сдвигающей силы </a:t>
            </a:r>
            <a:r>
              <a:rPr lang="en-US" sz="1000" b="1" i="1">
                <a:solidFill>
                  <a:schemeClr val="bg2"/>
                </a:solidFill>
              </a:rPr>
              <a:t>T</a:t>
            </a:r>
            <a:r>
              <a:rPr lang="ru-RU" sz="1000">
                <a:solidFill>
                  <a:schemeClr val="bg2"/>
                </a:solidFill>
              </a:rPr>
              <a:t> на опорной поверхности ее поворотом относительно нормали к плоскости полная максимальная реакция шероховатой поверхности описывает  </a:t>
            </a:r>
            <a:r>
              <a:rPr lang="ru-RU" sz="1000" b="1">
                <a:solidFill>
                  <a:schemeClr val="bg2"/>
                </a:solidFill>
              </a:rPr>
              <a:t>конус трения</a:t>
            </a:r>
            <a:r>
              <a:rPr lang="ru-RU" sz="1000">
                <a:solidFill>
                  <a:schemeClr val="bg2"/>
                </a:solidFill>
              </a:rPr>
              <a:t>.</a:t>
            </a:r>
          </a:p>
        </p:txBody>
      </p:sp>
      <p:sp>
        <p:nvSpPr>
          <p:cNvPr id="314482" name="Oval 114"/>
          <p:cNvSpPr>
            <a:spLocks noChangeArrowheads="1"/>
          </p:cNvSpPr>
          <p:nvPr/>
        </p:nvSpPr>
        <p:spPr bwMode="auto">
          <a:xfrm>
            <a:off x="5734050" y="5648325"/>
            <a:ext cx="828675" cy="142875"/>
          </a:xfrm>
          <a:prstGeom prst="ellipse">
            <a:avLst/>
          </a:prstGeom>
          <a:noFill/>
          <a:ln w="9525" algn="ctr">
            <a:solidFill>
              <a:schemeClr val="tx1"/>
            </a:solidFill>
            <a:prstDash val="dash"/>
            <a:round/>
            <a:headEnd/>
            <a:tailEnd/>
          </a:ln>
          <a:effectLst/>
        </p:spPr>
        <p:txBody>
          <a:bodyPr wrap="none" anchor="ctr"/>
          <a:lstStyle/>
          <a:p>
            <a:endParaRPr lang="ru-RU"/>
          </a:p>
        </p:txBody>
      </p:sp>
      <p:sp>
        <p:nvSpPr>
          <p:cNvPr id="314483" name="Line 115"/>
          <p:cNvSpPr>
            <a:spLocks noChangeShapeType="1"/>
          </p:cNvSpPr>
          <p:nvPr/>
        </p:nvSpPr>
        <p:spPr bwMode="auto">
          <a:xfrm flipV="1">
            <a:off x="6143625" y="5734050"/>
            <a:ext cx="419100" cy="333375"/>
          </a:xfrm>
          <a:prstGeom prst="line">
            <a:avLst/>
          </a:prstGeom>
          <a:noFill/>
          <a:ln w="9525">
            <a:solidFill>
              <a:schemeClr val="tx1"/>
            </a:solidFill>
            <a:prstDash val="dash"/>
            <a:round/>
            <a:headEnd/>
            <a:tailEnd/>
          </a:ln>
          <a:effectLst/>
        </p:spPr>
        <p:txBody>
          <a:bodyPr anchor="ctr"/>
          <a:lstStyle/>
          <a:p>
            <a:endParaRPr lang="ru-RU"/>
          </a:p>
        </p:txBody>
      </p:sp>
      <p:sp>
        <p:nvSpPr>
          <p:cNvPr id="314484" name="Text Box 116"/>
          <p:cNvSpPr txBox="1">
            <a:spLocks noChangeArrowheads="1"/>
          </p:cNvSpPr>
          <p:nvPr/>
        </p:nvSpPr>
        <p:spPr bwMode="auto">
          <a:xfrm>
            <a:off x="114300" y="4649788"/>
            <a:ext cx="4052888" cy="1665287"/>
          </a:xfrm>
          <a:prstGeom prst="rect">
            <a:avLst/>
          </a:prstGeom>
          <a:solidFill>
            <a:srgbClr val="CCFFFF"/>
          </a:solidFill>
          <a:ln w="19050" algn="ctr">
            <a:solidFill>
              <a:srgbClr val="0000FF"/>
            </a:solidFill>
            <a:miter lim="800000"/>
            <a:headEnd/>
            <a:tailEnd/>
          </a:ln>
          <a:effectLst/>
        </p:spPr>
        <p:txBody>
          <a:bodyPr>
            <a:spAutoFit/>
          </a:bodyPr>
          <a:lstStyle/>
          <a:p>
            <a:r>
              <a:rPr lang="ru-RU" sz="1000"/>
              <a:t>Активные силы (</a:t>
            </a:r>
            <a:r>
              <a:rPr lang="en-US" sz="1000" b="1" i="1"/>
              <a:t>G</a:t>
            </a:r>
            <a:r>
              <a:rPr lang="ru-RU" sz="1000"/>
              <a:t>, </a:t>
            </a:r>
            <a:r>
              <a:rPr lang="en-US" sz="1000" b="1" i="1"/>
              <a:t>T</a:t>
            </a:r>
            <a:r>
              <a:rPr lang="ru-RU" sz="1000"/>
              <a:t> и др.) можно заменить равнодействующей силой </a:t>
            </a:r>
            <a:r>
              <a:rPr lang="en-US" sz="1000" b="1" i="1"/>
              <a:t>P</a:t>
            </a:r>
            <a:r>
              <a:rPr lang="ru-RU" sz="1000"/>
              <a:t>, имеющей угол отклонения от вертикали </a:t>
            </a:r>
            <a:r>
              <a:rPr lang="el-GR" sz="1000" i="1">
                <a:cs typeface="Arial" charset="0"/>
              </a:rPr>
              <a:t>α</a:t>
            </a:r>
            <a:r>
              <a:rPr lang="ru-RU" sz="1000">
                <a:cs typeface="Arial" charset="0"/>
              </a:rPr>
              <a:t>. </a:t>
            </a:r>
            <a:r>
              <a:rPr lang="ru-RU" sz="1000"/>
              <a:t>Можно показать, что </a:t>
            </a:r>
            <a:r>
              <a:rPr lang="ru-RU" sz="1000" b="1">
                <a:solidFill>
                  <a:srgbClr val="FF0000"/>
                </a:solidFill>
              </a:rPr>
              <a:t>равновесие возможно лишь в том случае, когда эта сила остается внутри пространства конуса трения</a:t>
            </a:r>
            <a:r>
              <a:rPr lang="en-US" sz="1000"/>
              <a:t>:</a:t>
            </a:r>
            <a:endParaRPr lang="ru-RU" sz="1000"/>
          </a:p>
          <a:p>
            <a:endParaRPr lang="en-US" sz="1000"/>
          </a:p>
          <a:p>
            <a:r>
              <a:rPr lang="ru-RU" sz="1000">
                <a:cs typeface="Arial" charset="0"/>
              </a:rPr>
              <a:t>Условие равновесия по оси </a:t>
            </a:r>
            <a:r>
              <a:rPr lang="en-US" sz="1000">
                <a:cs typeface="Arial" charset="0"/>
              </a:rPr>
              <a:t>x: </a:t>
            </a:r>
            <a:r>
              <a:rPr lang="en-US" sz="1000" i="1"/>
              <a:t> P</a:t>
            </a:r>
            <a:r>
              <a:rPr lang="en-US" sz="1000"/>
              <a:t>sin</a:t>
            </a:r>
            <a:r>
              <a:rPr lang="el-GR" sz="1000" i="1">
                <a:cs typeface="Arial" charset="0"/>
              </a:rPr>
              <a:t>α</a:t>
            </a:r>
            <a:r>
              <a:rPr lang="en-US" sz="1000"/>
              <a:t> </a:t>
            </a:r>
            <a:r>
              <a:rPr lang="en-US" sz="1000">
                <a:cs typeface="Arial" charset="0"/>
              </a:rPr>
              <a:t>≤ </a:t>
            </a:r>
            <a:r>
              <a:rPr lang="en-US" sz="1000" i="1">
                <a:cs typeface="Arial" charset="0"/>
              </a:rPr>
              <a:t>F</a:t>
            </a:r>
            <a:r>
              <a:rPr lang="ru-RU" sz="1000" baseline="-25000">
                <a:cs typeface="Arial" charset="0"/>
              </a:rPr>
              <a:t>тр</a:t>
            </a:r>
            <a:r>
              <a:rPr lang="en-US" sz="1000" baseline="30000">
                <a:cs typeface="Arial" charset="0"/>
              </a:rPr>
              <a:t>max</a:t>
            </a:r>
            <a:r>
              <a:rPr lang="en-US" sz="1000">
                <a:cs typeface="Arial" charset="0"/>
              </a:rPr>
              <a:t>.</a:t>
            </a:r>
          </a:p>
          <a:p>
            <a:r>
              <a:rPr lang="ru-RU" sz="1000">
                <a:cs typeface="Arial" charset="0"/>
              </a:rPr>
              <a:t>Из уравнения равновесия по оси у</a:t>
            </a:r>
            <a:r>
              <a:rPr lang="en-US" sz="1000">
                <a:cs typeface="Arial" charset="0"/>
              </a:rPr>
              <a:t>:</a:t>
            </a:r>
            <a:r>
              <a:rPr lang="en-US" sz="1000" i="1">
                <a:cs typeface="Arial" charset="0"/>
              </a:rPr>
              <a:t> N</a:t>
            </a:r>
            <a:r>
              <a:rPr lang="en-US" sz="1000">
                <a:cs typeface="Arial" charset="0"/>
              </a:rPr>
              <a:t> = </a:t>
            </a:r>
            <a:r>
              <a:rPr lang="en-US" sz="1000" i="1">
                <a:cs typeface="Arial" charset="0"/>
              </a:rPr>
              <a:t>P</a:t>
            </a:r>
            <a:r>
              <a:rPr lang="en-US" sz="1000">
                <a:cs typeface="Arial" charset="0"/>
              </a:rPr>
              <a:t>cos</a:t>
            </a:r>
            <a:r>
              <a:rPr lang="el-GR" sz="1000" i="1">
                <a:cs typeface="Arial" charset="0"/>
              </a:rPr>
              <a:t>α</a:t>
            </a:r>
            <a:r>
              <a:rPr lang="en-US" sz="1000">
                <a:cs typeface="Arial" charset="0"/>
              </a:rPr>
              <a:t>.</a:t>
            </a:r>
          </a:p>
          <a:p>
            <a:r>
              <a:rPr lang="ru-RU" sz="1000"/>
              <a:t>Максимальная сила трения</a:t>
            </a:r>
            <a:r>
              <a:rPr lang="en-US" sz="1000" i="1"/>
              <a:t> F</a:t>
            </a:r>
            <a:r>
              <a:rPr lang="ru-RU" sz="1000" baseline="-25000"/>
              <a:t>тр</a:t>
            </a:r>
            <a:r>
              <a:rPr lang="en-US" sz="1000" baseline="30000"/>
              <a:t>max</a:t>
            </a:r>
            <a:r>
              <a:rPr lang="ru-RU" sz="1000"/>
              <a:t> =</a:t>
            </a:r>
            <a:r>
              <a:rPr lang="en-US" sz="1000"/>
              <a:t> </a:t>
            </a:r>
            <a:r>
              <a:rPr lang="en-US" sz="1000" i="1"/>
              <a:t>fN</a:t>
            </a:r>
            <a:r>
              <a:rPr lang="en-US" sz="1000"/>
              <a:t> = tg</a:t>
            </a:r>
            <a:r>
              <a:rPr lang="el-GR" sz="1000" i="1">
                <a:cs typeface="Times New Roman" pitchFamily="18" charset="0"/>
              </a:rPr>
              <a:t>φ</a:t>
            </a:r>
            <a:r>
              <a:rPr lang="en-US" sz="1000" i="1">
                <a:cs typeface="Times New Roman" pitchFamily="18" charset="0"/>
              </a:rPr>
              <a:t>N</a:t>
            </a:r>
            <a:r>
              <a:rPr lang="en-US" sz="1000">
                <a:cs typeface="Times New Roman" pitchFamily="18" charset="0"/>
              </a:rPr>
              <a:t> = tg</a:t>
            </a:r>
            <a:r>
              <a:rPr lang="el-GR" sz="1000" i="1">
                <a:cs typeface="Times New Roman" pitchFamily="18" charset="0"/>
              </a:rPr>
              <a:t>φ</a:t>
            </a:r>
            <a:r>
              <a:rPr lang="en-US" sz="1000" i="1">
                <a:cs typeface="Times New Roman" pitchFamily="18" charset="0"/>
              </a:rPr>
              <a:t>P</a:t>
            </a:r>
            <a:r>
              <a:rPr lang="en-US" sz="1000">
                <a:cs typeface="Times New Roman" pitchFamily="18" charset="0"/>
              </a:rPr>
              <a:t>cos</a:t>
            </a:r>
            <a:r>
              <a:rPr lang="el-GR" sz="1000" i="1"/>
              <a:t>α</a:t>
            </a:r>
            <a:r>
              <a:rPr lang="ru-RU" sz="1000"/>
              <a:t>.</a:t>
            </a:r>
            <a:endParaRPr lang="en-US" sz="1000"/>
          </a:p>
          <a:p>
            <a:r>
              <a:rPr lang="ru-RU" sz="1000"/>
              <a:t>Тогда </a:t>
            </a:r>
            <a:r>
              <a:rPr lang="en-US" sz="1000" i="1"/>
              <a:t>P</a:t>
            </a:r>
            <a:r>
              <a:rPr lang="en-US" sz="1000"/>
              <a:t>sin</a:t>
            </a:r>
            <a:r>
              <a:rPr lang="el-GR" sz="1000" i="1"/>
              <a:t>α</a:t>
            </a:r>
            <a:r>
              <a:rPr lang="en-US" sz="1000"/>
              <a:t> ≤ tg</a:t>
            </a:r>
            <a:r>
              <a:rPr lang="el-GR" sz="1000" i="1"/>
              <a:t>φ</a:t>
            </a:r>
            <a:r>
              <a:rPr lang="en-US" sz="1000" i="1"/>
              <a:t>P</a:t>
            </a:r>
            <a:r>
              <a:rPr lang="en-US" sz="1000"/>
              <a:t>cos</a:t>
            </a:r>
            <a:r>
              <a:rPr lang="el-GR" sz="1000" i="1"/>
              <a:t>α</a:t>
            </a:r>
            <a:r>
              <a:rPr lang="ru-RU" sz="1000"/>
              <a:t>, откуда </a:t>
            </a:r>
            <a:r>
              <a:rPr lang="en-US" sz="1000" b="1"/>
              <a:t>tg</a:t>
            </a:r>
            <a:r>
              <a:rPr lang="el-GR" sz="1000" b="1" i="1">
                <a:cs typeface="Arial" charset="0"/>
              </a:rPr>
              <a:t>α</a:t>
            </a:r>
            <a:r>
              <a:rPr lang="en-US" sz="1000" b="1">
                <a:cs typeface="Arial" charset="0"/>
              </a:rPr>
              <a:t> ≤ tg</a:t>
            </a:r>
            <a:r>
              <a:rPr lang="el-GR" sz="1000" b="1" i="1">
                <a:latin typeface="Times New Roman" pitchFamily="18" charset="0"/>
                <a:cs typeface="Times New Roman" pitchFamily="18" charset="0"/>
              </a:rPr>
              <a:t>φ</a:t>
            </a:r>
            <a:r>
              <a:rPr lang="ru-RU" sz="1000">
                <a:latin typeface="Times New Roman" pitchFamily="18" charset="0"/>
                <a:cs typeface="Times New Roman" pitchFamily="18" charset="0"/>
              </a:rPr>
              <a:t> </a:t>
            </a:r>
            <a:r>
              <a:rPr lang="ru-RU" sz="1000"/>
              <a:t>и </a:t>
            </a:r>
            <a:r>
              <a:rPr lang="el-GR" sz="1200" b="1" i="1">
                <a:solidFill>
                  <a:srgbClr val="FF0000"/>
                </a:solidFill>
                <a:cs typeface="Arial" charset="0"/>
              </a:rPr>
              <a:t>α</a:t>
            </a:r>
            <a:r>
              <a:rPr lang="ru-RU" sz="1200" b="1">
                <a:solidFill>
                  <a:srgbClr val="FF0000"/>
                </a:solidFill>
                <a:cs typeface="Arial" charset="0"/>
              </a:rPr>
              <a:t> </a:t>
            </a:r>
            <a:r>
              <a:rPr lang="el-GR" sz="1200" b="1">
                <a:solidFill>
                  <a:srgbClr val="FF0000"/>
                </a:solidFill>
                <a:cs typeface="Arial" charset="0"/>
              </a:rPr>
              <a:t>≤</a:t>
            </a:r>
            <a:r>
              <a:rPr lang="ru-RU" sz="1200" b="1">
                <a:solidFill>
                  <a:srgbClr val="FF0000"/>
                </a:solidFill>
                <a:cs typeface="Arial" charset="0"/>
              </a:rPr>
              <a:t> </a:t>
            </a:r>
            <a:r>
              <a:rPr lang="el-GR" sz="1200" b="1" i="1">
                <a:solidFill>
                  <a:srgbClr val="FF0000"/>
                </a:solidFill>
                <a:latin typeface="Times New Roman" pitchFamily="18" charset="0"/>
                <a:cs typeface="Times New Roman" pitchFamily="18" charset="0"/>
              </a:rPr>
              <a:t>φ</a:t>
            </a:r>
            <a:r>
              <a:rPr lang="ru-RU" sz="1000" i="1">
                <a:latin typeface="Times New Roman" pitchFamily="18" charset="0"/>
                <a:cs typeface="Times New Roman" pitchFamily="18" charset="0"/>
              </a:rPr>
              <a:t>.</a:t>
            </a:r>
            <a:endParaRPr lang="ru-RU" sz="1000"/>
          </a:p>
        </p:txBody>
      </p:sp>
      <p:sp>
        <p:nvSpPr>
          <p:cNvPr id="314488" name="AutoShape 120">
            <a:hlinkClick r:id="rId34" action="ppaction://hlinksldjump" highlightClick="1"/>
          </p:cNvPr>
          <p:cNvSpPr>
            <a:spLocks noChangeArrowheads="1"/>
          </p:cNvSpPr>
          <p:nvPr/>
        </p:nvSpPr>
        <p:spPr bwMode="auto">
          <a:xfrm>
            <a:off x="338138" y="552450"/>
            <a:ext cx="242887" cy="204788"/>
          </a:xfrm>
          <a:prstGeom prst="actionButtonBeginning">
            <a:avLst/>
          </a:prstGeom>
          <a:solidFill>
            <a:srgbClr val="00CCFF"/>
          </a:solidFill>
          <a:ln w="9525">
            <a:noFill/>
            <a:miter lim="800000"/>
            <a:headEnd/>
            <a:tailEnd/>
          </a:ln>
          <a:effectLst/>
        </p:spPr>
        <p:txBody>
          <a:bodyPr wrap="none" anchor="ctr"/>
          <a:lstStyle/>
          <a:p>
            <a:endParaRPr lang="ru-RU"/>
          </a:p>
        </p:txBody>
      </p:sp>
      <p:sp>
        <p:nvSpPr>
          <p:cNvPr id="314489" name="AutoShape 121">
            <a:hlinkClick r:id="" action="ppaction://hlinkshowjump?jump=previousslide" highlightClick="1"/>
          </p:cNvPr>
          <p:cNvSpPr>
            <a:spLocks noChangeArrowheads="1"/>
          </p:cNvSpPr>
          <p:nvPr/>
        </p:nvSpPr>
        <p:spPr bwMode="auto">
          <a:xfrm>
            <a:off x="609600" y="552450"/>
            <a:ext cx="257175" cy="209550"/>
          </a:xfrm>
          <a:prstGeom prst="actionButtonBackPrevious">
            <a:avLst/>
          </a:prstGeom>
          <a:solidFill>
            <a:srgbClr val="00CCFF"/>
          </a:solidFill>
          <a:ln w="9525">
            <a:noFill/>
            <a:miter lim="800000"/>
            <a:headEnd/>
            <a:tailEnd/>
          </a:ln>
          <a:effectLst/>
        </p:spPr>
        <p:txBody>
          <a:bodyPr wrap="none" anchor="ctr"/>
          <a:lstStyle/>
          <a:p>
            <a:endParaRPr lang="ru-RU"/>
          </a:p>
        </p:txBody>
      </p:sp>
      <p:sp>
        <p:nvSpPr>
          <p:cNvPr id="314490" name="AutoShape 122">
            <a:hlinkClick r:id="" action="ppaction://hlinkshowjump?jump=nextslide" highlightClick="1"/>
          </p:cNvPr>
          <p:cNvSpPr>
            <a:spLocks noChangeArrowheads="1"/>
          </p:cNvSpPr>
          <p:nvPr/>
        </p:nvSpPr>
        <p:spPr bwMode="auto">
          <a:xfrm>
            <a:off x="2200275" y="552450"/>
            <a:ext cx="285750" cy="219075"/>
          </a:xfrm>
          <a:prstGeom prst="actionButtonForwardNext">
            <a:avLst/>
          </a:prstGeom>
          <a:solidFill>
            <a:srgbClr val="00CCFF"/>
          </a:solidFill>
          <a:ln w="9525">
            <a:noFill/>
            <a:miter lim="800000"/>
            <a:headEnd/>
            <a:tailEnd/>
          </a:ln>
          <a:effectLst/>
        </p:spPr>
        <p:txBody>
          <a:bodyPr wrap="none" anchor="ctr"/>
          <a:lstStyle/>
          <a:p>
            <a:endParaRPr lang="ru-RU"/>
          </a:p>
        </p:txBody>
      </p:sp>
      <p:sp>
        <p:nvSpPr>
          <p:cNvPr id="314491" name="Oval 123"/>
          <p:cNvSpPr>
            <a:spLocks noChangeArrowheads="1"/>
          </p:cNvSpPr>
          <p:nvPr/>
        </p:nvSpPr>
        <p:spPr bwMode="auto">
          <a:xfrm>
            <a:off x="8696325" y="6391275"/>
            <a:ext cx="333375" cy="333375"/>
          </a:xfrm>
          <a:prstGeom prst="ellipse">
            <a:avLst/>
          </a:prstGeom>
          <a:solidFill>
            <a:srgbClr val="CCFFFF"/>
          </a:solidFill>
          <a:ln w="9525" algn="ctr">
            <a:solidFill>
              <a:srgbClr val="0000FF"/>
            </a:solidFill>
            <a:round/>
            <a:headEnd/>
            <a:tailEnd/>
          </a:ln>
          <a:effectLst/>
        </p:spPr>
        <p:txBody>
          <a:bodyPr wrap="none" anchor="ctr"/>
          <a:lstStyle/>
          <a:p>
            <a:pPr algn="ctr"/>
            <a:r>
              <a:rPr lang="en-US" sz="1000" b="1">
                <a:solidFill>
                  <a:schemeClr val="bg2"/>
                </a:solidFill>
              </a:rPr>
              <a:t>15</a:t>
            </a:r>
            <a:endParaRPr lang="ru-RU" sz="1000" b="1">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43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43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43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43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437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438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438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43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438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439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439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440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440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439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xit" presetSubtype="0" fill="hold" grpId="1" nodeType="clickEffect">
                                  <p:stCondLst>
                                    <p:cond delay="0"/>
                                  </p:stCondLst>
                                  <p:childTnLst>
                                    <p:animEffect transition="out" filter="dissolve">
                                      <p:cBhvr>
                                        <p:cTn id="38" dur="500"/>
                                        <p:tgtEl>
                                          <p:spTgt spid="314379"/>
                                        </p:tgtEl>
                                      </p:cBhvr>
                                    </p:animEffect>
                                    <p:set>
                                      <p:cBhvr>
                                        <p:cTn id="39" dur="1" fill="hold">
                                          <p:stCondLst>
                                            <p:cond delay="499"/>
                                          </p:stCondLst>
                                        </p:cTn>
                                        <p:tgtEl>
                                          <p:spTgt spid="314379"/>
                                        </p:tgtEl>
                                        <p:attrNameLst>
                                          <p:attrName>style.visibility</p:attrName>
                                        </p:attrNameLst>
                                      </p:cBhvr>
                                      <p:to>
                                        <p:strVal val="hidden"/>
                                      </p:to>
                                    </p:set>
                                  </p:childTnLst>
                                </p:cTn>
                              </p:par>
                              <p:par>
                                <p:cTn id="40" presetID="9" presetClass="exit" presetSubtype="0" fill="hold" grpId="1" nodeType="withEffect">
                                  <p:stCondLst>
                                    <p:cond delay="0"/>
                                  </p:stCondLst>
                                  <p:childTnLst>
                                    <p:animEffect transition="out" filter="dissolve">
                                      <p:cBhvr>
                                        <p:cTn id="41" dur="500"/>
                                        <p:tgtEl>
                                          <p:spTgt spid="314380"/>
                                        </p:tgtEl>
                                      </p:cBhvr>
                                    </p:animEffect>
                                    <p:set>
                                      <p:cBhvr>
                                        <p:cTn id="42" dur="1" fill="hold">
                                          <p:stCondLst>
                                            <p:cond delay="499"/>
                                          </p:stCondLst>
                                        </p:cTn>
                                        <p:tgtEl>
                                          <p:spTgt spid="31438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439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1440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1440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439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439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1439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1439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439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1440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1440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14406"/>
                                        </p:tgtEl>
                                        <p:attrNameLst>
                                          <p:attrName>style.visibility</p:attrName>
                                        </p:attrNameLst>
                                      </p:cBhvr>
                                      <p:to>
                                        <p:strVal val="visible"/>
                                      </p:to>
                                    </p:set>
                                    <p:anim calcmode="lin" valueType="num">
                                      <p:cBhvr additive="base">
                                        <p:cTn id="73" dur="500" fill="hold"/>
                                        <p:tgtEl>
                                          <p:spTgt spid="314406"/>
                                        </p:tgtEl>
                                        <p:attrNameLst>
                                          <p:attrName>ppt_x</p:attrName>
                                        </p:attrNameLst>
                                      </p:cBhvr>
                                      <p:tavLst>
                                        <p:tav tm="0">
                                          <p:val>
                                            <p:strVal val="#ppt_x"/>
                                          </p:val>
                                        </p:tav>
                                        <p:tav tm="100000">
                                          <p:val>
                                            <p:strVal val="#ppt_x"/>
                                          </p:val>
                                        </p:tav>
                                      </p:tavLst>
                                    </p:anim>
                                    <p:anim calcmode="lin" valueType="num">
                                      <p:cBhvr additive="base">
                                        <p:cTn id="74" dur="500" fill="hold"/>
                                        <p:tgtEl>
                                          <p:spTgt spid="314406"/>
                                        </p:tgtEl>
                                        <p:attrNameLst>
                                          <p:attrName>ppt_y</p:attrName>
                                        </p:attrNameLst>
                                      </p:cBhvr>
                                      <p:tavLst>
                                        <p:tav tm="0">
                                          <p:val>
                                            <p:strVal val="1+#ppt_h/2"/>
                                          </p:val>
                                        </p:tav>
                                        <p:tav tm="100000">
                                          <p:val>
                                            <p:strVal val="#ppt_y"/>
                                          </p:val>
                                        </p:tav>
                                      </p:tavLst>
                                    </p:anim>
                                  </p:childTnLst>
                                </p:cTn>
                              </p:par>
                              <p:par>
                                <p:cTn id="75" presetID="1" presetClass="entr" presetSubtype="0" fill="hold" nodeType="withEffect">
                                  <p:stCondLst>
                                    <p:cond delay="0"/>
                                  </p:stCondLst>
                                  <p:childTnLst>
                                    <p:set>
                                      <p:cBhvr>
                                        <p:cTn id="76" dur="1" fill="hold">
                                          <p:stCondLst>
                                            <p:cond delay="0"/>
                                          </p:stCondLst>
                                        </p:cTn>
                                        <p:tgtEl>
                                          <p:spTgt spid="31441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1442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1441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1440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1440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1441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1441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1441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1441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1442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1443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31443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1440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9" presetClass="exit" presetSubtype="0" fill="hold" grpId="1" nodeType="clickEffect">
                                  <p:stCondLst>
                                    <p:cond delay="0"/>
                                  </p:stCondLst>
                                  <p:childTnLst>
                                    <p:animEffect transition="out" filter="dissolve">
                                      <p:cBhvr>
                                        <p:cTn id="106" dur="500"/>
                                        <p:tgtEl>
                                          <p:spTgt spid="314408"/>
                                        </p:tgtEl>
                                      </p:cBhvr>
                                    </p:animEffect>
                                    <p:set>
                                      <p:cBhvr>
                                        <p:cTn id="107" dur="1" fill="hold">
                                          <p:stCondLst>
                                            <p:cond delay="499"/>
                                          </p:stCondLst>
                                        </p:cTn>
                                        <p:tgtEl>
                                          <p:spTgt spid="314408"/>
                                        </p:tgtEl>
                                        <p:attrNameLst>
                                          <p:attrName>style.visibility</p:attrName>
                                        </p:attrNameLst>
                                      </p:cBhvr>
                                      <p:to>
                                        <p:strVal val="hidden"/>
                                      </p:to>
                                    </p:set>
                                  </p:childTnLst>
                                </p:cTn>
                              </p:par>
                              <p:par>
                                <p:cTn id="108" presetID="9" presetClass="exit" presetSubtype="0" fill="hold" grpId="1" nodeType="withEffect">
                                  <p:stCondLst>
                                    <p:cond delay="0"/>
                                  </p:stCondLst>
                                  <p:childTnLst>
                                    <p:animEffect transition="out" filter="dissolve">
                                      <p:cBhvr>
                                        <p:cTn id="109" dur="500"/>
                                        <p:tgtEl>
                                          <p:spTgt spid="314409"/>
                                        </p:tgtEl>
                                      </p:cBhvr>
                                    </p:animEffect>
                                    <p:set>
                                      <p:cBhvr>
                                        <p:cTn id="110" dur="1" fill="hold">
                                          <p:stCondLst>
                                            <p:cond delay="499"/>
                                          </p:stCondLst>
                                        </p:cTn>
                                        <p:tgtEl>
                                          <p:spTgt spid="314409"/>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14422"/>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314431"/>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314430"/>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31442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14425"/>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314426"/>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31442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314424"/>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314428"/>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314429"/>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314434"/>
                                        </p:tgtEl>
                                        <p:attrNameLst>
                                          <p:attrName>style.visibility</p:attrName>
                                        </p:attrNameLst>
                                      </p:cBhvr>
                                      <p:to>
                                        <p:strVal val="visible"/>
                                      </p:to>
                                    </p:set>
                                    <p:anim calcmode="lin" valueType="num">
                                      <p:cBhvr additive="base">
                                        <p:cTn id="141" dur="500" fill="hold"/>
                                        <p:tgtEl>
                                          <p:spTgt spid="314434"/>
                                        </p:tgtEl>
                                        <p:attrNameLst>
                                          <p:attrName>ppt_x</p:attrName>
                                        </p:attrNameLst>
                                      </p:cBhvr>
                                      <p:tavLst>
                                        <p:tav tm="0">
                                          <p:val>
                                            <p:strVal val="#ppt_x"/>
                                          </p:val>
                                        </p:tav>
                                        <p:tav tm="100000">
                                          <p:val>
                                            <p:strVal val="#ppt_x"/>
                                          </p:val>
                                        </p:tav>
                                      </p:tavLst>
                                    </p:anim>
                                    <p:anim calcmode="lin" valueType="num">
                                      <p:cBhvr additive="base">
                                        <p:cTn id="142" dur="500" fill="hold"/>
                                        <p:tgtEl>
                                          <p:spTgt spid="314434"/>
                                        </p:tgtEl>
                                        <p:attrNameLst>
                                          <p:attrName>ppt_y</p:attrName>
                                        </p:attrNameLst>
                                      </p:cBhvr>
                                      <p:tavLst>
                                        <p:tav tm="0">
                                          <p:val>
                                            <p:strVal val="1+#ppt_h/2"/>
                                          </p:val>
                                        </p:tav>
                                        <p:tav tm="100000">
                                          <p:val>
                                            <p:strVal val="#ppt_y"/>
                                          </p:val>
                                        </p:tav>
                                      </p:tavLst>
                                    </p:anim>
                                  </p:childTnLst>
                                </p:cTn>
                              </p:par>
                            </p:childTnLst>
                          </p:cTn>
                        </p:par>
                        <p:par>
                          <p:cTn id="143" fill="hold">
                            <p:stCondLst>
                              <p:cond delay="500"/>
                            </p:stCondLst>
                            <p:childTnLst>
                              <p:par>
                                <p:cTn id="144" presetID="1" presetClass="entr" presetSubtype="0" fill="hold" nodeType="afterEffect">
                                  <p:stCondLst>
                                    <p:cond delay="0"/>
                                  </p:stCondLst>
                                  <p:childTnLst>
                                    <p:set>
                                      <p:cBhvr>
                                        <p:cTn id="145" dur="1" fill="hold">
                                          <p:stCondLst>
                                            <p:cond delay="0"/>
                                          </p:stCondLst>
                                        </p:cTn>
                                        <p:tgtEl>
                                          <p:spTgt spid="314450"/>
                                        </p:tgtEl>
                                        <p:attrNameLst>
                                          <p:attrName>style.visibility</p:attrName>
                                        </p:attrNameLst>
                                      </p:cBhvr>
                                      <p:to>
                                        <p:strVal val="visible"/>
                                      </p:to>
                                    </p:set>
                                  </p:childTnLst>
                                </p:cTn>
                              </p:par>
                              <p:par>
                                <p:cTn id="146" presetID="1" presetClass="entr" presetSubtype="0" fill="hold" grpId="0" nodeType="withEffect">
                                  <p:stCondLst>
                                    <p:cond delay="0"/>
                                  </p:stCondLst>
                                  <p:childTnLst>
                                    <p:set>
                                      <p:cBhvr>
                                        <p:cTn id="147" dur="1" fill="hold">
                                          <p:stCondLst>
                                            <p:cond delay="0"/>
                                          </p:stCondLst>
                                        </p:cTn>
                                        <p:tgtEl>
                                          <p:spTgt spid="314438"/>
                                        </p:tgtEl>
                                        <p:attrNameLst>
                                          <p:attrName>style.visibility</p:attrName>
                                        </p:attrNameLst>
                                      </p:cBhvr>
                                      <p:to>
                                        <p:strVal val="visible"/>
                                      </p:to>
                                    </p:set>
                                  </p:childTnLst>
                                </p:cTn>
                              </p:par>
                              <p:par>
                                <p:cTn id="148" presetID="1" presetClass="entr" presetSubtype="0" fill="hold" grpId="0" nodeType="withEffect">
                                  <p:stCondLst>
                                    <p:cond delay="0"/>
                                  </p:stCondLst>
                                  <p:childTnLst>
                                    <p:set>
                                      <p:cBhvr>
                                        <p:cTn id="149" dur="1" fill="hold">
                                          <p:stCondLst>
                                            <p:cond delay="0"/>
                                          </p:stCondLst>
                                        </p:cTn>
                                        <p:tgtEl>
                                          <p:spTgt spid="314435"/>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314436"/>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314439"/>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314452"/>
                                        </p:tgtEl>
                                        <p:attrNameLst>
                                          <p:attrName>style.visibility</p:attrName>
                                        </p:attrNameLst>
                                      </p:cBhvr>
                                      <p:to>
                                        <p:strVal val="visible"/>
                                      </p:to>
                                    </p:set>
                                  </p:childTnLst>
                                </p:cTn>
                              </p:par>
                              <p:par>
                                <p:cTn id="156" presetID="1" presetClass="entr" presetSubtype="0" fill="hold" grpId="0" nodeType="withEffect">
                                  <p:stCondLst>
                                    <p:cond delay="0"/>
                                  </p:stCondLst>
                                  <p:childTnLst>
                                    <p:set>
                                      <p:cBhvr>
                                        <p:cTn id="157" dur="1" fill="hold">
                                          <p:stCondLst>
                                            <p:cond delay="0"/>
                                          </p:stCondLst>
                                        </p:cTn>
                                        <p:tgtEl>
                                          <p:spTgt spid="314453"/>
                                        </p:tgtEl>
                                        <p:attrNameLst>
                                          <p:attrName>style.visibility</p:attrName>
                                        </p:attrNameLst>
                                      </p:cBhvr>
                                      <p:to>
                                        <p:strVal val="visible"/>
                                      </p:to>
                                    </p:set>
                                  </p:childTnLst>
                                </p:cTn>
                              </p:par>
                              <p:par>
                                <p:cTn id="158" presetID="1" presetClass="entr" presetSubtype="0" fill="hold" grpId="0" nodeType="withEffect">
                                  <p:stCondLst>
                                    <p:cond delay="0"/>
                                  </p:stCondLst>
                                  <p:childTnLst>
                                    <p:set>
                                      <p:cBhvr>
                                        <p:cTn id="159" dur="1" fill="hold">
                                          <p:stCondLst>
                                            <p:cond delay="0"/>
                                          </p:stCondLst>
                                        </p:cTn>
                                        <p:tgtEl>
                                          <p:spTgt spid="314449"/>
                                        </p:tgtEl>
                                        <p:attrNameLst>
                                          <p:attrName>style.visibility</p:attrName>
                                        </p:attrNameLst>
                                      </p:cBhvr>
                                      <p:to>
                                        <p:strVal val="visible"/>
                                      </p:to>
                                    </p:set>
                                  </p:childTnLst>
                                </p:cTn>
                              </p:par>
                              <p:par>
                                <p:cTn id="160" presetID="1" presetClass="entr" presetSubtype="0" fill="hold" nodeType="withEffect">
                                  <p:stCondLst>
                                    <p:cond delay="0"/>
                                  </p:stCondLst>
                                  <p:childTnLst>
                                    <p:set>
                                      <p:cBhvr>
                                        <p:cTn id="161" dur="1" fill="hold">
                                          <p:stCondLst>
                                            <p:cond delay="0"/>
                                          </p:stCondLst>
                                        </p:cTn>
                                        <p:tgtEl>
                                          <p:spTgt spid="314450"/>
                                        </p:tgtEl>
                                        <p:attrNameLst>
                                          <p:attrName>style.visibility</p:attrName>
                                        </p:attrNameLst>
                                      </p:cBhvr>
                                      <p:to>
                                        <p:strVal val="visible"/>
                                      </p:to>
                                    </p:set>
                                  </p:childTnLst>
                                </p:cTn>
                              </p:par>
                              <p:par>
                                <p:cTn id="162" presetID="1" presetClass="entr" presetSubtype="0" fill="hold" grpId="0" nodeType="withEffect">
                                  <p:stCondLst>
                                    <p:cond delay="0"/>
                                  </p:stCondLst>
                                  <p:childTnLst>
                                    <p:set>
                                      <p:cBhvr>
                                        <p:cTn id="163" dur="1" fill="hold">
                                          <p:stCondLst>
                                            <p:cond delay="0"/>
                                          </p:stCondLst>
                                        </p:cTn>
                                        <p:tgtEl>
                                          <p:spTgt spid="314447"/>
                                        </p:tgtEl>
                                        <p:attrNameLst>
                                          <p:attrName>style.visibility</p:attrName>
                                        </p:attrNameLst>
                                      </p:cBhvr>
                                      <p:to>
                                        <p:strVal val="visible"/>
                                      </p:to>
                                    </p:set>
                                  </p:childTnLst>
                                </p:cTn>
                              </p:par>
                            </p:childTnLst>
                          </p:cTn>
                        </p:par>
                      </p:childTnLst>
                    </p:cTn>
                  </p:par>
                  <p:par>
                    <p:cTn id="164" fill="hold">
                      <p:stCondLst>
                        <p:cond delay="indefinite"/>
                      </p:stCondLst>
                      <p:childTnLst>
                        <p:par>
                          <p:cTn id="165" fill="hold">
                            <p:stCondLst>
                              <p:cond delay="0"/>
                            </p:stCondLst>
                            <p:childTnLst>
                              <p:par>
                                <p:cTn id="166" presetID="1" presetClass="entr" presetSubtype="0" fill="hold" grpId="0" nodeType="clickEffect">
                                  <p:stCondLst>
                                    <p:cond delay="0"/>
                                  </p:stCondLst>
                                  <p:childTnLst>
                                    <p:set>
                                      <p:cBhvr>
                                        <p:cTn id="167" dur="1" fill="hold">
                                          <p:stCondLst>
                                            <p:cond delay="0"/>
                                          </p:stCondLst>
                                        </p:cTn>
                                        <p:tgtEl>
                                          <p:spTgt spid="314437"/>
                                        </p:tgtEl>
                                        <p:attrNameLst>
                                          <p:attrName>style.visibility</p:attrName>
                                        </p:attrNameLst>
                                      </p:cBhvr>
                                      <p:to>
                                        <p:strVal val="visible"/>
                                      </p:to>
                                    </p:set>
                                  </p:childTnLst>
                                </p:cTn>
                              </p:par>
                            </p:childTnLst>
                          </p:cTn>
                        </p:par>
                      </p:childTnLst>
                    </p:cTn>
                  </p:par>
                  <p:par>
                    <p:cTn id="168" fill="hold">
                      <p:stCondLst>
                        <p:cond delay="indefinite"/>
                      </p:stCondLst>
                      <p:childTnLst>
                        <p:par>
                          <p:cTn id="169" fill="hold">
                            <p:stCondLst>
                              <p:cond delay="0"/>
                            </p:stCondLst>
                            <p:childTnLst>
                              <p:par>
                                <p:cTn id="170" presetID="9" presetClass="exit" presetSubtype="0" fill="hold" grpId="1" nodeType="clickEffect">
                                  <p:stCondLst>
                                    <p:cond delay="0"/>
                                  </p:stCondLst>
                                  <p:childTnLst>
                                    <p:animEffect transition="out" filter="dissolve">
                                      <p:cBhvr>
                                        <p:cTn id="171" dur="500"/>
                                        <p:tgtEl>
                                          <p:spTgt spid="314435"/>
                                        </p:tgtEl>
                                      </p:cBhvr>
                                    </p:animEffect>
                                    <p:set>
                                      <p:cBhvr>
                                        <p:cTn id="172" dur="1" fill="hold">
                                          <p:stCondLst>
                                            <p:cond delay="499"/>
                                          </p:stCondLst>
                                        </p:cTn>
                                        <p:tgtEl>
                                          <p:spTgt spid="314435"/>
                                        </p:tgtEl>
                                        <p:attrNameLst>
                                          <p:attrName>style.visibility</p:attrName>
                                        </p:attrNameLst>
                                      </p:cBhvr>
                                      <p:to>
                                        <p:strVal val="hidden"/>
                                      </p:to>
                                    </p:set>
                                  </p:childTnLst>
                                </p:cTn>
                              </p:par>
                              <p:par>
                                <p:cTn id="173" presetID="9" presetClass="exit" presetSubtype="0" fill="hold" grpId="1" nodeType="withEffect">
                                  <p:stCondLst>
                                    <p:cond delay="0"/>
                                  </p:stCondLst>
                                  <p:childTnLst>
                                    <p:animEffect transition="out" filter="dissolve">
                                      <p:cBhvr>
                                        <p:cTn id="174" dur="500"/>
                                        <p:tgtEl>
                                          <p:spTgt spid="314436"/>
                                        </p:tgtEl>
                                      </p:cBhvr>
                                    </p:animEffect>
                                    <p:set>
                                      <p:cBhvr>
                                        <p:cTn id="175" dur="1" fill="hold">
                                          <p:stCondLst>
                                            <p:cond delay="499"/>
                                          </p:stCondLst>
                                        </p:cTn>
                                        <p:tgtEl>
                                          <p:spTgt spid="314436"/>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1" presetClass="entr" presetSubtype="0" fill="hold" grpId="0" nodeType="clickEffect">
                                  <p:stCondLst>
                                    <p:cond delay="0"/>
                                  </p:stCondLst>
                                  <p:childTnLst>
                                    <p:set>
                                      <p:cBhvr>
                                        <p:cTn id="179" dur="1" fill="hold">
                                          <p:stCondLst>
                                            <p:cond delay="0"/>
                                          </p:stCondLst>
                                        </p:cTn>
                                        <p:tgtEl>
                                          <p:spTgt spid="314441"/>
                                        </p:tgtEl>
                                        <p:attrNameLst>
                                          <p:attrName>style.visibility</p:attrName>
                                        </p:attrNameLst>
                                      </p:cBhvr>
                                      <p:to>
                                        <p:strVal val="visible"/>
                                      </p:to>
                                    </p:set>
                                  </p:childTnLst>
                                </p:cTn>
                              </p:par>
                              <p:par>
                                <p:cTn id="180" presetID="1" presetClass="entr" presetSubtype="0" fill="hold" grpId="0" nodeType="withEffect">
                                  <p:stCondLst>
                                    <p:cond delay="0"/>
                                  </p:stCondLst>
                                  <p:childTnLst>
                                    <p:set>
                                      <p:cBhvr>
                                        <p:cTn id="181" dur="1" fill="hold">
                                          <p:stCondLst>
                                            <p:cond delay="0"/>
                                          </p:stCondLst>
                                        </p:cTn>
                                        <p:tgtEl>
                                          <p:spTgt spid="314440"/>
                                        </p:tgtEl>
                                        <p:attrNameLst>
                                          <p:attrName>style.visibility</p:attrName>
                                        </p:attrNameLst>
                                      </p:cBhvr>
                                      <p:to>
                                        <p:strVal val="visible"/>
                                      </p:to>
                                    </p:set>
                                  </p:childTnLst>
                                </p:cTn>
                              </p:par>
                              <p:par>
                                <p:cTn id="182" presetID="1" presetClass="entr" presetSubtype="0" fill="hold" nodeType="withEffect">
                                  <p:stCondLst>
                                    <p:cond delay="0"/>
                                  </p:stCondLst>
                                  <p:childTnLst>
                                    <p:set>
                                      <p:cBhvr>
                                        <p:cTn id="183" dur="1" fill="hold">
                                          <p:stCondLst>
                                            <p:cond delay="0"/>
                                          </p:stCondLst>
                                        </p:cTn>
                                        <p:tgtEl>
                                          <p:spTgt spid="314446"/>
                                        </p:tgtEl>
                                        <p:attrNameLst>
                                          <p:attrName>style.visibility</p:attrName>
                                        </p:attrNameLst>
                                      </p:cBhvr>
                                      <p:to>
                                        <p:strVal val="visible"/>
                                      </p:to>
                                    </p:set>
                                  </p:childTnLst>
                                </p:cTn>
                              </p:par>
                              <p:par>
                                <p:cTn id="184" presetID="1" presetClass="entr" presetSubtype="0" fill="hold" nodeType="withEffect">
                                  <p:stCondLst>
                                    <p:cond delay="0"/>
                                  </p:stCondLst>
                                  <p:childTnLst>
                                    <p:set>
                                      <p:cBhvr>
                                        <p:cTn id="185" dur="1" fill="hold">
                                          <p:stCondLst>
                                            <p:cond delay="0"/>
                                          </p:stCondLst>
                                        </p:cTn>
                                        <p:tgtEl>
                                          <p:spTgt spid="314444"/>
                                        </p:tgtEl>
                                        <p:attrNameLst>
                                          <p:attrName>style.visibility</p:attrName>
                                        </p:attrNameLst>
                                      </p:cBhvr>
                                      <p:to>
                                        <p:strVal val="visible"/>
                                      </p:to>
                                    </p:set>
                                  </p:childTnLst>
                                </p:cTn>
                              </p:par>
                              <p:par>
                                <p:cTn id="186" presetID="1" presetClass="entr" presetSubtype="0" fill="hold" grpId="0" nodeType="withEffect">
                                  <p:stCondLst>
                                    <p:cond delay="0"/>
                                  </p:stCondLst>
                                  <p:childTnLst>
                                    <p:set>
                                      <p:cBhvr>
                                        <p:cTn id="187" dur="1" fill="hold">
                                          <p:stCondLst>
                                            <p:cond delay="0"/>
                                          </p:stCondLst>
                                        </p:cTn>
                                        <p:tgtEl>
                                          <p:spTgt spid="314443"/>
                                        </p:tgtEl>
                                        <p:attrNameLst>
                                          <p:attrName>style.visibility</p:attrName>
                                        </p:attrNameLst>
                                      </p:cBhvr>
                                      <p:to>
                                        <p:strVal val="visible"/>
                                      </p:to>
                                    </p:set>
                                  </p:childTnLst>
                                </p:cTn>
                              </p:par>
                              <p:par>
                                <p:cTn id="188" presetID="1" presetClass="entr" presetSubtype="0" fill="hold" nodeType="withEffect">
                                  <p:stCondLst>
                                    <p:cond delay="0"/>
                                  </p:stCondLst>
                                  <p:childTnLst>
                                    <p:set>
                                      <p:cBhvr>
                                        <p:cTn id="189" dur="1" fill="hold">
                                          <p:stCondLst>
                                            <p:cond delay="0"/>
                                          </p:stCondLst>
                                        </p:cTn>
                                        <p:tgtEl>
                                          <p:spTgt spid="314445"/>
                                        </p:tgtEl>
                                        <p:attrNameLst>
                                          <p:attrName>style.visibility</p:attrName>
                                        </p:attrNameLst>
                                      </p:cBhvr>
                                      <p:to>
                                        <p:strVal val="visible"/>
                                      </p:to>
                                    </p:set>
                                  </p:childTnLst>
                                </p:cTn>
                              </p:par>
                            </p:childTnLst>
                          </p:cTn>
                        </p:par>
                      </p:childTnLst>
                    </p:cTn>
                  </p:par>
                  <p:par>
                    <p:cTn id="190" fill="hold">
                      <p:stCondLst>
                        <p:cond delay="indefinite"/>
                      </p:stCondLst>
                      <p:childTnLst>
                        <p:par>
                          <p:cTn id="191" fill="hold">
                            <p:stCondLst>
                              <p:cond delay="0"/>
                            </p:stCondLst>
                            <p:childTnLst>
                              <p:par>
                                <p:cTn id="192" presetID="1" presetClass="entr" presetSubtype="0" fill="hold" nodeType="clickEffect">
                                  <p:stCondLst>
                                    <p:cond delay="0"/>
                                  </p:stCondLst>
                                  <p:childTnLst>
                                    <p:set>
                                      <p:cBhvr>
                                        <p:cTn id="193" dur="1" fill="hold">
                                          <p:stCondLst>
                                            <p:cond delay="0"/>
                                          </p:stCondLst>
                                        </p:cTn>
                                        <p:tgtEl>
                                          <p:spTgt spid="314454"/>
                                        </p:tgtEl>
                                        <p:attrNameLst>
                                          <p:attrName>style.visibility</p:attrName>
                                        </p:attrNameLst>
                                      </p:cBhvr>
                                      <p:to>
                                        <p:strVal val="visible"/>
                                      </p:to>
                                    </p:set>
                                  </p:childTnLst>
                                </p:cTn>
                              </p:par>
                            </p:childTnLst>
                          </p:cTn>
                        </p:par>
                      </p:childTnLst>
                    </p:cTn>
                  </p:par>
                  <p:par>
                    <p:cTn id="194" fill="hold">
                      <p:stCondLst>
                        <p:cond delay="indefinite"/>
                      </p:stCondLst>
                      <p:childTnLst>
                        <p:par>
                          <p:cTn id="195" fill="hold">
                            <p:stCondLst>
                              <p:cond delay="0"/>
                            </p:stCondLst>
                            <p:childTnLst>
                              <p:par>
                                <p:cTn id="196" presetID="1" presetClass="entr" presetSubtype="0" fill="hold" nodeType="clickEffect">
                                  <p:stCondLst>
                                    <p:cond delay="0"/>
                                  </p:stCondLst>
                                  <p:childTnLst>
                                    <p:set>
                                      <p:cBhvr>
                                        <p:cTn id="197" dur="1" fill="hold">
                                          <p:stCondLst>
                                            <p:cond delay="0"/>
                                          </p:stCondLst>
                                        </p:cTn>
                                        <p:tgtEl>
                                          <p:spTgt spid="314455"/>
                                        </p:tgtEl>
                                        <p:attrNameLst>
                                          <p:attrName>style.visibility</p:attrName>
                                        </p:attrNameLst>
                                      </p:cBhvr>
                                      <p:to>
                                        <p:strVal val="visible"/>
                                      </p:to>
                                    </p:set>
                                  </p:childTnLst>
                                </p:cTn>
                              </p:par>
                            </p:childTnLst>
                          </p:cTn>
                        </p:par>
                      </p:childTnLst>
                    </p:cTn>
                  </p:par>
                  <p:par>
                    <p:cTn id="198" fill="hold">
                      <p:stCondLst>
                        <p:cond delay="indefinite"/>
                      </p:stCondLst>
                      <p:childTnLst>
                        <p:par>
                          <p:cTn id="199" fill="hold">
                            <p:stCondLst>
                              <p:cond delay="0"/>
                            </p:stCondLst>
                            <p:childTnLst>
                              <p:par>
                                <p:cTn id="200" presetID="2" presetClass="entr" presetSubtype="4" fill="hold" grpId="0" nodeType="clickEffect">
                                  <p:stCondLst>
                                    <p:cond delay="0"/>
                                  </p:stCondLst>
                                  <p:childTnLst>
                                    <p:set>
                                      <p:cBhvr>
                                        <p:cTn id="201" dur="1" fill="hold">
                                          <p:stCondLst>
                                            <p:cond delay="0"/>
                                          </p:stCondLst>
                                        </p:cTn>
                                        <p:tgtEl>
                                          <p:spTgt spid="314456"/>
                                        </p:tgtEl>
                                        <p:attrNameLst>
                                          <p:attrName>style.visibility</p:attrName>
                                        </p:attrNameLst>
                                      </p:cBhvr>
                                      <p:to>
                                        <p:strVal val="visible"/>
                                      </p:to>
                                    </p:set>
                                    <p:anim calcmode="lin" valueType="num">
                                      <p:cBhvr additive="base">
                                        <p:cTn id="202" dur="500" fill="hold"/>
                                        <p:tgtEl>
                                          <p:spTgt spid="314456"/>
                                        </p:tgtEl>
                                        <p:attrNameLst>
                                          <p:attrName>ppt_x</p:attrName>
                                        </p:attrNameLst>
                                      </p:cBhvr>
                                      <p:tavLst>
                                        <p:tav tm="0">
                                          <p:val>
                                            <p:strVal val="#ppt_x"/>
                                          </p:val>
                                        </p:tav>
                                        <p:tav tm="100000">
                                          <p:val>
                                            <p:strVal val="#ppt_x"/>
                                          </p:val>
                                        </p:tav>
                                      </p:tavLst>
                                    </p:anim>
                                    <p:anim calcmode="lin" valueType="num">
                                      <p:cBhvr additive="base">
                                        <p:cTn id="203" dur="500" fill="hold"/>
                                        <p:tgtEl>
                                          <p:spTgt spid="314456"/>
                                        </p:tgtEl>
                                        <p:attrNameLst>
                                          <p:attrName>ppt_y</p:attrName>
                                        </p:attrNameLst>
                                      </p:cBhvr>
                                      <p:tavLst>
                                        <p:tav tm="0">
                                          <p:val>
                                            <p:strVal val="1+#ppt_h/2"/>
                                          </p:val>
                                        </p:tav>
                                        <p:tav tm="100000">
                                          <p:val>
                                            <p:strVal val="#ppt_y"/>
                                          </p:val>
                                        </p:tav>
                                      </p:tavLst>
                                    </p:anim>
                                  </p:childTnLst>
                                </p:cTn>
                              </p:par>
                              <p:par>
                                <p:cTn id="204" presetID="1" presetClass="entr" presetSubtype="0" fill="hold" nodeType="withEffect">
                                  <p:stCondLst>
                                    <p:cond delay="0"/>
                                  </p:stCondLst>
                                  <p:childTnLst>
                                    <p:set>
                                      <p:cBhvr>
                                        <p:cTn id="205" dur="1" fill="hold">
                                          <p:stCondLst>
                                            <p:cond delay="0"/>
                                          </p:stCondLst>
                                        </p:cTn>
                                        <p:tgtEl>
                                          <p:spTgt spid="314457"/>
                                        </p:tgtEl>
                                        <p:attrNameLst>
                                          <p:attrName>style.visibility</p:attrName>
                                        </p:attrNameLst>
                                      </p:cBhvr>
                                      <p:to>
                                        <p:strVal val="visible"/>
                                      </p:to>
                                    </p:set>
                                  </p:childTnLst>
                                </p:cTn>
                              </p:par>
                              <p:par>
                                <p:cTn id="206" presetID="1" presetClass="entr" presetSubtype="0" fill="hold" grpId="0" nodeType="withEffect">
                                  <p:stCondLst>
                                    <p:cond delay="0"/>
                                  </p:stCondLst>
                                  <p:childTnLst>
                                    <p:set>
                                      <p:cBhvr>
                                        <p:cTn id="207" dur="1" fill="hold">
                                          <p:stCondLst>
                                            <p:cond delay="0"/>
                                          </p:stCondLst>
                                        </p:cTn>
                                        <p:tgtEl>
                                          <p:spTgt spid="314459"/>
                                        </p:tgtEl>
                                        <p:attrNameLst>
                                          <p:attrName>style.visibility</p:attrName>
                                        </p:attrNameLst>
                                      </p:cBhvr>
                                      <p:to>
                                        <p:strVal val="visible"/>
                                      </p:to>
                                    </p:set>
                                  </p:childTnLst>
                                </p:cTn>
                              </p:par>
                              <p:par>
                                <p:cTn id="208" presetID="1" presetClass="entr" presetSubtype="0" fill="hold" grpId="0" nodeType="withEffect">
                                  <p:stCondLst>
                                    <p:cond delay="0"/>
                                  </p:stCondLst>
                                  <p:childTnLst>
                                    <p:set>
                                      <p:cBhvr>
                                        <p:cTn id="209" dur="1" fill="hold">
                                          <p:stCondLst>
                                            <p:cond delay="0"/>
                                          </p:stCondLst>
                                        </p:cTn>
                                        <p:tgtEl>
                                          <p:spTgt spid="314460"/>
                                        </p:tgtEl>
                                        <p:attrNameLst>
                                          <p:attrName>style.visibility</p:attrName>
                                        </p:attrNameLst>
                                      </p:cBhvr>
                                      <p:to>
                                        <p:strVal val="visible"/>
                                      </p:to>
                                    </p:set>
                                  </p:childTnLst>
                                </p:cTn>
                              </p:par>
                              <p:par>
                                <p:cTn id="210" presetID="1" presetClass="entr" presetSubtype="0" fill="hold" grpId="0" nodeType="withEffect">
                                  <p:stCondLst>
                                    <p:cond delay="0"/>
                                  </p:stCondLst>
                                  <p:childTnLst>
                                    <p:set>
                                      <p:cBhvr>
                                        <p:cTn id="211" dur="1" fill="hold">
                                          <p:stCondLst>
                                            <p:cond delay="0"/>
                                          </p:stCondLst>
                                        </p:cTn>
                                        <p:tgtEl>
                                          <p:spTgt spid="314461"/>
                                        </p:tgtEl>
                                        <p:attrNameLst>
                                          <p:attrName>style.visibility</p:attrName>
                                        </p:attrNameLst>
                                      </p:cBhvr>
                                      <p:to>
                                        <p:strVal val="visible"/>
                                      </p:to>
                                    </p:set>
                                  </p:childTnLst>
                                </p:cTn>
                              </p:par>
                              <p:par>
                                <p:cTn id="212" presetID="1" presetClass="entr" presetSubtype="0" fill="hold" grpId="0" nodeType="withEffect">
                                  <p:stCondLst>
                                    <p:cond delay="0"/>
                                  </p:stCondLst>
                                  <p:childTnLst>
                                    <p:set>
                                      <p:cBhvr>
                                        <p:cTn id="213" dur="1" fill="hold">
                                          <p:stCondLst>
                                            <p:cond delay="0"/>
                                          </p:stCondLst>
                                        </p:cTn>
                                        <p:tgtEl>
                                          <p:spTgt spid="314462"/>
                                        </p:tgtEl>
                                        <p:attrNameLst>
                                          <p:attrName>style.visibility</p:attrName>
                                        </p:attrNameLst>
                                      </p:cBhvr>
                                      <p:to>
                                        <p:strVal val="visible"/>
                                      </p:to>
                                    </p:set>
                                  </p:childTnLst>
                                </p:cTn>
                              </p:par>
                              <p:par>
                                <p:cTn id="214" presetID="1" presetClass="entr" presetSubtype="0" fill="hold" grpId="0" nodeType="withEffect">
                                  <p:stCondLst>
                                    <p:cond delay="0"/>
                                  </p:stCondLst>
                                  <p:childTnLst>
                                    <p:set>
                                      <p:cBhvr>
                                        <p:cTn id="215" dur="1" fill="hold">
                                          <p:stCondLst>
                                            <p:cond delay="0"/>
                                          </p:stCondLst>
                                        </p:cTn>
                                        <p:tgtEl>
                                          <p:spTgt spid="314463"/>
                                        </p:tgtEl>
                                        <p:attrNameLst>
                                          <p:attrName>style.visibility</p:attrName>
                                        </p:attrNameLst>
                                      </p:cBhvr>
                                      <p:to>
                                        <p:strVal val="visible"/>
                                      </p:to>
                                    </p:set>
                                  </p:childTnLst>
                                </p:cTn>
                              </p:par>
                              <p:par>
                                <p:cTn id="216" presetID="1" presetClass="entr" presetSubtype="0" fill="hold" nodeType="withEffect">
                                  <p:stCondLst>
                                    <p:cond delay="0"/>
                                  </p:stCondLst>
                                  <p:childTnLst>
                                    <p:set>
                                      <p:cBhvr>
                                        <p:cTn id="217" dur="1" fill="hold">
                                          <p:stCondLst>
                                            <p:cond delay="0"/>
                                          </p:stCondLst>
                                        </p:cTn>
                                        <p:tgtEl>
                                          <p:spTgt spid="314468"/>
                                        </p:tgtEl>
                                        <p:attrNameLst>
                                          <p:attrName>style.visibility</p:attrName>
                                        </p:attrNameLst>
                                      </p:cBhvr>
                                      <p:to>
                                        <p:strVal val="visible"/>
                                      </p:to>
                                    </p:set>
                                  </p:childTnLst>
                                </p:cTn>
                              </p:par>
                            </p:childTnLst>
                          </p:cTn>
                        </p:par>
                      </p:childTnLst>
                    </p:cTn>
                  </p:par>
                  <p:par>
                    <p:cTn id="218" fill="hold">
                      <p:stCondLst>
                        <p:cond delay="indefinite"/>
                      </p:stCondLst>
                      <p:childTnLst>
                        <p:par>
                          <p:cTn id="219" fill="hold">
                            <p:stCondLst>
                              <p:cond delay="0"/>
                            </p:stCondLst>
                            <p:childTnLst>
                              <p:par>
                                <p:cTn id="220" presetID="1" presetClass="entr" presetSubtype="0" fill="hold" grpId="0" nodeType="clickEffect">
                                  <p:stCondLst>
                                    <p:cond delay="0"/>
                                  </p:stCondLst>
                                  <p:childTnLst>
                                    <p:set>
                                      <p:cBhvr>
                                        <p:cTn id="221" dur="1" fill="hold">
                                          <p:stCondLst>
                                            <p:cond delay="0"/>
                                          </p:stCondLst>
                                        </p:cTn>
                                        <p:tgtEl>
                                          <p:spTgt spid="314470"/>
                                        </p:tgtEl>
                                        <p:attrNameLst>
                                          <p:attrName>style.visibility</p:attrName>
                                        </p:attrNameLst>
                                      </p:cBhvr>
                                      <p:to>
                                        <p:strVal val="visible"/>
                                      </p:to>
                                    </p:set>
                                  </p:childTnLst>
                                </p:cTn>
                              </p:par>
                            </p:childTnLst>
                          </p:cTn>
                        </p:par>
                      </p:childTnLst>
                    </p:cTn>
                  </p:par>
                  <p:par>
                    <p:cTn id="222" fill="hold">
                      <p:stCondLst>
                        <p:cond delay="indefinite"/>
                      </p:stCondLst>
                      <p:childTnLst>
                        <p:par>
                          <p:cTn id="223" fill="hold">
                            <p:stCondLst>
                              <p:cond delay="0"/>
                            </p:stCondLst>
                            <p:childTnLst>
                              <p:par>
                                <p:cTn id="224" presetID="9" presetClass="exit" presetSubtype="0" fill="hold" grpId="1" nodeType="clickEffect">
                                  <p:stCondLst>
                                    <p:cond delay="0"/>
                                  </p:stCondLst>
                                  <p:childTnLst>
                                    <p:animEffect transition="out" filter="dissolve">
                                      <p:cBhvr>
                                        <p:cTn id="225" dur="500"/>
                                        <p:tgtEl>
                                          <p:spTgt spid="314459"/>
                                        </p:tgtEl>
                                      </p:cBhvr>
                                    </p:animEffect>
                                    <p:set>
                                      <p:cBhvr>
                                        <p:cTn id="226" dur="1" fill="hold">
                                          <p:stCondLst>
                                            <p:cond delay="499"/>
                                          </p:stCondLst>
                                        </p:cTn>
                                        <p:tgtEl>
                                          <p:spTgt spid="314459"/>
                                        </p:tgtEl>
                                        <p:attrNameLst>
                                          <p:attrName>style.visibility</p:attrName>
                                        </p:attrNameLst>
                                      </p:cBhvr>
                                      <p:to>
                                        <p:strVal val="hidden"/>
                                      </p:to>
                                    </p:set>
                                  </p:childTnLst>
                                </p:cTn>
                              </p:par>
                              <p:par>
                                <p:cTn id="227" presetID="9" presetClass="exit" presetSubtype="0" fill="hold" grpId="1" nodeType="withEffect">
                                  <p:stCondLst>
                                    <p:cond delay="0"/>
                                  </p:stCondLst>
                                  <p:childTnLst>
                                    <p:animEffect transition="out" filter="dissolve">
                                      <p:cBhvr>
                                        <p:cTn id="228" dur="500"/>
                                        <p:tgtEl>
                                          <p:spTgt spid="314460"/>
                                        </p:tgtEl>
                                      </p:cBhvr>
                                    </p:animEffect>
                                    <p:set>
                                      <p:cBhvr>
                                        <p:cTn id="229" dur="1" fill="hold">
                                          <p:stCondLst>
                                            <p:cond delay="499"/>
                                          </p:stCondLst>
                                        </p:cTn>
                                        <p:tgtEl>
                                          <p:spTgt spid="314460"/>
                                        </p:tgtEl>
                                        <p:attrNameLst>
                                          <p:attrName>style.visibility</p:attrName>
                                        </p:attrNameLst>
                                      </p:cBhvr>
                                      <p:to>
                                        <p:strVal val="hidden"/>
                                      </p:to>
                                    </p:set>
                                  </p:childTnLst>
                                </p:cTn>
                              </p:par>
                              <p:par>
                                <p:cTn id="230" presetID="1" presetClass="entr" presetSubtype="0" fill="hold" grpId="0" nodeType="withEffect">
                                  <p:stCondLst>
                                    <p:cond delay="0"/>
                                  </p:stCondLst>
                                  <p:childTnLst>
                                    <p:set>
                                      <p:cBhvr>
                                        <p:cTn id="231" dur="1" fill="hold">
                                          <p:stCondLst>
                                            <p:cond delay="0"/>
                                          </p:stCondLst>
                                        </p:cTn>
                                        <p:tgtEl>
                                          <p:spTgt spid="314464"/>
                                        </p:tgtEl>
                                        <p:attrNameLst>
                                          <p:attrName>style.visibility</p:attrName>
                                        </p:attrNameLst>
                                      </p:cBhvr>
                                      <p:to>
                                        <p:strVal val="visible"/>
                                      </p:to>
                                    </p:set>
                                  </p:childTnLst>
                                </p:cTn>
                              </p:par>
                              <p:par>
                                <p:cTn id="232" presetID="1" presetClass="entr" presetSubtype="0" fill="hold" nodeType="withEffect">
                                  <p:stCondLst>
                                    <p:cond delay="0"/>
                                  </p:stCondLst>
                                  <p:childTnLst>
                                    <p:set>
                                      <p:cBhvr>
                                        <p:cTn id="233" dur="1" fill="hold">
                                          <p:stCondLst>
                                            <p:cond delay="0"/>
                                          </p:stCondLst>
                                        </p:cTn>
                                        <p:tgtEl>
                                          <p:spTgt spid="314465"/>
                                        </p:tgtEl>
                                        <p:attrNameLst>
                                          <p:attrName>style.visibility</p:attrName>
                                        </p:attrNameLst>
                                      </p:cBhvr>
                                      <p:to>
                                        <p:strVal val="visible"/>
                                      </p:to>
                                    </p:set>
                                  </p:childTnLst>
                                </p:cTn>
                              </p:par>
                              <p:par>
                                <p:cTn id="234" presetID="1" presetClass="entr" presetSubtype="0" fill="hold" grpId="0" nodeType="withEffect">
                                  <p:stCondLst>
                                    <p:cond delay="0"/>
                                  </p:stCondLst>
                                  <p:childTnLst>
                                    <p:set>
                                      <p:cBhvr>
                                        <p:cTn id="235" dur="1" fill="hold">
                                          <p:stCondLst>
                                            <p:cond delay="0"/>
                                          </p:stCondLst>
                                        </p:cTn>
                                        <p:tgtEl>
                                          <p:spTgt spid="314466"/>
                                        </p:tgtEl>
                                        <p:attrNameLst>
                                          <p:attrName>style.visibility</p:attrName>
                                        </p:attrNameLst>
                                      </p:cBhvr>
                                      <p:to>
                                        <p:strVal val="visible"/>
                                      </p:to>
                                    </p:set>
                                  </p:childTnLst>
                                </p:cTn>
                              </p:par>
                              <p:par>
                                <p:cTn id="236" presetID="1" presetClass="entr" presetSubtype="0" fill="hold" nodeType="withEffect">
                                  <p:stCondLst>
                                    <p:cond delay="0"/>
                                  </p:stCondLst>
                                  <p:childTnLst>
                                    <p:set>
                                      <p:cBhvr>
                                        <p:cTn id="237" dur="1" fill="hold">
                                          <p:stCondLst>
                                            <p:cond delay="0"/>
                                          </p:stCondLst>
                                        </p:cTn>
                                        <p:tgtEl>
                                          <p:spTgt spid="314467"/>
                                        </p:tgtEl>
                                        <p:attrNameLst>
                                          <p:attrName>style.visibility</p:attrName>
                                        </p:attrNameLst>
                                      </p:cBhvr>
                                      <p:to>
                                        <p:strVal val="visible"/>
                                      </p:to>
                                    </p:set>
                                  </p:childTnLst>
                                </p:cTn>
                              </p:par>
                              <p:par>
                                <p:cTn id="238" presetID="1" presetClass="entr" presetSubtype="0" fill="hold" nodeType="withEffect">
                                  <p:stCondLst>
                                    <p:cond delay="0"/>
                                  </p:stCondLst>
                                  <p:childTnLst>
                                    <p:set>
                                      <p:cBhvr>
                                        <p:cTn id="239" dur="1" fill="hold">
                                          <p:stCondLst>
                                            <p:cond delay="0"/>
                                          </p:stCondLst>
                                        </p:cTn>
                                        <p:tgtEl>
                                          <p:spTgt spid="314469"/>
                                        </p:tgtEl>
                                        <p:attrNameLst>
                                          <p:attrName>style.visibility</p:attrName>
                                        </p:attrNameLst>
                                      </p:cBhvr>
                                      <p:to>
                                        <p:strVal val="visible"/>
                                      </p:to>
                                    </p:set>
                                  </p:childTnLst>
                                </p:cTn>
                              </p:par>
                            </p:childTnLst>
                          </p:cTn>
                        </p:par>
                      </p:childTnLst>
                    </p:cTn>
                  </p:par>
                  <p:par>
                    <p:cTn id="240" fill="hold">
                      <p:stCondLst>
                        <p:cond delay="indefinite"/>
                      </p:stCondLst>
                      <p:childTnLst>
                        <p:par>
                          <p:cTn id="241" fill="hold">
                            <p:stCondLst>
                              <p:cond delay="0"/>
                            </p:stCondLst>
                            <p:childTnLst>
                              <p:par>
                                <p:cTn id="242" presetID="9" presetClass="exit" presetSubtype="0" fill="hold" grpId="1" nodeType="clickEffect">
                                  <p:stCondLst>
                                    <p:cond delay="0"/>
                                  </p:stCondLst>
                                  <p:childTnLst>
                                    <p:animEffect transition="out" filter="dissolve">
                                      <p:cBhvr>
                                        <p:cTn id="243" dur="500"/>
                                        <p:tgtEl>
                                          <p:spTgt spid="314466"/>
                                        </p:tgtEl>
                                      </p:cBhvr>
                                    </p:animEffect>
                                    <p:set>
                                      <p:cBhvr>
                                        <p:cTn id="244" dur="1" fill="hold">
                                          <p:stCondLst>
                                            <p:cond delay="499"/>
                                          </p:stCondLst>
                                        </p:cTn>
                                        <p:tgtEl>
                                          <p:spTgt spid="314466"/>
                                        </p:tgtEl>
                                        <p:attrNameLst>
                                          <p:attrName>style.visibility</p:attrName>
                                        </p:attrNameLst>
                                      </p:cBhvr>
                                      <p:to>
                                        <p:strVal val="hidden"/>
                                      </p:to>
                                    </p:set>
                                  </p:childTnLst>
                                </p:cTn>
                              </p:par>
                              <p:par>
                                <p:cTn id="245" presetID="9" presetClass="exit" presetSubtype="0" fill="hold" grpId="1" nodeType="withEffect">
                                  <p:stCondLst>
                                    <p:cond delay="0"/>
                                  </p:stCondLst>
                                  <p:childTnLst>
                                    <p:animEffect transition="out" filter="dissolve">
                                      <p:cBhvr>
                                        <p:cTn id="246" dur="500"/>
                                        <p:tgtEl>
                                          <p:spTgt spid="314464"/>
                                        </p:tgtEl>
                                      </p:cBhvr>
                                    </p:animEffect>
                                    <p:set>
                                      <p:cBhvr>
                                        <p:cTn id="247" dur="1" fill="hold">
                                          <p:stCondLst>
                                            <p:cond delay="499"/>
                                          </p:stCondLst>
                                        </p:cTn>
                                        <p:tgtEl>
                                          <p:spTgt spid="314464"/>
                                        </p:tgtEl>
                                        <p:attrNameLst>
                                          <p:attrName>style.visibility</p:attrName>
                                        </p:attrNameLst>
                                      </p:cBhvr>
                                      <p:to>
                                        <p:strVal val="hidden"/>
                                      </p:to>
                                    </p:set>
                                  </p:childTnLst>
                                </p:cTn>
                              </p:par>
                              <p:par>
                                <p:cTn id="248" presetID="1" presetClass="entr" presetSubtype="0" fill="hold" grpId="0" nodeType="withEffect">
                                  <p:stCondLst>
                                    <p:cond delay="0"/>
                                  </p:stCondLst>
                                  <p:childTnLst>
                                    <p:set>
                                      <p:cBhvr>
                                        <p:cTn id="249" dur="1" fill="hold">
                                          <p:stCondLst>
                                            <p:cond delay="0"/>
                                          </p:stCondLst>
                                        </p:cTn>
                                        <p:tgtEl>
                                          <p:spTgt spid="314471"/>
                                        </p:tgtEl>
                                        <p:attrNameLst>
                                          <p:attrName>style.visibility</p:attrName>
                                        </p:attrNameLst>
                                      </p:cBhvr>
                                      <p:to>
                                        <p:strVal val="visible"/>
                                      </p:to>
                                    </p:set>
                                  </p:childTnLst>
                                </p:cTn>
                              </p:par>
                              <p:par>
                                <p:cTn id="250" presetID="1" presetClass="entr" presetSubtype="0" fill="hold" grpId="0" nodeType="withEffect">
                                  <p:stCondLst>
                                    <p:cond delay="0"/>
                                  </p:stCondLst>
                                  <p:childTnLst>
                                    <p:set>
                                      <p:cBhvr>
                                        <p:cTn id="251" dur="1" fill="hold">
                                          <p:stCondLst>
                                            <p:cond delay="0"/>
                                          </p:stCondLst>
                                        </p:cTn>
                                        <p:tgtEl>
                                          <p:spTgt spid="314472"/>
                                        </p:tgtEl>
                                        <p:attrNameLst>
                                          <p:attrName>style.visibility</p:attrName>
                                        </p:attrNameLst>
                                      </p:cBhvr>
                                      <p:to>
                                        <p:strVal val="visible"/>
                                      </p:to>
                                    </p:set>
                                  </p:childTnLst>
                                </p:cTn>
                              </p:par>
                            </p:childTnLst>
                          </p:cTn>
                        </p:par>
                        <p:par>
                          <p:cTn id="252" fill="hold">
                            <p:stCondLst>
                              <p:cond delay="500"/>
                            </p:stCondLst>
                            <p:childTnLst>
                              <p:par>
                                <p:cTn id="253" presetID="1" presetClass="entr" presetSubtype="0" fill="hold" grpId="0" nodeType="afterEffect">
                                  <p:stCondLst>
                                    <p:cond delay="0"/>
                                  </p:stCondLst>
                                  <p:childTnLst>
                                    <p:set>
                                      <p:cBhvr>
                                        <p:cTn id="254" dur="1" fill="hold">
                                          <p:stCondLst>
                                            <p:cond delay="0"/>
                                          </p:stCondLst>
                                        </p:cTn>
                                        <p:tgtEl>
                                          <p:spTgt spid="314473"/>
                                        </p:tgtEl>
                                        <p:attrNameLst>
                                          <p:attrName>style.visibility</p:attrName>
                                        </p:attrNameLst>
                                      </p:cBhvr>
                                      <p:to>
                                        <p:strVal val="visible"/>
                                      </p:to>
                                    </p:set>
                                  </p:childTnLst>
                                </p:cTn>
                              </p:par>
                              <p:par>
                                <p:cTn id="255" presetID="1" presetClass="entr" presetSubtype="0" fill="hold" nodeType="withEffect">
                                  <p:stCondLst>
                                    <p:cond delay="0"/>
                                  </p:stCondLst>
                                  <p:childTnLst>
                                    <p:set>
                                      <p:cBhvr>
                                        <p:cTn id="256" dur="1" fill="hold">
                                          <p:stCondLst>
                                            <p:cond delay="0"/>
                                          </p:stCondLst>
                                        </p:cTn>
                                        <p:tgtEl>
                                          <p:spTgt spid="314474"/>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314475"/>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314476"/>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314477"/>
                                        </p:tgtEl>
                                        <p:attrNameLst>
                                          <p:attrName>style.visibility</p:attrName>
                                        </p:attrNameLst>
                                      </p:cBhvr>
                                      <p:to>
                                        <p:strVal val="visible"/>
                                      </p:to>
                                    </p:set>
                                  </p:childTnLst>
                                </p:cTn>
                              </p:par>
                              <p:par>
                                <p:cTn id="263" presetID="1" presetClass="entr" presetSubtype="0" fill="hold" nodeType="withEffect">
                                  <p:stCondLst>
                                    <p:cond delay="0"/>
                                  </p:stCondLst>
                                  <p:childTnLst>
                                    <p:set>
                                      <p:cBhvr>
                                        <p:cTn id="264" dur="1" fill="hold">
                                          <p:stCondLst>
                                            <p:cond delay="0"/>
                                          </p:stCondLst>
                                        </p:cTn>
                                        <p:tgtEl>
                                          <p:spTgt spid="314478"/>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2" presetClass="entr" presetSubtype="4" fill="hold" grpId="0" nodeType="clickEffect">
                                  <p:stCondLst>
                                    <p:cond delay="0"/>
                                  </p:stCondLst>
                                  <p:childTnLst>
                                    <p:set>
                                      <p:cBhvr>
                                        <p:cTn id="268" dur="1" fill="hold">
                                          <p:stCondLst>
                                            <p:cond delay="0"/>
                                          </p:stCondLst>
                                        </p:cTn>
                                        <p:tgtEl>
                                          <p:spTgt spid="314479"/>
                                        </p:tgtEl>
                                        <p:attrNameLst>
                                          <p:attrName>style.visibility</p:attrName>
                                        </p:attrNameLst>
                                      </p:cBhvr>
                                      <p:to>
                                        <p:strVal val="visible"/>
                                      </p:to>
                                    </p:set>
                                    <p:anim calcmode="lin" valueType="num">
                                      <p:cBhvr additive="base">
                                        <p:cTn id="269" dur="500" fill="hold"/>
                                        <p:tgtEl>
                                          <p:spTgt spid="314479"/>
                                        </p:tgtEl>
                                        <p:attrNameLst>
                                          <p:attrName>ppt_x</p:attrName>
                                        </p:attrNameLst>
                                      </p:cBhvr>
                                      <p:tavLst>
                                        <p:tav tm="0">
                                          <p:val>
                                            <p:strVal val="#ppt_x"/>
                                          </p:val>
                                        </p:tav>
                                        <p:tav tm="100000">
                                          <p:val>
                                            <p:strVal val="#ppt_x"/>
                                          </p:val>
                                        </p:tav>
                                      </p:tavLst>
                                    </p:anim>
                                    <p:anim calcmode="lin" valueType="num">
                                      <p:cBhvr additive="base">
                                        <p:cTn id="270" dur="500" fill="hold"/>
                                        <p:tgtEl>
                                          <p:spTgt spid="314479"/>
                                        </p:tgtEl>
                                        <p:attrNameLst>
                                          <p:attrName>ppt_y</p:attrName>
                                        </p:attrNameLst>
                                      </p:cBhvr>
                                      <p:tavLst>
                                        <p:tav tm="0">
                                          <p:val>
                                            <p:strVal val="1+#ppt_h/2"/>
                                          </p:val>
                                        </p:tav>
                                        <p:tav tm="100000">
                                          <p:val>
                                            <p:strVal val="#ppt_y"/>
                                          </p:val>
                                        </p:tav>
                                      </p:tavLst>
                                    </p:anim>
                                  </p:childTnLst>
                                </p:cTn>
                              </p:par>
                              <p:par>
                                <p:cTn id="271" presetID="2" presetClass="entr" presetSubtype="4" fill="hold" nodeType="withEffect">
                                  <p:stCondLst>
                                    <p:cond delay="0"/>
                                  </p:stCondLst>
                                  <p:childTnLst>
                                    <p:set>
                                      <p:cBhvr>
                                        <p:cTn id="272" dur="1" fill="hold">
                                          <p:stCondLst>
                                            <p:cond delay="0"/>
                                          </p:stCondLst>
                                        </p:cTn>
                                        <p:tgtEl>
                                          <p:spTgt spid="314480"/>
                                        </p:tgtEl>
                                        <p:attrNameLst>
                                          <p:attrName>style.visibility</p:attrName>
                                        </p:attrNameLst>
                                      </p:cBhvr>
                                      <p:to>
                                        <p:strVal val="visible"/>
                                      </p:to>
                                    </p:set>
                                    <p:anim calcmode="lin" valueType="num">
                                      <p:cBhvr additive="base">
                                        <p:cTn id="273" dur="500" fill="hold"/>
                                        <p:tgtEl>
                                          <p:spTgt spid="314480"/>
                                        </p:tgtEl>
                                        <p:attrNameLst>
                                          <p:attrName>ppt_x</p:attrName>
                                        </p:attrNameLst>
                                      </p:cBhvr>
                                      <p:tavLst>
                                        <p:tav tm="0">
                                          <p:val>
                                            <p:strVal val="#ppt_x"/>
                                          </p:val>
                                        </p:tav>
                                        <p:tav tm="100000">
                                          <p:val>
                                            <p:strVal val="#ppt_x"/>
                                          </p:val>
                                        </p:tav>
                                      </p:tavLst>
                                    </p:anim>
                                    <p:anim calcmode="lin" valueType="num">
                                      <p:cBhvr additive="base">
                                        <p:cTn id="274" dur="500" fill="hold"/>
                                        <p:tgtEl>
                                          <p:spTgt spid="314480"/>
                                        </p:tgtEl>
                                        <p:attrNameLst>
                                          <p:attrName>ppt_y</p:attrName>
                                        </p:attrNameLst>
                                      </p:cBhvr>
                                      <p:tavLst>
                                        <p:tav tm="0">
                                          <p:val>
                                            <p:strVal val="1+#ppt_h/2"/>
                                          </p:val>
                                        </p:tav>
                                        <p:tav tm="100000">
                                          <p:val>
                                            <p:strVal val="#ppt_y"/>
                                          </p:val>
                                        </p:tav>
                                      </p:tavLst>
                                    </p:anim>
                                  </p:childTnLst>
                                </p:cTn>
                              </p:par>
                            </p:childTnLst>
                          </p:cTn>
                        </p:par>
                      </p:childTnLst>
                    </p:cTn>
                  </p:par>
                  <p:par>
                    <p:cTn id="275" fill="hold">
                      <p:stCondLst>
                        <p:cond delay="indefinite"/>
                      </p:stCondLst>
                      <p:childTnLst>
                        <p:par>
                          <p:cTn id="276" fill="hold">
                            <p:stCondLst>
                              <p:cond delay="0"/>
                            </p:stCondLst>
                            <p:childTnLst>
                              <p:par>
                                <p:cTn id="277" presetID="2" presetClass="entr" presetSubtype="4" fill="hold" grpId="0" nodeType="clickEffect">
                                  <p:stCondLst>
                                    <p:cond delay="0"/>
                                  </p:stCondLst>
                                  <p:childTnLst>
                                    <p:set>
                                      <p:cBhvr>
                                        <p:cTn id="278" dur="1" fill="hold">
                                          <p:stCondLst>
                                            <p:cond delay="0"/>
                                          </p:stCondLst>
                                        </p:cTn>
                                        <p:tgtEl>
                                          <p:spTgt spid="314481"/>
                                        </p:tgtEl>
                                        <p:attrNameLst>
                                          <p:attrName>style.visibility</p:attrName>
                                        </p:attrNameLst>
                                      </p:cBhvr>
                                      <p:to>
                                        <p:strVal val="visible"/>
                                      </p:to>
                                    </p:set>
                                    <p:anim calcmode="lin" valueType="num">
                                      <p:cBhvr additive="base">
                                        <p:cTn id="279" dur="500" fill="hold"/>
                                        <p:tgtEl>
                                          <p:spTgt spid="314481"/>
                                        </p:tgtEl>
                                        <p:attrNameLst>
                                          <p:attrName>ppt_x</p:attrName>
                                        </p:attrNameLst>
                                      </p:cBhvr>
                                      <p:tavLst>
                                        <p:tav tm="0">
                                          <p:val>
                                            <p:strVal val="#ppt_x"/>
                                          </p:val>
                                        </p:tav>
                                        <p:tav tm="100000">
                                          <p:val>
                                            <p:strVal val="#ppt_x"/>
                                          </p:val>
                                        </p:tav>
                                      </p:tavLst>
                                    </p:anim>
                                    <p:anim calcmode="lin" valueType="num">
                                      <p:cBhvr additive="base">
                                        <p:cTn id="280" dur="500" fill="hold"/>
                                        <p:tgtEl>
                                          <p:spTgt spid="314481"/>
                                        </p:tgtEl>
                                        <p:attrNameLst>
                                          <p:attrName>ppt_y</p:attrName>
                                        </p:attrNameLst>
                                      </p:cBhvr>
                                      <p:tavLst>
                                        <p:tav tm="0">
                                          <p:val>
                                            <p:strVal val="1+#ppt_h/2"/>
                                          </p:val>
                                        </p:tav>
                                        <p:tav tm="100000">
                                          <p:val>
                                            <p:strVal val="#ppt_y"/>
                                          </p:val>
                                        </p:tav>
                                      </p:tavLst>
                                    </p:anim>
                                  </p:childTnLst>
                                </p:cTn>
                              </p:par>
                            </p:childTnLst>
                          </p:cTn>
                        </p:par>
                        <p:par>
                          <p:cTn id="281" fill="hold">
                            <p:stCondLst>
                              <p:cond delay="500"/>
                            </p:stCondLst>
                            <p:childTnLst>
                              <p:par>
                                <p:cTn id="282" presetID="1" presetClass="entr" presetSubtype="0" fill="hold" grpId="0" nodeType="afterEffect">
                                  <p:stCondLst>
                                    <p:cond delay="0"/>
                                  </p:stCondLst>
                                  <p:childTnLst>
                                    <p:set>
                                      <p:cBhvr>
                                        <p:cTn id="283" dur="1" fill="hold">
                                          <p:stCondLst>
                                            <p:cond delay="0"/>
                                          </p:stCondLst>
                                        </p:cTn>
                                        <p:tgtEl>
                                          <p:spTgt spid="314482"/>
                                        </p:tgtEl>
                                        <p:attrNameLst>
                                          <p:attrName>style.visibility</p:attrName>
                                        </p:attrNameLst>
                                      </p:cBhvr>
                                      <p:to>
                                        <p:strVal val="visible"/>
                                      </p:to>
                                    </p:set>
                                  </p:childTnLst>
                                </p:cTn>
                              </p:par>
                              <p:par>
                                <p:cTn id="284" presetID="1" presetClass="entr" presetSubtype="0" fill="hold" grpId="0" nodeType="withEffect">
                                  <p:stCondLst>
                                    <p:cond delay="0"/>
                                  </p:stCondLst>
                                  <p:childTnLst>
                                    <p:set>
                                      <p:cBhvr>
                                        <p:cTn id="285" dur="1" fill="hold">
                                          <p:stCondLst>
                                            <p:cond delay="0"/>
                                          </p:stCondLst>
                                        </p:cTn>
                                        <p:tgtEl>
                                          <p:spTgt spid="314483"/>
                                        </p:tgtEl>
                                        <p:attrNameLst>
                                          <p:attrName>style.visibility</p:attrName>
                                        </p:attrNameLst>
                                      </p:cBhvr>
                                      <p:to>
                                        <p:strVal val="visible"/>
                                      </p:to>
                                    </p:set>
                                  </p:childTnLst>
                                </p:cTn>
                              </p:par>
                            </p:childTnLst>
                          </p:cTn>
                        </p:par>
                      </p:childTnLst>
                    </p:cTn>
                  </p:par>
                  <p:par>
                    <p:cTn id="286" fill="hold">
                      <p:stCondLst>
                        <p:cond delay="indefinite"/>
                      </p:stCondLst>
                      <p:childTnLst>
                        <p:par>
                          <p:cTn id="287" fill="hold">
                            <p:stCondLst>
                              <p:cond delay="0"/>
                            </p:stCondLst>
                            <p:childTnLst>
                              <p:par>
                                <p:cTn id="288" presetID="2" presetClass="entr" presetSubtype="4" fill="hold" grpId="0" nodeType="clickEffect">
                                  <p:stCondLst>
                                    <p:cond delay="0"/>
                                  </p:stCondLst>
                                  <p:childTnLst>
                                    <p:set>
                                      <p:cBhvr>
                                        <p:cTn id="289" dur="1" fill="hold">
                                          <p:stCondLst>
                                            <p:cond delay="0"/>
                                          </p:stCondLst>
                                        </p:cTn>
                                        <p:tgtEl>
                                          <p:spTgt spid="314484"/>
                                        </p:tgtEl>
                                        <p:attrNameLst>
                                          <p:attrName>style.visibility</p:attrName>
                                        </p:attrNameLst>
                                      </p:cBhvr>
                                      <p:to>
                                        <p:strVal val="visible"/>
                                      </p:to>
                                    </p:set>
                                    <p:anim calcmode="lin" valueType="num">
                                      <p:cBhvr additive="base">
                                        <p:cTn id="290" dur="500" fill="hold"/>
                                        <p:tgtEl>
                                          <p:spTgt spid="314484"/>
                                        </p:tgtEl>
                                        <p:attrNameLst>
                                          <p:attrName>ppt_x</p:attrName>
                                        </p:attrNameLst>
                                      </p:cBhvr>
                                      <p:tavLst>
                                        <p:tav tm="0">
                                          <p:val>
                                            <p:strVal val="#ppt_x"/>
                                          </p:val>
                                        </p:tav>
                                        <p:tav tm="100000">
                                          <p:val>
                                            <p:strVal val="#ppt_x"/>
                                          </p:val>
                                        </p:tav>
                                      </p:tavLst>
                                    </p:anim>
                                    <p:anim calcmode="lin" valueType="num">
                                      <p:cBhvr additive="base">
                                        <p:cTn id="291" dur="500" fill="hold"/>
                                        <p:tgtEl>
                                          <p:spTgt spid="3144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470" grpId="0" animBg="1"/>
      <p:bldP spid="314420" grpId="0" animBg="1"/>
      <p:bldP spid="314393" grpId="0" animBg="1"/>
      <p:bldP spid="314378" grpId="0"/>
      <p:bldP spid="314379" grpId="0" animBg="1"/>
      <p:bldP spid="314379" grpId="1" animBg="1"/>
      <p:bldP spid="314380" grpId="0" animBg="1"/>
      <p:bldP spid="314380" grpId="1" animBg="1"/>
      <p:bldP spid="314382" grpId="0" animBg="1"/>
      <p:bldP spid="314383" grpId="0" animBg="1"/>
      <p:bldP spid="314389" grpId="0" animBg="1"/>
      <p:bldP spid="314390" grpId="0" animBg="1"/>
      <p:bldP spid="314391" grpId="0" animBg="1"/>
      <p:bldP spid="314381" grpId="0" animBg="1"/>
      <p:bldP spid="314392" grpId="0" animBg="1"/>
      <p:bldP spid="314394" grpId="0" animBg="1"/>
      <p:bldP spid="314395" grpId="0" animBg="1"/>
      <p:bldP spid="314396" grpId="0" animBg="1"/>
      <p:bldP spid="314397" grpId="0" animBg="1"/>
      <p:bldP spid="314405" grpId="0" animBg="1"/>
      <p:bldP spid="314406" grpId="0"/>
      <p:bldP spid="314407" grpId="0" animBg="1"/>
      <p:bldP spid="314408" grpId="0" animBg="1"/>
      <p:bldP spid="314408" grpId="1" animBg="1"/>
      <p:bldP spid="314409" grpId="0" animBg="1"/>
      <p:bldP spid="314409" grpId="1" animBg="1"/>
      <p:bldP spid="314410" grpId="0" animBg="1"/>
      <p:bldP spid="314411" grpId="0" animBg="1"/>
      <p:bldP spid="314417" grpId="0" animBg="1"/>
      <p:bldP spid="314418" grpId="0" animBg="1"/>
      <p:bldP spid="314419" grpId="0" animBg="1"/>
      <p:bldP spid="314421" grpId="0" animBg="1"/>
      <p:bldP spid="314422" grpId="0" animBg="1"/>
      <p:bldP spid="314423" grpId="0" animBg="1"/>
      <p:bldP spid="314424" grpId="0" animBg="1"/>
      <p:bldP spid="314425" grpId="0" animBg="1"/>
      <p:bldP spid="314433" grpId="0" animBg="1"/>
      <p:bldP spid="314434" grpId="0"/>
      <p:bldP spid="314435" grpId="0" animBg="1"/>
      <p:bldP spid="314435" grpId="1" animBg="1"/>
      <p:bldP spid="314436" grpId="0" animBg="1"/>
      <p:bldP spid="314436" grpId="1" animBg="1"/>
      <p:bldP spid="314437" grpId="0" animBg="1"/>
      <p:bldP spid="314439" grpId="0" animBg="1"/>
      <p:bldP spid="314438" grpId="0" animBg="1"/>
      <p:bldP spid="314440" grpId="0" animBg="1"/>
      <p:bldP spid="314441" grpId="0" animBg="1"/>
      <p:bldP spid="314443" grpId="0" animBg="1"/>
      <p:bldP spid="314447" grpId="0" animBg="1"/>
      <p:bldP spid="314449" grpId="0" animBg="1"/>
      <p:bldP spid="314452" grpId="0" animBg="1"/>
      <p:bldP spid="314453" grpId="0" animBg="1"/>
      <p:bldP spid="314456" grpId="0"/>
      <p:bldP spid="314459" grpId="0" animBg="1"/>
      <p:bldP spid="314459" grpId="1" animBg="1"/>
      <p:bldP spid="314460" grpId="0" animBg="1"/>
      <p:bldP spid="314460" grpId="1" animBg="1"/>
      <p:bldP spid="314461" grpId="0" animBg="1"/>
      <p:bldP spid="314462" grpId="0" animBg="1"/>
      <p:bldP spid="314463" grpId="0" animBg="1"/>
      <p:bldP spid="314464" grpId="0" animBg="1"/>
      <p:bldP spid="314464" grpId="1" animBg="1"/>
      <p:bldP spid="314466" grpId="0" animBg="1"/>
      <p:bldP spid="314466" grpId="1" animBg="1"/>
      <p:bldP spid="314471" grpId="0" animBg="1"/>
      <p:bldP spid="314472" grpId="0" animBg="1"/>
      <p:bldP spid="314473" grpId="0" animBg="1"/>
      <p:bldP spid="314475" grpId="0" animBg="1"/>
      <p:bldP spid="314476" grpId="0" animBg="1"/>
      <p:bldP spid="314477" grpId="0" animBg="1"/>
      <p:bldP spid="314479" grpId="0"/>
      <p:bldP spid="314481" grpId="0"/>
      <p:bldP spid="314482" grpId="0" animBg="1"/>
      <p:bldP spid="314483" grpId="0" animBg="1"/>
      <p:bldP spid="3144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432" name="Rectangle 40"/>
          <p:cNvSpPr>
            <a:spLocks noChangeArrowheads="1"/>
          </p:cNvSpPr>
          <p:nvPr/>
        </p:nvSpPr>
        <p:spPr bwMode="auto">
          <a:xfrm rot="-5400000">
            <a:off x="933451" y="3400425"/>
            <a:ext cx="114300" cy="885825"/>
          </a:xfrm>
          <a:prstGeom prst="rect">
            <a:avLst/>
          </a:prstGeom>
          <a:solidFill>
            <a:srgbClr val="C0C0C0">
              <a:alpha val="25000"/>
            </a:srgbClr>
          </a:solidFill>
          <a:ln w="9525" algn="ctr">
            <a:solidFill>
              <a:srgbClr val="C0C0C0"/>
            </a:solidFill>
            <a:miter lim="800000"/>
            <a:headEnd/>
            <a:tailEnd/>
          </a:ln>
          <a:effectLst/>
        </p:spPr>
        <p:txBody>
          <a:bodyPr wrap="none" anchor="ctr"/>
          <a:lstStyle/>
          <a:p>
            <a:endParaRPr lang="ru-RU"/>
          </a:p>
        </p:txBody>
      </p:sp>
      <p:sp>
        <p:nvSpPr>
          <p:cNvPr id="315431" name="Rectangle 39"/>
          <p:cNvSpPr>
            <a:spLocks noChangeArrowheads="1"/>
          </p:cNvSpPr>
          <p:nvPr/>
        </p:nvSpPr>
        <p:spPr bwMode="auto">
          <a:xfrm>
            <a:off x="403225" y="2565400"/>
            <a:ext cx="133350" cy="1333500"/>
          </a:xfrm>
          <a:prstGeom prst="rect">
            <a:avLst/>
          </a:prstGeom>
          <a:solidFill>
            <a:srgbClr val="C0C0C0">
              <a:alpha val="25000"/>
            </a:srgbClr>
          </a:solidFill>
          <a:ln w="9525" algn="ctr">
            <a:solidFill>
              <a:srgbClr val="C0C0C0"/>
            </a:solidFill>
            <a:miter lim="800000"/>
            <a:headEnd/>
            <a:tailEnd/>
          </a:ln>
          <a:effectLst/>
        </p:spPr>
        <p:txBody>
          <a:bodyPr wrap="none" anchor="ctr"/>
          <a:lstStyle/>
          <a:p>
            <a:endParaRPr lang="ru-RU"/>
          </a:p>
        </p:txBody>
      </p:sp>
      <p:sp>
        <p:nvSpPr>
          <p:cNvPr id="315417" name="Freeform 25"/>
          <p:cNvSpPr>
            <a:spLocks/>
          </p:cNvSpPr>
          <p:nvPr/>
        </p:nvSpPr>
        <p:spPr bwMode="auto">
          <a:xfrm>
            <a:off x="542925" y="2619375"/>
            <a:ext cx="1117600" cy="1166813"/>
          </a:xfrm>
          <a:custGeom>
            <a:avLst/>
            <a:gdLst/>
            <a:ahLst/>
            <a:cxnLst>
              <a:cxn ang="0">
                <a:pos x="132" y="18"/>
              </a:cxn>
              <a:cxn ang="0">
                <a:pos x="60" y="54"/>
              </a:cxn>
              <a:cxn ang="0">
                <a:pos x="42" y="66"/>
              </a:cxn>
              <a:cxn ang="0">
                <a:pos x="0" y="114"/>
              </a:cxn>
              <a:cxn ang="0">
                <a:pos x="36" y="288"/>
              </a:cxn>
              <a:cxn ang="0">
                <a:pos x="60" y="342"/>
              </a:cxn>
              <a:cxn ang="0">
                <a:pos x="120" y="468"/>
              </a:cxn>
              <a:cxn ang="0">
                <a:pos x="138" y="504"/>
              </a:cxn>
              <a:cxn ang="0">
                <a:pos x="228" y="594"/>
              </a:cxn>
              <a:cxn ang="0">
                <a:pos x="240" y="612"/>
              </a:cxn>
              <a:cxn ang="0">
                <a:pos x="258" y="618"/>
              </a:cxn>
              <a:cxn ang="0">
                <a:pos x="276" y="630"/>
              </a:cxn>
              <a:cxn ang="0">
                <a:pos x="372" y="690"/>
              </a:cxn>
              <a:cxn ang="0">
                <a:pos x="468" y="732"/>
              </a:cxn>
              <a:cxn ang="0">
                <a:pos x="630" y="666"/>
              </a:cxn>
              <a:cxn ang="0">
                <a:pos x="666" y="600"/>
              </a:cxn>
              <a:cxn ang="0">
                <a:pos x="690" y="552"/>
              </a:cxn>
              <a:cxn ang="0">
                <a:pos x="648" y="330"/>
              </a:cxn>
              <a:cxn ang="0">
                <a:pos x="612" y="270"/>
              </a:cxn>
              <a:cxn ang="0">
                <a:pos x="462" y="60"/>
              </a:cxn>
              <a:cxn ang="0">
                <a:pos x="432" y="48"/>
              </a:cxn>
              <a:cxn ang="0">
                <a:pos x="360" y="12"/>
              </a:cxn>
              <a:cxn ang="0">
                <a:pos x="324" y="0"/>
              </a:cxn>
              <a:cxn ang="0">
                <a:pos x="204" y="6"/>
              </a:cxn>
              <a:cxn ang="0">
                <a:pos x="132" y="18"/>
              </a:cxn>
            </a:cxnLst>
            <a:rect l="0" t="0" r="r" b="b"/>
            <a:pathLst>
              <a:path w="704" h="735">
                <a:moveTo>
                  <a:pt x="132" y="18"/>
                </a:moveTo>
                <a:cubicBezTo>
                  <a:pt x="82" y="35"/>
                  <a:pt x="107" y="23"/>
                  <a:pt x="60" y="54"/>
                </a:cubicBezTo>
                <a:cubicBezTo>
                  <a:pt x="54" y="58"/>
                  <a:pt x="42" y="66"/>
                  <a:pt x="42" y="66"/>
                </a:cubicBezTo>
                <a:cubicBezTo>
                  <a:pt x="29" y="86"/>
                  <a:pt x="13" y="94"/>
                  <a:pt x="0" y="114"/>
                </a:cubicBezTo>
                <a:cubicBezTo>
                  <a:pt x="4" y="157"/>
                  <a:pt x="10" y="249"/>
                  <a:pt x="36" y="288"/>
                </a:cubicBezTo>
                <a:cubicBezTo>
                  <a:pt x="55" y="317"/>
                  <a:pt x="46" y="299"/>
                  <a:pt x="60" y="342"/>
                </a:cubicBezTo>
                <a:cubicBezTo>
                  <a:pt x="76" y="391"/>
                  <a:pt x="91" y="425"/>
                  <a:pt x="120" y="468"/>
                </a:cubicBezTo>
                <a:cubicBezTo>
                  <a:pt x="148" y="510"/>
                  <a:pt x="100" y="462"/>
                  <a:pt x="138" y="504"/>
                </a:cubicBezTo>
                <a:cubicBezTo>
                  <a:pt x="166" y="536"/>
                  <a:pt x="198" y="564"/>
                  <a:pt x="228" y="594"/>
                </a:cubicBezTo>
                <a:cubicBezTo>
                  <a:pt x="233" y="599"/>
                  <a:pt x="234" y="607"/>
                  <a:pt x="240" y="612"/>
                </a:cubicBezTo>
                <a:cubicBezTo>
                  <a:pt x="245" y="616"/>
                  <a:pt x="252" y="615"/>
                  <a:pt x="258" y="618"/>
                </a:cubicBezTo>
                <a:cubicBezTo>
                  <a:pt x="264" y="621"/>
                  <a:pt x="270" y="625"/>
                  <a:pt x="276" y="630"/>
                </a:cubicBezTo>
                <a:cubicBezTo>
                  <a:pt x="307" y="656"/>
                  <a:pt x="333" y="680"/>
                  <a:pt x="372" y="690"/>
                </a:cubicBezTo>
                <a:cubicBezTo>
                  <a:pt x="402" y="710"/>
                  <a:pt x="438" y="712"/>
                  <a:pt x="468" y="732"/>
                </a:cubicBezTo>
                <a:cubicBezTo>
                  <a:pt x="566" y="725"/>
                  <a:pt x="572" y="735"/>
                  <a:pt x="630" y="666"/>
                </a:cubicBezTo>
                <a:cubicBezTo>
                  <a:pt x="644" y="650"/>
                  <a:pt x="659" y="614"/>
                  <a:pt x="666" y="600"/>
                </a:cubicBezTo>
                <a:cubicBezTo>
                  <a:pt x="674" y="584"/>
                  <a:pt x="690" y="552"/>
                  <a:pt x="690" y="552"/>
                </a:cubicBezTo>
                <a:cubicBezTo>
                  <a:pt x="704" y="467"/>
                  <a:pt x="690" y="401"/>
                  <a:pt x="648" y="330"/>
                </a:cubicBezTo>
                <a:cubicBezTo>
                  <a:pt x="641" y="302"/>
                  <a:pt x="633" y="291"/>
                  <a:pt x="612" y="270"/>
                </a:cubicBezTo>
                <a:cubicBezTo>
                  <a:pt x="588" y="197"/>
                  <a:pt x="516" y="114"/>
                  <a:pt x="462" y="60"/>
                </a:cubicBezTo>
                <a:cubicBezTo>
                  <a:pt x="454" y="52"/>
                  <a:pt x="442" y="53"/>
                  <a:pt x="432" y="48"/>
                </a:cubicBezTo>
                <a:cubicBezTo>
                  <a:pt x="404" y="34"/>
                  <a:pt x="389" y="21"/>
                  <a:pt x="360" y="12"/>
                </a:cubicBezTo>
                <a:cubicBezTo>
                  <a:pt x="348" y="8"/>
                  <a:pt x="324" y="0"/>
                  <a:pt x="324" y="0"/>
                </a:cubicBezTo>
                <a:cubicBezTo>
                  <a:pt x="284" y="2"/>
                  <a:pt x="244" y="3"/>
                  <a:pt x="204" y="6"/>
                </a:cubicBezTo>
                <a:cubicBezTo>
                  <a:pt x="184" y="7"/>
                  <a:pt x="153" y="18"/>
                  <a:pt x="132" y="18"/>
                </a:cubicBezTo>
                <a:close/>
              </a:path>
            </a:pathLst>
          </a:custGeom>
          <a:solidFill>
            <a:srgbClr val="CCFFFF"/>
          </a:solidFill>
          <a:ln w="9525" cap="flat" cmpd="sng">
            <a:solidFill>
              <a:srgbClr val="99CCFF"/>
            </a:solidFill>
            <a:prstDash val="dash"/>
            <a:round/>
            <a:headEnd type="none" w="med" len="med"/>
            <a:tailEnd type="none" w="med" len="med"/>
          </a:ln>
          <a:effectLst/>
        </p:spPr>
        <p:txBody>
          <a:bodyPr anchor="ctr"/>
          <a:lstStyle/>
          <a:p>
            <a:endParaRPr lang="ru-RU"/>
          </a:p>
        </p:txBody>
      </p:sp>
      <p:grpSp>
        <p:nvGrpSpPr>
          <p:cNvPr id="315410" name="Group 18"/>
          <p:cNvGrpSpPr>
            <a:grpSpLocks/>
          </p:cNvGrpSpPr>
          <p:nvPr/>
        </p:nvGrpSpPr>
        <p:grpSpPr bwMode="auto">
          <a:xfrm>
            <a:off x="812800" y="2816225"/>
            <a:ext cx="212725" cy="468313"/>
            <a:chOff x="512" y="1774"/>
            <a:chExt cx="134" cy="295"/>
          </a:xfrm>
        </p:grpSpPr>
        <p:sp>
          <p:nvSpPr>
            <p:cNvPr id="315408" name="Rectangle 16"/>
            <p:cNvSpPr>
              <a:spLocks noChangeArrowheads="1"/>
            </p:cNvSpPr>
            <p:nvPr/>
          </p:nvSpPr>
          <p:spPr bwMode="auto">
            <a:xfrm>
              <a:off x="601" y="1925"/>
              <a:ext cx="32" cy="144"/>
            </a:xfrm>
            <a:prstGeom prst="rect">
              <a:avLst/>
            </a:prstGeom>
            <a:solidFill>
              <a:srgbClr val="FFCC99"/>
            </a:solidFill>
            <a:ln w="9525" algn="ctr">
              <a:solidFill>
                <a:schemeClr val="tx1"/>
              </a:solidFill>
              <a:miter lim="800000"/>
              <a:headEnd/>
              <a:tailEnd/>
            </a:ln>
            <a:effectLst/>
          </p:spPr>
          <p:txBody>
            <a:bodyPr wrap="none" anchor="ctr"/>
            <a:lstStyle/>
            <a:p>
              <a:endParaRPr lang="ru-RU"/>
            </a:p>
          </p:txBody>
        </p:sp>
        <p:sp>
          <p:nvSpPr>
            <p:cNvPr id="315406" name="Rectangle 14"/>
            <p:cNvSpPr>
              <a:spLocks noChangeArrowheads="1"/>
            </p:cNvSpPr>
            <p:nvPr/>
          </p:nvSpPr>
          <p:spPr bwMode="auto">
            <a:xfrm>
              <a:off x="590" y="1834"/>
              <a:ext cx="56" cy="144"/>
            </a:xfrm>
            <a:prstGeom prst="rect">
              <a:avLst/>
            </a:prstGeom>
            <a:solidFill>
              <a:srgbClr val="FFCC99"/>
            </a:solidFill>
            <a:ln w="9525" algn="ctr">
              <a:solidFill>
                <a:schemeClr val="tx1"/>
              </a:solidFill>
              <a:miter lim="800000"/>
              <a:headEnd/>
              <a:tailEnd/>
            </a:ln>
            <a:effectLst/>
          </p:spPr>
          <p:txBody>
            <a:bodyPr wrap="none" anchor="ctr"/>
            <a:lstStyle/>
            <a:p>
              <a:endParaRPr lang="ru-RU"/>
            </a:p>
          </p:txBody>
        </p:sp>
        <p:sp>
          <p:nvSpPr>
            <p:cNvPr id="315407" name="Oval 15"/>
            <p:cNvSpPr>
              <a:spLocks noChangeArrowheads="1"/>
            </p:cNvSpPr>
            <p:nvPr/>
          </p:nvSpPr>
          <p:spPr bwMode="auto">
            <a:xfrm>
              <a:off x="590" y="1774"/>
              <a:ext cx="56" cy="56"/>
            </a:xfrm>
            <a:prstGeom prst="ellipse">
              <a:avLst/>
            </a:prstGeom>
            <a:solidFill>
              <a:srgbClr val="FFCC99"/>
            </a:solidFill>
            <a:ln w="9525" algn="ctr">
              <a:solidFill>
                <a:schemeClr val="tx1"/>
              </a:solidFill>
              <a:round/>
              <a:headEnd/>
              <a:tailEnd/>
            </a:ln>
            <a:effectLst/>
          </p:spPr>
          <p:txBody>
            <a:bodyPr wrap="none" anchor="ctr"/>
            <a:lstStyle/>
            <a:p>
              <a:endParaRPr lang="ru-RU"/>
            </a:p>
          </p:txBody>
        </p:sp>
        <p:sp>
          <p:nvSpPr>
            <p:cNvPr id="315409" name="Rectangle 17"/>
            <p:cNvSpPr>
              <a:spLocks noChangeArrowheads="1"/>
            </p:cNvSpPr>
            <p:nvPr/>
          </p:nvSpPr>
          <p:spPr bwMode="auto">
            <a:xfrm rot="2783830" flipV="1">
              <a:off x="553" y="1836"/>
              <a:ext cx="27" cy="110"/>
            </a:xfrm>
            <a:prstGeom prst="rect">
              <a:avLst/>
            </a:prstGeom>
            <a:solidFill>
              <a:srgbClr val="FFCC99"/>
            </a:solidFill>
            <a:ln w="9525" algn="ctr">
              <a:solidFill>
                <a:schemeClr val="tx1"/>
              </a:solidFill>
              <a:miter lim="800000"/>
              <a:headEnd/>
              <a:tailEnd/>
            </a:ln>
            <a:effectLst/>
          </p:spPr>
          <p:txBody>
            <a:bodyPr wrap="none" anchor="ctr"/>
            <a:lstStyle/>
            <a:p>
              <a:endParaRPr lang="ru-RU"/>
            </a:p>
          </p:txBody>
        </p:sp>
      </p:grpSp>
      <p:sp>
        <p:nvSpPr>
          <p:cNvPr id="315396" name="Rectangle 4"/>
          <p:cNvSpPr>
            <a:spLocks noChangeArrowheads="1"/>
          </p:cNvSpPr>
          <p:nvPr/>
        </p:nvSpPr>
        <p:spPr bwMode="auto">
          <a:xfrm>
            <a:off x="952500" y="542925"/>
            <a:ext cx="4229100" cy="200025"/>
          </a:xfrm>
          <a:prstGeom prst="rect">
            <a:avLst/>
          </a:prstGeom>
          <a:noFill/>
          <a:ln w="9525">
            <a:noFill/>
            <a:miter lim="800000"/>
            <a:headEnd/>
            <a:tailEnd/>
          </a:ln>
          <a:effectLst/>
        </p:spPr>
        <p:txBody>
          <a:bodyPr anchor="ctr"/>
          <a:lstStyle/>
          <a:p>
            <a:r>
              <a:rPr lang="ru-RU"/>
              <a:t>Лекция 5</a:t>
            </a:r>
            <a:r>
              <a:rPr lang="en-US"/>
              <a:t> (</a:t>
            </a:r>
            <a:r>
              <a:rPr lang="ru-RU" sz="1600"/>
              <a:t>продолжение – 5.2</a:t>
            </a:r>
            <a:r>
              <a:rPr lang="ru-RU"/>
              <a:t>)</a:t>
            </a:r>
          </a:p>
        </p:txBody>
      </p:sp>
      <p:pic>
        <p:nvPicPr>
          <p:cNvPr id="315397" name="Picture 5" descr="НТЦТТ2"/>
          <p:cNvPicPr>
            <a:picLocks noChangeAspect="1" noChangeArrowheads="1"/>
          </p:cNvPicPr>
          <p:nvPr/>
        </p:nvPicPr>
        <p:blipFill>
          <a:blip r:embed="rId3" cstate="print"/>
          <a:srcRect/>
          <a:stretch>
            <a:fillRect/>
          </a:stretch>
        </p:blipFill>
        <p:spPr bwMode="auto">
          <a:xfrm>
            <a:off x="8172450" y="115888"/>
            <a:ext cx="792163" cy="512762"/>
          </a:xfrm>
          <a:prstGeom prst="rect">
            <a:avLst/>
          </a:prstGeom>
          <a:noFill/>
          <a:ln w="9525">
            <a:noFill/>
            <a:miter lim="800000"/>
            <a:headEnd/>
            <a:tailEnd/>
          </a:ln>
        </p:spPr>
      </p:pic>
      <p:sp>
        <p:nvSpPr>
          <p:cNvPr id="315398" name="Text Box 6"/>
          <p:cNvSpPr txBox="1">
            <a:spLocks noChangeArrowheads="1"/>
          </p:cNvSpPr>
          <p:nvPr/>
        </p:nvSpPr>
        <p:spPr bwMode="auto">
          <a:xfrm>
            <a:off x="131763" y="763588"/>
            <a:ext cx="9012237" cy="1006475"/>
          </a:xfrm>
          <a:prstGeom prst="rect">
            <a:avLst/>
          </a:prstGeom>
          <a:noFill/>
          <a:ln w="9525" algn="ctr">
            <a:noFill/>
            <a:miter lim="800000"/>
            <a:headEnd/>
            <a:tailEnd/>
          </a:ln>
          <a:effectLst/>
        </p:spPr>
        <p:txBody>
          <a:bodyPr>
            <a:spAutoFit/>
          </a:bodyPr>
          <a:lstStyle/>
          <a:p>
            <a:pPr marL="342900" indent="-342900"/>
            <a:r>
              <a:rPr lang="ru-RU" sz="1000" b="1">
                <a:solidFill>
                  <a:srgbClr val="FF0000"/>
                </a:solidFill>
                <a:cs typeface="Arial" charset="0"/>
              </a:rPr>
              <a:t>■</a:t>
            </a:r>
            <a:r>
              <a:rPr lang="en-US" sz="1000" b="1">
                <a:solidFill>
                  <a:srgbClr val="FF0000"/>
                </a:solidFill>
                <a:cs typeface="Arial" charset="0"/>
              </a:rPr>
              <a:t>  </a:t>
            </a:r>
            <a:r>
              <a:rPr lang="ru-RU" sz="1000" b="1">
                <a:solidFill>
                  <a:srgbClr val="FF0000"/>
                </a:solidFill>
              </a:rPr>
              <a:t>Учет сил трения при решении задач на равновесие.  </a:t>
            </a:r>
            <a:r>
              <a:rPr lang="ru-RU" sz="1000"/>
              <a:t>При наличии сил трения</a:t>
            </a:r>
            <a:r>
              <a:rPr lang="en-US" sz="1000"/>
              <a:t>:</a:t>
            </a:r>
          </a:p>
          <a:p>
            <a:pPr marL="342900" indent="-342900">
              <a:buFontTx/>
              <a:buAutoNum type="arabicPeriod"/>
            </a:pPr>
            <a:r>
              <a:rPr lang="ru-RU" sz="1000"/>
              <a:t>К действующим на объект активным силам и реакциям абсолютно гладких поверхностей </a:t>
            </a:r>
            <a:r>
              <a:rPr lang="ru-RU" sz="1000" b="1"/>
              <a:t>добавляются соответствующие силы трения</a:t>
            </a:r>
            <a:r>
              <a:rPr lang="ru-RU" sz="1000"/>
              <a:t>, направленные  по общей касательной к контактным поверхностям в сторону, противоположную возможному смещению точки касания объекта относительно опорной шероховатой плоскости.</a:t>
            </a:r>
          </a:p>
          <a:p>
            <a:pPr marL="342900" indent="-342900">
              <a:buFontTx/>
              <a:buAutoNum type="arabicPeriod"/>
            </a:pPr>
            <a:r>
              <a:rPr lang="ru-RU" sz="1000"/>
              <a:t>К уравнениям равновесия, составленным для объекта, </a:t>
            </a:r>
            <a:r>
              <a:rPr lang="ru-RU" sz="1000" b="1"/>
              <a:t>добавляются выражения для максимальных сил трения</a:t>
            </a:r>
            <a:r>
              <a:rPr lang="ru-RU" sz="1000"/>
              <a:t> в количестве, равном числу сил трения.</a:t>
            </a:r>
            <a:endParaRPr lang="en-US" sz="1000"/>
          </a:p>
        </p:txBody>
      </p:sp>
      <p:sp>
        <p:nvSpPr>
          <p:cNvPr id="315399" name="Text Box 7"/>
          <p:cNvSpPr txBox="1">
            <a:spLocks noChangeArrowheads="1"/>
          </p:cNvSpPr>
          <p:nvPr/>
        </p:nvSpPr>
        <p:spPr bwMode="auto">
          <a:xfrm>
            <a:off x="131763" y="1685925"/>
            <a:ext cx="9012237" cy="701675"/>
          </a:xfrm>
          <a:prstGeom prst="rect">
            <a:avLst/>
          </a:prstGeom>
          <a:noFill/>
          <a:ln w="9525" algn="ctr">
            <a:noFill/>
            <a:miter lim="800000"/>
            <a:headEnd/>
            <a:tailEnd/>
          </a:ln>
          <a:effectLst/>
        </p:spPr>
        <p:txBody>
          <a:bodyPr>
            <a:spAutoFit/>
          </a:bodyPr>
          <a:lstStyle/>
          <a:p>
            <a:pPr marL="342900" indent="-342900"/>
            <a:r>
              <a:rPr lang="ru-RU" sz="1000" b="1">
                <a:solidFill>
                  <a:srgbClr val="FF0000"/>
                </a:solidFill>
                <a:cs typeface="Arial" charset="0"/>
              </a:rPr>
              <a:t>■</a:t>
            </a:r>
            <a:r>
              <a:rPr lang="en-US" sz="1000" b="1">
                <a:solidFill>
                  <a:srgbClr val="FF0000"/>
                </a:solidFill>
                <a:cs typeface="Arial" charset="0"/>
              </a:rPr>
              <a:t>  </a:t>
            </a:r>
            <a:r>
              <a:rPr lang="ru-RU" sz="1000" b="1">
                <a:solidFill>
                  <a:srgbClr val="FF0000"/>
                </a:solidFill>
              </a:rPr>
              <a:t>Пример решения задачи на равновесие</a:t>
            </a:r>
            <a:r>
              <a:rPr lang="en-US" sz="1000" b="1">
                <a:solidFill>
                  <a:srgbClr val="FF0000"/>
                </a:solidFill>
              </a:rPr>
              <a:t> </a:t>
            </a:r>
            <a:r>
              <a:rPr lang="ru-RU" sz="1000" b="1">
                <a:solidFill>
                  <a:srgbClr val="FF0000"/>
                </a:solidFill>
              </a:rPr>
              <a:t>с учетом трения.  </a:t>
            </a:r>
            <a:r>
              <a:rPr lang="ru-RU" sz="1000"/>
              <a:t>Человек весом </a:t>
            </a:r>
            <a:r>
              <a:rPr lang="en-US" sz="1000" i="1"/>
              <a:t>G</a:t>
            </a:r>
            <a:r>
              <a:rPr lang="en-US" sz="1000"/>
              <a:t> </a:t>
            </a:r>
            <a:r>
              <a:rPr lang="ru-RU" sz="1000"/>
              <a:t>собирается установить легкую лестницу под углом </a:t>
            </a:r>
            <a:r>
              <a:rPr lang="el-GR" sz="1000" i="1">
                <a:cs typeface="Arial" charset="0"/>
              </a:rPr>
              <a:t>α</a:t>
            </a:r>
            <a:r>
              <a:rPr lang="ru-RU" sz="1000">
                <a:cs typeface="Arial" charset="0"/>
              </a:rPr>
              <a:t> к вертикали (стене) и взобраться на половину длины лестницы для выполнения работы. Коэффициенты трения в точках контакта лестницы с полом (</a:t>
            </a:r>
            <a:r>
              <a:rPr lang="en-US" sz="1000" i="1">
                <a:cs typeface="Arial" charset="0"/>
              </a:rPr>
              <a:t>A</a:t>
            </a:r>
            <a:r>
              <a:rPr lang="en-US" sz="1000">
                <a:cs typeface="Arial" charset="0"/>
              </a:rPr>
              <a:t>) </a:t>
            </a:r>
            <a:r>
              <a:rPr lang="ru-RU" sz="1000">
                <a:cs typeface="Arial" charset="0"/>
              </a:rPr>
              <a:t>и со стеной  (</a:t>
            </a:r>
            <a:r>
              <a:rPr lang="en-US" sz="1000" i="1">
                <a:cs typeface="Arial" charset="0"/>
              </a:rPr>
              <a:t>B</a:t>
            </a:r>
            <a:r>
              <a:rPr lang="en-US" sz="1000">
                <a:cs typeface="Arial" charset="0"/>
              </a:rPr>
              <a:t>)</a:t>
            </a:r>
            <a:r>
              <a:rPr lang="ru-RU" sz="1000">
                <a:cs typeface="Arial" charset="0"/>
              </a:rPr>
              <a:t> равны </a:t>
            </a:r>
            <a:r>
              <a:rPr lang="en-US" sz="1000" i="1">
                <a:cs typeface="Arial" charset="0"/>
              </a:rPr>
              <a:t>f</a:t>
            </a:r>
            <a:r>
              <a:rPr lang="en-US" sz="1000" i="1" baseline="-25000">
                <a:cs typeface="Arial" charset="0"/>
              </a:rPr>
              <a:t>A</a:t>
            </a:r>
            <a:r>
              <a:rPr lang="en-US" sz="1000">
                <a:cs typeface="Arial" charset="0"/>
              </a:rPr>
              <a:t> </a:t>
            </a:r>
            <a:r>
              <a:rPr lang="ru-RU" sz="1000">
                <a:cs typeface="Arial" charset="0"/>
              </a:rPr>
              <a:t>и </a:t>
            </a:r>
            <a:r>
              <a:rPr lang="en-US" sz="1000" i="1">
                <a:cs typeface="Arial" charset="0"/>
              </a:rPr>
              <a:t>f</a:t>
            </a:r>
            <a:r>
              <a:rPr lang="en-US" sz="1000" i="1" baseline="-25000">
                <a:cs typeface="Arial" charset="0"/>
              </a:rPr>
              <a:t>B</a:t>
            </a:r>
            <a:r>
              <a:rPr lang="en-US" sz="1000">
                <a:cs typeface="Arial" charset="0"/>
              </a:rPr>
              <a:t> </a:t>
            </a:r>
            <a:r>
              <a:rPr lang="ru-RU" sz="1000">
                <a:cs typeface="Arial" charset="0"/>
              </a:rPr>
              <a:t>соответственно</a:t>
            </a:r>
            <a:r>
              <a:rPr lang="en-US" sz="1000"/>
              <a:t>. </a:t>
            </a:r>
            <a:r>
              <a:rPr lang="ru-RU" sz="1000"/>
              <a:t>Определить предельное значение угла наклона, при котором лестница с человеком может сохранять равновесие. Весом лестницы пренебречь.</a:t>
            </a:r>
            <a:endParaRPr lang="en-US" sz="1000"/>
          </a:p>
        </p:txBody>
      </p:sp>
      <p:sp>
        <p:nvSpPr>
          <p:cNvPr id="315400" name="Text Box 8"/>
          <p:cNvSpPr txBox="1">
            <a:spLocks noChangeArrowheads="1"/>
          </p:cNvSpPr>
          <p:nvPr/>
        </p:nvSpPr>
        <p:spPr bwMode="auto">
          <a:xfrm>
            <a:off x="1466850" y="2316163"/>
            <a:ext cx="7677150" cy="396875"/>
          </a:xfrm>
          <a:prstGeom prst="rect">
            <a:avLst/>
          </a:prstGeom>
          <a:noFill/>
          <a:ln w="9525" algn="ctr">
            <a:noFill/>
            <a:miter lim="800000"/>
            <a:headEnd/>
            <a:tailEnd/>
          </a:ln>
          <a:effectLst/>
        </p:spPr>
        <p:txBody>
          <a:bodyPr>
            <a:spAutoFit/>
          </a:bodyPr>
          <a:lstStyle/>
          <a:p>
            <a:pPr marL="342900" indent="-342900"/>
            <a:r>
              <a:rPr lang="ru-RU" sz="1000"/>
              <a:t>1. Выбираем на объект (человек и лестница), отбрасываем связи и заменяем их действие реакциями гладкой поверхности.</a:t>
            </a:r>
            <a:endParaRPr lang="en-US" sz="1000"/>
          </a:p>
          <a:p>
            <a:pPr marL="342900" indent="-342900"/>
            <a:endParaRPr lang="ru-RU" sz="1000"/>
          </a:p>
        </p:txBody>
      </p:sp>
      <p:sp>
        <p:nvSpPr>
          <p:cNvPr id="315401" name="Rectangle 9"/>
          <p:cNvSpPr>
            <a:spLocks noChangeArrowheads="1"/>
          </p:cNvSpPr>
          <p:nvPr/>
        </p:nvSpPr>
        <p:spPr bwMode="auto">
          <a:xfrm>
            <a:off x="409575" y="2568575"/>
            <a:ext cx="133350" cy="1333500"/>
          </a:xfrm>
          <a:prstGeom prst="rect">
            <a:avLst/>
          </a:prstGeom>
          <a:solidFill>
            <a:srgbClr val="C0C0C0"/>
          </a:solidFill>
          <a:ln w="9525" algn="ctr">
            <a:solidFill>
              <a:srgbClr val="C0C0C0"/>
            </a:solidFill>
            <a:miter lim="800000"/>
            <a:headEnd/>
            <a:tailEnd/>
          </a:ln>
          <a:effectLst/>
        </p:spPr>
        <p:txBody>
          <a:bodyPr wrap="none" anchor="ctr"/>
          <a:lstStyle/>
          <a:p>
            <a:endParaRPr lang="ru-RU"/>
          </a:p>
        </p:txBody>
      </p:sp>
      <p:sp>
        <p:nvSpPr>
          <p:cNvPr id="315402" name="Rectangle 10"/>
          <p:cNvSpPr>
            <a:spLocks noChangeArrowheads="1"/>
          </p:cNvSpPr>
          <p:nvPr/>
        </p:nvSpPr>
        <p:spPr bwMode="auto">
          <a:xfrm rot="-5400000">
            <a:off x="933451" y="3406775"/>
            <a:ext cx="114300" cy="885825"/>
          </a:xfrm>
          <a:prstGeom prst="rect">
            <a:avLst/>
          </a:prstGeom>
          <a:solidFill>
            <a:srgbClr val="C0C0C0"/>
          </a:solidFill>
          <a:ln w="9525" algn="ctr">
            <a:solidFill>
              <a:srgbClr val="C0C0C0"/>
            </a:solidFill>
            <a:miter lim="800000"/>
            <a:headEnd/>
            <a:tailEnd/>
          </a:ln>
          <a:effectLst/>
        </p:spPr>
        <p:txBody>
          <a:bodyPr wrap="none" anchor="ctr"/>
          <a:lstStyle/>
          <a:p>
            <a:endParaRPr lang="ru-RU"/>
          </a:p>
        </p:txBody>
      </p:sp>
      <p:sp>
        <p:nvSpPr>
          <p:cNvPr id="315403" name="Rectangle 11"/>
          <p:cNvSpPr>
            <a:spLocks noChangeArrowheads="1"/>
          </p:cNvSpPr>
          <p:nvPr/>
        </p:nvSpPr>
        <p:spPr bwMode="auto">
          <a:xfrm rot="3042635">
            <a:off x="332581" y="3264695"/>
            <a:ext cx="1266825" cy="42862"/>
          </a:xfrm>
          <a:prstGeom prst="rect">
            <a:avLst/>
          </a:prstGeom>
          <a:solidFill>
            <a:srgbClr val="FFCC99"/>
          </a:solidFill>
          <a:ln w="9525" algn="ctr">
            <a:solidFill>
              <a:schemeClr val="tx1"/>
            </a:solidFill>
            <a:miter lim="800000"/>
            <a:headEnd/>
            <a:tailEnd/>
          </a:ln>
          <a:effectLst/>
        </p:spPr>
        <p:txBody>
          <a:bodyPr wrap="none" anchor="ctr"/>
          <a:lstStyle/>
          <a:p>
            <a:endParaRPr lang="ru-RU"/>
          </a:p>
        </p:txBody>
      </p:sp>
      <p:sp>
        <p:nvSpPr>
          <p:cNvPr id="315404" name="Line 12"/>
          <p:cNvSpPr>
            <a:spLocks noChangeShapeType="1"/>
          </p:cNvSpPr>
          <p:nvPr/>
        </p:nvSpPr>
        <p:spPr bwMode="auto">
          <a:xfrm>
            <a:off x="542925" y="2557463"/>
            <a:ext cx="0" cy="1228725"/>
          </a:xfrm>
          <a:prstGeom prst="line">
            <a:avLst/>
          </a:prstGeom>
          <a:noFill/>
          <a:ln w="9525">
            <a:solidFill>
              <a:schemeClr val="tx1"/>
            </a:solidFill>
            <a:round/>
            <a:headEnd/>
            <a:tailEnd/>
          </a:ln>
          <a:effectLst/>
        </p:spPr>
        <p:txBody>
          <a:bodyPr anchor="ctr"/>
          <a:lstStyle/>
          <a:p>
            <a:endParaRPr lang="ru-RU"/>
          </a:p>
        </p:txBody>
      </p:sp>
      <p:sp>
        <p:nvSpPr>
          <p:cNvPr id="315405" name="Line 13"/>
          <p:cNvSpPr>
            <a:spLocks noChangeShapeType="1"/>
          </p:cNvSpPr>
          <p:nvPr/>
        </p:nvSpPr>
        <p:spPr bwMode="auto">
          <a:xfrm>
            <a:off x="542925" y="3784600"/>
            <a:ext cx="885825" cy="0"/>
          </a:xfrm>
          <a:prstGeom prst="line">
            <a:avLst/>
          </a:prstGeom>
          <a:noFill/>
          <a:ln w="9525">
            <a:solidFill>
              <a:schemeClr val="tx1"/>
            </a:solidFill>
            <a:round/>
            <a:headEnd/>
            <a:tailEnd/>
          </a:ln>
          <a:effectLst/>
        </p:spPr>
        <p:txBody>
          <a:bodyPr anchor="ctr"/>
          <a:lstStyle/>
          <a:p>
            <a:endParaRPr lang="ru-RU"/>
          </a:p>
        </p:txBody>
      </p:sp>
      <p:sp>
        <p:nvSpPr>
          <p:cNvPr id="315415" name="Text Box 23"/>
          <p:cNvSpPr txBox="1">
            <a:spLocks noChangeArrowheads="1"/>
          </p:cNvSpPr>
          <p:nvPr/>
        </p:nvSpPr>
        <p:spPr bwMode="auto">
          <a:xfrm>
            <a:off x="1184275" y="3787775"/>
            <a:ext cx="268288" cy="244475"/>
          </a:xfrm>
          <a:prstGeom prst="rect">
            <a:avLst/>
          </a:prstGeom>
          <a:noFill/>
          <a:ln w="9525" algn="ctr">
            <a:noFill/>
            <a:miter lim="800000"/>
            <a:headEnd/>
            <a:tailEnd/>
          </a:ln>
          <a:effectLst/>
        </p:spPr>
        <p:txBody>
          <a:bodyPr wrap="none">
            <a:spAutoFit/>
          </a:bodyPr>
          <a:lstStyle/>
          <a:p>
            <a:r>
              <a:rPr lang="en-US" sz="1000" i="1"/>
              <a:t>A</a:t>
            </a:r>
            <a:endParaRPr lang="ru-RU" sz="1000" i="1"/>
          </a:p>
        </p:txBody>
      </p:sp>
      <p:sp>
        <p:nvSpPr>
          <p:cNvPr id="315416" name="Text Box 24"/>
          <p:cNvSpPr txBox="1">
            <a:spLocks noChangeArrowheads="1"/>
          </p:cNvSpPr>
          <p:nvPr/>
        </p:nvSpPr>
        <p:spPr bwMode="auto">
          <a:xfrm>
            <a:off x="258763" y="2709863"/>
            <a:ext cx="268287" cy="244475"/>
          </a:xfrm>
          <a:prstGeom prst="rect">
            <a:avLst/>
          </a:prstGeom>
          <a:noFill/>
          <a:ln w="9525" algn="ctr">
            <a:noFill/>
            <a:miter lim="800000"/>
            <a:headEnd/>
            <a:tailEnd/>
          </a:ln>
          <a:effectLst/>
        </p:spPr>
        <p:txBody>
          <a:bodyPr wrap="none">
            <a:spAutoFit/>
          </a:bodyPr>
          <a:lstStyle/>
          <a:p>
            <a:r>
              <a:rPr lang="en-US" sz="1000" i="1"/>
              <a:t>B</a:t>
            </a:r>
            <a:endParaRPr lang="ru-RU" sz="1000" i="1"/>
          </a:p>
        </p:txBody>
      </p:sp>
      <p:sp>
        <p:nvSpPr>
          <p:cNvPr id="315418" name="AutoShape 26"/>
          <p:cNvSpPr>
            <a:spLocks noChangeArrowheads="1"/>
          </p:cNvSpPr>
          <p:nvPr/>
        </p:nvSpPr>
        <p:spPr bwMode="auto">
          <a:xfrm>
            <a:off x="552450" y="2743200"/>
            <a:ext cx="333375" cy="88900"/>
          </a:xfrm>
          <a:prstGeom prst="rightArrow">
            <a:avLst>
              <a:gd name="adj1" fmla="val 50000"/>
              <a:gd name="adj2" fmla="val 93750"/>
            </a:avLst>
          </a:prstGeom>
          <a:solidFill>
            <a:srgbClr val="0000FF"/>
          </a:solidFill>
          <a:ln w="9525" algn="ctr">
            <a:solidFill>
              <a:schemeClr val="tx1"/>
            </a:solidFill>
            <a:miter lim="800000"/>
            <a:headEnd/>
            <a:tailEnd/>
          </a:ln>
          <a:effectLst/>
        </p:spPr>
        <p:txBody>
          <a:bodyPr wrap="none" anchor="ctr"/>
          <a:lstStyle/>
          <a:p>
            <a:endParaRPr lang="ru-RU"/>
          </a:p>
        </p:txBody>
      </p:sp>
      <p:sp>
        <p:nvSpPr>
          <p:cNvPr id="315419" name="AutoShape 27"/>
          <p:cNvSpPr>
            <a:spLocks noChangeArrowheads="1"/>
          </p:cNvSpPr>
          <p:nvPr/>
        </p:nvSpPr>
        <p:spPr bwMode="auto">
          <a:xfrm rot="-5400000">
            <a:off x="1179512" y="3570288"/>
            <a:ext cx="333375" cy="88900"/>
          </a:xfrm>
          <a:prstGeom prst="rightArrow">
            <a:avLst>
              <a:gd name="adj1" fmla="val 50000"/>
              <a:gd name="adj2" fmla="val 93750"/>
            </a:avLst>
          </a:prstGeom>
          <a:solidFill>
            <a:srgbClr val="0000FF"/>
          </a:solidFill>
          <a:ln w="9525" algn="ctr">
            <a:solidFill>
              <a:schemeClr val="tx1"/>
            </a:solidFill>
            <a:miter lim="800000"/>
            <a:headEnd/>
            <a:tailEnd/>
          </a:ln>
          <a:effectLst/>
        </p:spPr>
        <p:txBody>
          <a:bodyPr wrap="none" anchor="ctr"/>
          <a:lstStyle/>
          <a:p>
            <a:endParaRPr lang="ru-RU"/>
          </a:p>
        </p:txBody>
      </p:sp>
      <p:graphicFrame>
        <p:nvGraphicFramePr>
          <p:cNvPr id="315421" name="Object 29"/>
          <p:cNvGraphicFramePr>
            <a:graphicFrameLocks noChangeAspect="1"/>
          </p:cNvGraphicFramePr>
          <p:nvPr/>
        </p:nvGraphicFramePr>
        <p:xfrm>
          <a:off x="1412875" y="3476625"/>
          <a:ext cx="241300" cy="228600"/>
        </p:xfrm>
        <a:graphic>
          <a:graphicData uri="http://schemas.openxmlformats.org/presentationml/2006/ole">
            <p:oleObj spid="_x0000_s315421" name="Формула" r:id="rId4" imgW="241200" imgH="228600" progId="Equation.3">
              <p:embed/>
            </p:oleObj>
          </a:graphicData>
        </a:graphic>
      </p:graphicFrame>
      <p:graphicFrame>
        <p:nvGraphicFramePr>
          <p:cNvPr id="315422" name="Object 30"/>
          <p:cNvGraphicFramePr>
            <a:graphicFrameLocks noChangeAspect="1"/>
          </p:cNvGraphicFramePr>
          <p:nvPr/>
        </p:nvGraphicFramePr>
        <p:xfrm>
          <a:off x="687388" y="2493963"/>
          <a:ext cx="241300" cy="228600"/>
        </p:xfrm>
        <a:graphic>
          <a:graphicData uri="http://schemas.openxmlformats.org/presentationml/2006/ole">
            <p:oleObj spid="_x0000_s315422" name="Формула" r:id="rId5" imgW="241200" imgH="228600" progId="Equation.3">
              <p:embed/>
            </p:oleObj>
          </a:graphicData>
        </a:graphic>
      </p:graphicFrame>
      <p:sp>
        <p:nvSpPr>
          <p:cNvPr id="315423" name="Text Box 31"/>
          <p:cNvSpPr txBox="1">
            <a:spLocks noChangeArrowheads="1"/>
          </p:cNvSpPr>
          <p:nvPr/>
        </p:nvSpPr>
        <p:spPr bwMode="auto">
          <a:xfrm>
            <a:off x="1457325" y="2486025"/>
            <a:ext cx="7677150" cy="396875"/>
          </a:xfrm>
          <a:prstGeom prst="rect">
            <a:avLst/>
          </a:prstGeom>
          <a:noFill/>
          <a:ln w="9525" algn="ctr">
            <a:noFill/>
            <a:miter lim="800000"/>
            <a:headEnd/>
            <a:tailEnd/>
          </a:ln>
          <a:effectLst/>
        </p:spPr>
        <p:txBody>
          <a:bodyPr>
            <a:spAutoFit/>
          </a:bodyPr>
          <a:lstStyle/>
          <a:p>
            <a:pPr marL="342900" indent="-342900"/>
            <a:r>
              <a:rPr lang="en-US" sz="1000"/>
              <a:t>2</a:t>
            </a:r>
            <a:r>
              <a:rPr lang="ru-RU" sz="1000"/>
              <a:t>. Добавляем активные силы (силу тяжести </a:t>
            </a:r>
            <a:r>
              <a:rPr lang="en-US" sz="1000" b="1" i="1"/>
              <a:t>G</a:t>
            </a:r>
            <a:r>
              <a:rPr lang="ru-RU" sz="1000"/>
              <a:t>).</a:t>
            </a:r>
            <a:endParaRPr lang="en-US" sz="1000"/>
          </a:p>
          <a:p>
            <a:pPr marL="342900" indent="-342900"/>
            <a:endParaRPr lang="ru-RU" sz="1000"/>
          </a:p>
        </p:txBody>
      </p:sp>
      <p:sp>
        <p:nvSpPr>
          <p:cNvPr id="315424" name="AutoShape 32"/>
          <p:cNvSpPr>
            <a:spLocks noChangeArrowheads="1"/>
          </p:cNvSpPr>
          <p:nvPr/>
        </p:nvSpPr>
        <p:spPr bwMode="auto">
          <a:xfrm rot="5400000" flipV="1">
            <a:off x="806450" y="3159126"/>
            <a:ext cx="333375" cy="88900"/>
          </a:xfrm>
          <a:prstGeom prst="rightArrow">
            <a:avLst>
              <a:gd name="adj1" fmla="val 50000"/>
              <a:gd name="adj2" fmla="val 93750"/>
            </a:avLst>
          </a:prstGeom>
          <a:solidFill>
            <a:srgbClr val="FF0000"/>
          </a:solidFill>
          <a:ln w="9525" algn="ctr">
            <a:solidFill>
              <a:schemeClr val="tx1"/>
            </a:solidFill>
            <a:miter lim="800000"/>
            <a:headEnd/>
            <a:tailEnd/>
          </a:ln>
          <a:effectLst/>
        </p:spPr>
        <p:txBody>
          <a:bodyPr wrap="none" anchor="ctr"/>
          <a:lstStyle/>
          <a:p>
            <a:endParaRPr lang="ru-RU"/>
          </a:p>
        </p:txBody>
      </p:sp>
      <p:graphicFrame>
        <p:nvGraphicFramePr>
          <p:cNvPr id="315425" name="Object 33"/>
          <p:cNvGraphicFramePr>
            <a:graphicFrameLocks noChangeAspect="1"/>
          </p:cNvGraphicFramePr>
          <p:nvPr/>
        </p:nvGraphicFramePr>
        <p:xfrm>
          <a:off x="1052513" y="3049588"/>
          <a:ext cx="177800" cy="203200"/>
        </p:xfrm>
        <a:graphic>
          <a:graphicData uri="http://schemas.openxmlformats.org/presentationml/2006/ole">
            <p:oleObj spid="_x0000_s315425" name="Формула" r:id="rId6" imgW="177480" imgH="203040" progId="Equation.3">
              <p:embed/>
            </p:oleObj>
          </a:graphicData>
        </a:graphic>
      </p:graphicFrame>
      <p:sp>
        <p:nvSpPr>
          <p:cNvPr id="315426" name="Text Box 34"/>
          <p:cNvSpPr txBox="1">
            <a:spLocks noChangeArrowheads="1"/>
          </p:cNvSpPr>
          <p:nvPr/>
        </p:nvSpPr>
        <p:spPr bwMode="auto">
          <a:xfrm>
            <a:off x="1457325" y="2646363"/>
            <a:ext cx="7877175" cy="549275"/>
          </a:xfrm>
          <a:prstGeom prst="rect">
            <a:avLst/>
          </a:prstGeom>
          <a:noFill/>
          <a:ln w="9525" algn="ctr">
            <a:noFill/>
            <a:miter lim="800000"/>
            <a:headEnd/>
            <a:tailEnd/>
          </a:ln>
          <a:effectLst/>
        </p:spPr>
        <p:txBody>
          <a:bodyPr>
            <a:spAutoFit/>
          </a:bodyPr>
          <a:lstStyle/>
          <a:p>
            <a:pPr marL="342900" indent="-342900"/>
            <a:r>
              <a:rPr lang="ru-RU" sz="1000"/>
              <a:t>3. Добавляем силы трения, направленные в сторону, противоположную возможному перемещению контактных точек </a:t>
            </a:r>
            <a:r>
              <a:rPr lang="en-US" sz="1000" i="1"/>
              <a:t>A</a:t>
            </a:r>
            <a:r>
              <a:rPr lang="en-US" sz="1000"/>
              <a:t> </a:t>
            </a:r>
            <a:r>
              <a:rPr lang="ru-RU" sz="1000"/>
              <a:t>и </a:t>
            </a:r>
            <a:r>
              <a:rPr lang="en-US" sz="1000" i="1"/>
              <a:t>B</a:t>
            </a:r>
            <a:endParaRPr lang="ru-RU" sz="1000" i="1"/>
          </a:p>
          <a:p>
            <a:pPr marL="342900" indent="-342900"/>
            <a:r>
              <a:rPr lang="ru-RU" sz="1000"/>
              <a:t>лестницы под действием приложенной активной силы.</a:t>
            </a:r>
            <a:endParaRPr lang="en-US" sz="1000"/>
          </a:p>
          <a:p>
            <a:pPr marL="342900" indent="-342900"/>
            <a:endParaRPr lang="ru-RU" sz="1000"/>
          </a:p>
        </p:txBody>
      </p:sp>
      <p:sp>
        <p:nvSpPr>
          <p:cNvPr id="315427" name="AutoShape 35"/>
          <p:cNvSpPr>
            <a:spLocks noChangeArrowheads="1"/>
          </p:cNvSpPr>
          <p:nvPr/>
        </p:nvSpPr>
        <p:spPr bwMode="auto">
          <a:xfrm rot="-5400000">
            <a:off x="387350" y="2578101"/>
            <a:ext cx="333375" cy="88900"/>
          </a:xfrm>
          <a:prstGeom prst="rightArrow">
            <a:avLst>
              <a:gd name="adj1" fmla="val 50000"/>
              <a:gd name="adj2" fmla="val 93750"/>
            </a:avLst>
          </a:prstGeom>
          <a:solidFill>
            <a:srgbClr val="0000FF"/>
          </a:solidFill>
          <a:ln w="9525" algn="ctr">
            <a:solidFill>
              <a:schemeClr val="tx1"/>
            </a:solidFill>
            <a:miter lim="800000"/>
            <a:headEnd/>
            <a:tailEnd/>
          </a:ln>
          <a:effectLst/>
        </p:spPr>
        <p:txBody>
          <a:bodyPr wrap="none" anchor="ctr"/>
          <a:lstStyle/>
          <a:p>
            <a:endParaRPr lang="ru-RU"/>
          </a:p>
        </p:txBody>
      </p:sp>
      <p:sp>
        <p:nvSpPr>
          <p:cNvPr id="315428" name="AutoShape 36"/>
          <p:cNvSpPr>
            <a:spLocks noChangeArrowheads="1"/>
          </p:cNvSpPr>
          <p:nvPr/>
        </p:nvSpPr>
        <p:spPr bwMode="auto">
          <a:xfrm flipH="1">
            <a:off x="1008063" y="3732213"/>
            <a:ext cx="333375" cy="88900"/>
          </a:xfrm>
          <a:prstGeom prst="rightArrow">
            <a:avLst>
              <a:gd name="adj1" fmla="val 50000"/>
              <a:gd name="adj2" fmla="val 93750"/>
            </a:avLst>
          </a:prstGeom>
          <a:solidFill>
            <a:srgbClr val="0000FF"/>
          </a:solidFill>
          <a:ln w="9525" algn="ctr">
            <a:solidFill>
              <a:schemeClr val="tx1"/>
            </a:solidFill>
            <a:miter lim="800000"/>
            <a:headEnd/>
            <a:tailEnd/>
          </a:ln>
          <a:effectLst/>
        </p:spPr>
        <p:txBody>
          <a:bodyPr wrap="none" anchor="ctr"/>
          <a:lstStyle/>
          <a:p>
            <a:endParaRPr lang="ru-RU"/>
          </a:p>
        </p:txBody>
      </p:sp>
      <p:graphicFrame>
        <p:nvGraphicFramePr>
          <p:cNvPr id="315429" name="Object 37"/>
          <p:cNvGraphicFramePr>
            <a:graphicFrameLocks noChangeAspect="1"/>
          </p:cNvGraphicFramePr>
          <p:nvPr/>
        </p:nvGraphicFramePr>
        <p:xfrm>
          <a:off x="852488" y="3465513"/>
          <a:ext cx="254000" cy="266700"/>
        </p:xfrm>
        <a:graphic>
          <a:graphicData uri="http://schemas.openxmlformats.org/presentationml/2006/ole">
            <p:oleObj spid="_x0000_s315429" name="Формула" r:id="rId7" imgW="253800" imgH="266400" progId="Equation.3">
              <p:embed/>
            </p:oleObj>
          </a:graphicData>
        </a:graphic>
      </p:graphicFrame>
      <p:graphicFrame>
        <p:nvGraphicFramePr>
          <p:cNvPr id="315430" name="Object 38"/>
          <p:cNvGraphicFramePr>
            <a:graphicFrameLocks noChangeAspect="1"/>
          </p:cNvGraphicFramePr>
          <p:nvPr/>
        </p:nvGraphicFramePr>
        <p:xfrm>
          <a:off x="231775" y="2387600"/>
          <a:ext cx="254000" cy="266700"/>
        </p:xfrm>
        <a:graphic>
          <a:graphicData uri="http://schemas.openxmlformats.org/presentationml/2006/ole">
            <p:oleObj spid="_x0000_s315430" name="Формула" r:id="rId8" imgW="253800" imgH="266400" progId="Equation.3">
              <p:embed/>
            </p:oleObj>
          </a:graphicData>
        </a:graphic>
      </p:graphicFrame>
      <p:sp>
        <p:nvSpPr>
          <p:cNvPr id="315434" name="Freeform 42"/>
          <p:cNvSpPr>
            <a:spLocks/>
          </p:cNvSpPr>
          <p:nvPr/>
        </p:nvSpPr>
        <p:spPr bwMode="auto">
          <a:xfrm>
            <a:off x="547688" y="2986088"/>
            <a:ext cx="147637" cy="47625"/>
          </a:xfrm>
          <a:custGeom>
            <a:avLst/>
            <a:gdLst/>
            <a:ahLst/>
            <a:cxnLst>
              <a:cxn ang="0">
                <a:pos x="0" y="30"/>
              </a:cxn>
              <a:cxn ang="0">
                <a:pos x="66" y="18"/>
              </a:cxn>
              <a:cxn ang="0">
                <a:pos x="93" y="0"/>
              </a:cxn>
            </a:cxnLst>
            <a:rect l="0" t="0" r="r" b="b"/>
            <a:pathLst>
              <a:path w="93" h="30">
                <a:moveTo>
                  <a:pt x="0" y="30"/>
                </a:moveTo>
                <a:cubicBezTo>
                  <a:pt x="23" y="27"/>
                  <a:pt x="43" y="21"/>
                  <a:pt x="66" y="18"/>
                </a:cubicBezTo>
                <a:cubicBezTo>
                  <a:pt x="90" y="10"/>
                  <a:pt x="79" y="14"/>
                  <a:pt x="93" y="0"/>
                </a:cubicBezTo>
              </a:path>
            </a:pathLst>
          </a:custGeom>
          <a:noFill/>
          <a:ln w="9525" cap="flat" cmpd="sng">
            <a:solidFill>
              <a:schemeClr val="tx1"/>
            </a:solidFill>
            <a:prstDash val="solid"/>
            <a:round/>
            <a:headEnd type="none" w="med" len="med"/>
            <a:tailEnd type="none" w="med" len="med"/>
          </a:ln>
          <a:effectLst/>
        </p:spPr>
        <p:txBody>
          <a:bodyPr anchor="ctr"/>
          <a:lstStyle/>
          <a:p>
            <a:endParaRPr lang="ru-RU"/>
          </a:p>
        </p:txBody>
      </p:sp>
      <p:graphicFrame>
        <p:nvGraphicFramePr>
          <p:cNvPr id="315435" name="Object 43"/>
          <p:cNvGraphicFramePr>
            <a:graphicFrameLocks noChangeAspect="1"/>
          </p:cNvGraphicFramePr>
          <p:nvPr/>
        </p:nvGraphicFramePr>
        <p:xfrm>
          <a:off x="593725" y="3052763"/>
          <a:ext cx="152400" cy="139700"/>
        </p:xfrm>
        <a:graphic>
          <a:graphicData uri="http://schemas.openxmlformats.org/presentationml/2006/ole">
            <p:oleObj spid="_x0000_s315435" name="Формула" r:id="rId9" imgW="152280" imgH="139680" progId="Equation.3">
              <p:embed/>
            </p:oleObj>
          </a:graphicData>
        </a:graphic>
      </p:graphicFrame>
      <p:sp>
        <p:nvSpPr>
          <p:cNvPr id="315436" name="Text Box 44"/>
          <p:cNvSpPr txBox="1">
            <a:spLocks noChangeArrowheads="1"/>
          </p:cNvSpPr>
          <p:nvPr/>
        </p:nvSpPr>
        <p:spPr bwMode="auto">
          <a:xfrm>
            <a:off x="1712913" y="3006725"/>
            <a:ext cx="1181100" cy="701675"/>
          </a:xfrm>
          <a:prstGeom prst="rect">
            <a:avLst/>
          </a:prstGeom>
          <a:noFill/>
          <a:ln w="9525" algn="ctr">
            <a:noFill/>
            <a:miter lim="800000"/>
            <a:headEnd/>
            <a:tailEnd/>
          </a:ln>
          <a:effectLst/>
        </p:spPr>
        <p:txBody>
          <a:bodyPr>
            <a:spAutoFit/>
          </a:bodyPr>
          <a:lstStyle/>
          <a:p>
            <a:pPr marL="342900" indent="-342900"/>
            <a:r>
              <a:rPr lang="ru-RU" sz="1000"/>
              <a:t>4. Составляем</a:t>
            </a:r>
          </a:p>
          <a:p>
            <a:pPr marL="342900" indent="-342900"/>
            <a:r>
              <a:rPr lang="ru-RU" sz="1000"/>
              <a:t>уравнения</a:t>
            </a:r>
          </a:p>
          <a:p>
            <a:pPr marL="342900" indent="-342900"/>
            <a:r>
              <a:rPr lang="ru-RU" sz="1000"/>
              <a:t>равновесия</a:t>
            </a:r>
            <a:r>
              <a:rPr lang="en-US" sz="1000"/>
              <a:t>:</a:t>
            </a:r>
          </a:p>
          <a:p>
            <a:pPr marL="342900" indent="-342900"/>
            <a:endParaRPr lang="ru-RU" sz="1000"/>
          </a:p>
        </p:txBody>
      </p:sp>
      <p:graphicFrame>
        <p:nvGraphicFramePr>
          <p:cNvPr id="315437" name="Object 45"/>
          <p:cNvGraphicFramePr>
            <a:graphicFrameLocks noChangeAspect="1"/>
          </p:cNvGraphicFramePr>
          <p:nvPr/>
        </p:nvGraphicFramePr>
        <p:xfrm>
          <a:off x="2771775" y="3028950"/>
          <a:ext cx="3543300" cy="952500"/>
        </p:xfrm>
        <a:graphic>
          <a:graphicData uri="http://schemas.openxmlformats.org/presentationml/2006/ole">
            <p:oleObj spid="_x0000_s315437" name="Формула" r:id="rId10" imgW="3543120" imgH="952200" progId="Equation.3">
              <p:embed/>
            </p:oleObj>
          </a:graphicData>
        </a:graphic>
      </p:graphicFrame>
      <p:sp>
        <p:nvSpPr>
          <p:cNvPr id="315438" name="Text Box 46"/>
          <p:cNvSpPr txBox="1">
            <a:spLocks noChangeArrowheads="1"/>
          </p:cNvSpPr>
          <p:nvPr/>
        </p:nvSpPr>
        <p:spPr bwMode="auto">
          <a:xfrm>
            <a:off x="6369050" y="3167063"/>
            <a:ext cx="2752725" cy="701675"/>
          </a:xfrm>
          <a:prstGeom prst="rect">
            <a:avLst/>
          </a:prstGeom>
          <a:noFill/>
          <a:ln w="9525" algn="ctr">
            <a:noFill/>
            <a:miter lim="800000"/>
            <a:headEnd/>
            <a:tailEnd/>
          </a:ln>
          <a:effectLst/>
        </p:spPr>
        <p:txBody>
          <a:bodyPr>
            <a:spAutoFit/>
          </a:bodyPr>
          <a:lstStyle/>
          <a:p>
            <a:pPr marL="342900" indent="-342900"/>
            <a:r>
              <a:rPr lang="en-US" sz="1000"/>
              <a:t>5</a:t>
            </a:r>
            <a:r>
              <a:rPr lang="ru-RU" sz="1000"/>
              <a:t>. Добавляем</a:t>
            </a:r>
          </a:p>
          <a:p>
            <a:pPr marL="342900" indent="-342900"/>
            <a:r>
              <a:rPr lang="ru-RU" sz="1000"/>
              <a:t>выражения</a:t>
            </a:r>
          </a:p>
          <a:p>
            <a:pPr marL="342900" indent="-342900"/>
            <a:r>
              <a:rPr lang="ru-RU" sz="1000"/>
              <a:t>для сил трения</a:t>
            </a:r>
            <a:r>
              <a:rPr lang="en-US" sz="1000"/>
              <a:t>:</a:t>
            </a:r>
          </a:p>
          <a:p>
            <a:pPr marL="342900" indent="-342900"/>
            <a:endParaRPr lang="ru-RU" sz="1000"/>
          </a:p>
        </p:txBody>
      </p:sp>
      <p:graphicFrame>
        <p:nvGraphicFramePr>
          <p:cNvPr id="315439" name="Object 47"/>
          <p:cNvGraphicFramePr>
            <a:graphicFrameLocks noChangeAspect="1"/>
          </p:cNvGraphicFramePr>
          <p:nvPr/>
        </p:nvGraphicFramePr>
        <p:xfrm>
          <a:off x="7456488" y="3205163"/>
          <a:ext cx="838200" cy="558800"/>
        </p:xfrm>
        <a:graphic>
          <a:graphicData uri="http://schemas.openxmlformats.org/presentationml/2006/ole">
            <p:oleObj spid="_x0000_s315439" name="Формула" r:id="rId11" imgW="838080" imgH="558720" progId="Equation.3">
              <p:embed/>
            </p:oleObj>
          </a:graphicData>
        </a:graphic>
      </p:graphicFrame>
      <p:sp>
        <p:nvSpPr>
          <p:cNvPr id="315440" name="Text Box 48"/>
          <p:cNvSpPr txBox="1">
            <a:spLocks noChangeArrowheads="1"/>
          </p:cNvSpPr>
          <p:nvPr/>
        </p:nvSpPr>
        <p:spPr bwMode="auto">
          <a:xfrm>
            <a:off x="119063" y="3994150"/>
            <a:ext cx="2533650" cy="854075"/>
          </a:xfrm>
          <a:prstGeom prst="rect">
            <a:avLst/>
          </a:prstGeom>
          <a:noFill/>
          <a:ln w="9525" algn="ctr">
            <a:noFill/>
            <a:miter lim="800000"/>
            <a:headEnd/>
            <a:tailEnd/>
          </a:ln>
          <a:effectLst/>
        </p:spPr>
        <p:txBody>
          <a:bodyPr>
            <a:spAutoFit/>
          </a:bodyPr>
          <a:lstStyle/>
          <a:p>
            <a:pPr marL="342900" indent="-342900"/>
            <a:r>
              <a:rPr lang="ru-RU" sz="1000"/>
              <a:t>6. Подстановка последних выражений</a:t>
            </a:r>
          </a:p>
          <a:p>
            <a:pPr marL="342900" indent="-342900"/>
            <a:r>
              <a:rPr lang="ru-RU" sz="1000"/>
              <a:t>в уравнения равновесия с простыми</a:t>
            </a:r>
          </a:p>
          <a:p>
            <a:pPr marL="342900" indent="-342900"/>
            <a:r>
              <a:rPr lang="ru-RU" sz="1000"/>
              <a:t>преобразованиями третьего уравнения</a:t>
            </a:r>
          </a:p>
          <a:p>
            <a:pPr marL="342900" indent="-342900"/>
            <a:r>
              <a:rPr lang="ru-RU" sz="1000"/>
              <a:t>дает </a:t>
            </a:r>
            <a:r>
              <a:rPr lang="en-US" sz="1000"/>
              <a:t>:</a:t>
            </a:r>
          </a:p>
          <a:p>
            <a:pPr marL="342900" indent="-342900"/>
            <a:endParaRPr lang="ru-RU" sz="1000"/>
          </a:p>
        </p:txBody>
      </p:sp>
      <p:graphicFrame>
        <p:nvGraphicFramePr>
          <p:cNvPr id="315441" name="Object 49"/>
          <p:cNvGraphicFramePr>
            <a:graphicFrameLocks noChangeAspect="1"/>
          </p:cNvGraphicFramePr>
          <p:nvPr/>
        </p:nvGraphicFramePr>
        <p:xfrm>
          <a:off x="2782888" y="4033838"/>
          <a:ext cx="2679700" cy="863600"/>
        </p:xfrm>
        <a:graphic>
          <a:graphicData uri="http://schemas.openxmlformats.org/presentationml/2006/ole">
            <p:oleObj spid="_x0000_s315441" name="Формула" r:id="rId12" imgW="2679480" imgH="863280" progId="Equation.3">
              <p:embed/>
            </p:oleObj>
          </a:graphicData>
        </a:graphic>
      </p:graphicFrame>
      <p:sp>
        <p:nvSpPr>
          <p:cNvPr id="315442" name="Text Box 50"/>
          <p:cNvSpPr txBox="1">
            <a:spLocks noChangeArrowheads="1"/>
          </p:cNvSpPr>
          <p:nvPr/>
        </p:nvSpPr>
        <p:spPr bwMode="auto">
          <a:xfrm>
            <a:off x="5575300" y="4078288"/>
            <a:ext cx="1895475" cy="701675"/>
          </a:xfrm>
          <a:prstGeom prst="rect">
            <a:avLst/>
          </a:prstGeom>
          <a:noFill/>
          <a:ln w="9525" algn="ctr">
            <a:noFill/>
            <a:miter lim="800000"/>
            <a:headEnd/>
            <a:tailEnd/>
          </a:ln>
          <a:effectLst/>
        </p:spPr>
        <p:txBody>
          <a:bodyPr>
            <a:spAutoFit/>
          </a:bodyPr>
          <a:lstStyle/>
          <a:p>
            <a:pPr marL="342900" indent="-342900"/>
            <a:r>
              <a:rPr lang="ru-RU" sz="1000"/>
              <a:t>7. Решение первых двух</a:t>
            </a:r>
          </a:p>
          <a:p>
            <a:pPr marL="342900" indent="-342900"/>
            <a:r>
              <a:rPr lang="ru-RU" sz="1000"/>
              <a:t>уравнений дает выражения</a:t>
            </a:r>
          </a:p>
          <a:p>
            <a:pPr marL="342900" indent="-342900"/>
            <a:r>
              <a:rPr lang="ru-RU" sz="1000"/>
              <a:t>для нормальных реакций</a:t>
            </a:r>
            <a:r>
              <a:rPr lang="en-US" sz="1000"/>
              <a:t>:</a:t>
            </a:r>
          </a:p>
          <a:p>
            <a:pPr marL="342900" indent="-342900"/>
            <a:endParaRPr lang="ru-RU" sz="1000"/>
          </a:p>
        </p:txBody>
      </p:sp>
      <p:graphicFrame>
        <p:nvGraphicFramePr>
          <p:cNvPr id="315443" name="Object 51"/>
          <p:cNvGraphicFramePr>
            <a:graphicFrameLocks noChangeAspect="1"/>
          </p:cNvGraphicFramePr>
          <p:nvPr/>
        </p:nvGraphicFramePr>
        <p:xfrm>
          <a:off x="7454900" y="4000500"/>
          <a:ext cx="1104900" cy="889000"/>
        </p:xfrm>
        <a:graphic>
          <a:graphicData uri="http://schemas.openxmlformats.org/presentationml/2006/ole">
            <p:oleObj spid="_x0000_s315443" name="Формула" r:id="rId13" imgW="1104840" imgH="888840" progId="Equation.3">
              <p:embed/>
            </p:oleObj>
          </a:graphicData>
        </a:graphic>
      </p:graphicFrame>
      <p:sp>
        <p:nvSpPr>
          <p:cNvPr id="315444" name="Text Box 52"/>
          <p:cNvSpPr txBox="1">
            <a:spLocks noChangeArrowheads="1"/>
          </p:cNvSpPr>
          <p:nvPr/>
        </p:nvSpPr>
        <p:spPr bwMode="auto">
          <a:xfrm>
            <a:off x="134938" y="4905375"/>
            <a:ext cx="7562850" cy="549275"/>
          </a:xfrm>
          <a:prstGeom prst="rect">
            <a:avLst/>
          </a:prstGeom>
          <a:noFill/>
          <a:ln w="9525" algn="ctr">
            <a:noFill/>
            <a:miter lim="800000"/>
            <a:headEnd/>
            <a:tailEnd/>
          </a:ln>
          <a:effectLst/>
        </p:spPr>
        <p:txBody>
          <a:bodyPr>
            <a:spAutoFit/>
          </a:bodyPr>
          <a:lstStyle/>
          <a:p>
            <a:pPr marL="342900" indent="-342900"/>
            <a:r>
              <a:rPr lang="ru-RU" sz="1000"/>
              <a:t>8. Подстановка выражений для нормальных реакций в третье уравнение равновесия приводит к возможности определения предельного угла наклона </a:t>
            </a:r>
            <a:r>
              <a:rPr lang="el-GR" sz="1000" i="1">
                <a:cs typeface="Arial" charset="0"/>
              </a:rPr>
              <a:t>α</a:t>
            </a:r>
            <a:r>
              <a:rPr lang="en-US" sz="1000"/>
              <a:t>:</a:t>
            </a:r>
          </a:p>
          <a:p>
            <a:pPr marL="342900" indent="-342900"/>
            <a:endParaRPr lang="ru-RU" sz="1000"/>
          </a:p>
        </p:txBody>
      </p:sp>
      <p:sp>
        <p:nvSpPr>
          <p:cNvPr id="315446" name="Text Box 54"/>
          <p:cNvSpPr txBox="1">
            <a:spLocks noChangeArrowheads="1"/>
          </p:cNvSpPr>
          <p:nvPr/>
        </p:nvSpPr>
        <p:spPr bwMode="auto">
          <a:xfrm>
            <a:off x="101600" y="5256213"/>
            <a:ext cx="6373813" cy="1463675"/>
          </a:xfrm>
          <a:prstGeom prst="rect">
            <a:avLst/>
          </a:prstGeom>
          <a:noFill/>
          <a:ln w="9525" algn="ctr">
            <a:noFill/>
            <a:miter lim="800000"/>
            <a:headEnd/>
            <a:tailEnd/>
          </a:ln>
          <a:effectLst/>
        </p:spPr>
        <p:txBody>
          <a:bodyPr>
            <a:spAutoFit/>
          </a:bodyPr>
          <a:lstStyle/>
          <a:p>
            <a:pPr marL="342900" indent="-342900"/>
            <a:r>
              <a:rPr lang="ru-RU" sz="1000" b="1">
                <a:solidFill>
                  <a:srgbClr val="FF0000"/>
                </a:solidFill>
                <a:cs typeface="Arial" charset="0"/>
              </a:rPr>
              <a:t>■</a:t>
            </a:r>
            <a:r>
              <a:rPr lang="en-US" sz="1000" b="1">
                <a:solidFill>
                  <a:srgbClr val="FF0000"/>
                </a:solidFill>
                <a:cs typeface="Arial" charset="0"/>
              </a:rPr>
              <a:t>  </a:t>
            </a:r>
            <a:r>
              <a:rPr lang="ru-RU" sz="1000" b="1">
                <a:solidFill>
                  <a:srgbClr val="FF0000"/>
                </a:solidFill>
              </a:rPr>
              <a:t>Определение области равновесия. </a:t>
            </a:r>
            <a:r>
              <a:rPr lang="ru-RU" sz="1000"/>
              <a:t>Задача решена для конкретного положения человека,</a:t>
            </a:r>
          </a:p>
          <a:p>
            <a:pPr marL="342900" indent="-342900"/>
            <a:r>
              <a:rPr lang="ru-RU" sz="1000"/>
              <a:t>угол наклона соответствует предельному равновесию (использованы максимальные значения</a:t>
            </a:r>
          </a:p>
          <a:p>
            <a:pPr marL="342900" indent="-342900"/>
            <a:r>
              <a:rPr lang="ru-RU" sz="1000"/>
              <a:t>сил трения). С помощью понятия конуса трения, образовываемого полной реакцией шероховатой</a:t>
            </a:r>
          </a:p>
          <a:p>
            <a:pPr marL="342900" indent="-342900"/>
            <a:r>
              <a:rPr lang="ru-RU" sz="1000"/>
              <a:t>поверхности и теоремы о трех силах можно определить </a:t>
            </a:r>
            <a:r>
              <a:rPr lang="ru-RU" sz="1000" b="1">
                <a:solidFill>
                  <a:schemeClr val="bg2"/>
                </a:solidFill>
              </a:rPr>
              <a:t>область возможных равновесных</a:t>
            </a:r>
            <a:r>
              <a:rPr lang="ru-RU" sz="1000"/>
              <a:t> </a:t>
            </a:r>
          </a:p>
          <a:p>
            <a:pPr marL="342900" indent="-342900"/>
            <a:r>
              <a:rPr lang="ru-RU" sz="1000" b="1">
                <a:solidFill>
                  <a:schemeClr val="bg2"/>
                </a:solidFill>
              </a:rPr>
              <a:t>положений</a:t>
            </a:r>
            <a:r>
              <a:rPr lang="ru-RU" sz="1000"/>
              <a:t> человека на лестнице.</a:t>
            </a:r>
          </a:p>
          <a:p>
            <a:pPr marL="342900" indent="-342900"/>
            <a:r>
              <a:rPr lang="ru-RU" sz="1000"/>
              <a:t>Для этого достаточно по заданным коэффициентам трения определить углы трения, определяющие</a:t>
            </a:r>
          </a:p>
          <a:p>
            <a:pPr marL="342900" indent="-342900"/>
            <a:r>
              <a:rPr lang="ru-RU" sz="1000"/>
              <a:t>предельные положения полной реакции и построить конусы трения. Общая область конусов дает</a:t>
            </a:r>
          </a:p>
          <a:p>
            <a:pPr marL="342900" indent="-342900"/>
            <a:r>
              <a:rPr lang="ru-RU" sz="1000"/>
              <a:t>область равновесных положений человека. Хорошо видно, что для более высокого положения</a:t>
            </a:r>
          </a:p>
          <a:p>
            <a:pPr marL="342900" indent="-342900"/>
            <a:r>
              <a:rPr lang="ru-RU" sz="1000"/>
              <a:t>человека надо уменьшать угол наклона.</a:t>
            </a:r>
            <a:endParaRPr lang="en-US" sz="1000"/>
          </a:p>
        </p:txBody>
      </p:sp>
      <p:grpSp>
        <p:nvGrpSpPr>
          <p:cNvPr id="315487" name="Group 95"/>
          <p:cNvGrpSpPr>
            <a:grpSpLocks/>
          </p:cNvGrpSpPr>
          <p:nvPr/>
        </p:nvGrpSpPr>
        <p:grpSpPr bwMode="auto">
          <a:xfrm>
            <a:off x="6296025" y="5094288"/>
            <a:ext cx="1731963" cy="1652587"/>
            <a:chOff x="3966" y="3245"/>
            <a:chExt cx="1091" cy="1041"/>
          </a:xfrm>
        </p:grpSpPr>
        <p:sp>
          <p:nvSpPr>
            <p:cNvPr id="315458" name="AutoShape 66"/>
            <p:cNvSpPr>
              <a:spLocks noChangeArrowheads="1"/>
            </p:cNvSpPr>
            <p:nvPr/>
          </p:nvSpPr>
          <p:spPr bwMode="auto">
            <a:xfrm rot="5400000" flipV="1">
              <a:off x="4220" y="3212"/>
              <a:ext cx="660" cy="774"/>
            </a:xfrm>
            <a:prstGeom prst="triangle">
              <a:avLst>
                <a:gd name="adj" fmla="val 50000"/>
              </a:avLst>
            </a:prstGeom>
            <a:solidFill>
              <a:srgbClr val="CCFFCC">
                <a:alpha val="49001"/>
              </a:srgbClr>
            </a:solidFill>
            <a:ln w="9525" algn="ctr">
              <a:noFill/>
              <a:prstDash val="dash"/>
              <a:miter lim="800000"/>
              <a:headEnd/>
              <a:tailEnd/>
            </a:ln>
            <a:effectLst/>
          </p:spPr>
          <p:txBody>
            <a:bodyPr wrap="none" anchor="ctr"/>
            <a:lstStyle/>
            <a:p>
              <a:endParaRPr lang="ru-RU"/>
            </a:p>
          </p:txBody>
        </p:sp>
        <p:sp>
          <p:nvSpPr>
            <p:cNvPr id="315457" name="AutoShape 65"/>
            <p:cNvSpPr>
              <a:spLocks noChangeArrowheads="1"/>
            </p:cNvSpPr>
            <p:nvPr/>
          </p:nvSpPr>
          <p:spPr bwMode="auto">
            <a:xfrm flipV="1">
              <a:off x="4338" y="3306"/>
              <a:ext cx="690" cy="894"/>
            </a:xfrm>
            <a:prstGeom prst="triangle">
              <a:avLst>
                <a:gd name="adj" fmla="val 50000"/>
              </a:avLst>
            </a:prstGeom>
            <a:solidFill>
              <a:srgbClr val="CCFFCC">
                <a:alpha val="49001"/>
              </a:srgbClr>
            </a:solidFill>
            <a:ln w="9525" algn="ctr">
              <a:noFill/>
              <a:prstDash val="dash"/>
              <a:miter lim="800000"/>
              <a:headEnd/>
              <a:tailEnd/>
            </a:ln>
            <a:effectLst/>
          </p:spPr>
          <p:txBody>
            <a:bodyPr wrap="none" anchor="ctr"/>
            <a:lstStyle/>
            <a:p>
              <a:endParaRPr lang="ru-RU"/>
            </a:p>
          </p:txBody>
        </p:sp>
        <p:grpSp>
          <p:nvGrpSpPr>
            <p:cNvPr id="315447" name="Group 55"/>
            <p:cNvGrpSpPr>
              <a:grpSpLocks/>
            </p:cNvGrpSpPr>
            <p:nvPr/>
          </p:nvGrpSpPr>
          <p:grpSpPr bwMode="auto">
            <a:xfrm>
              <a:off x="4303" y="3537"/>
              <a:ext cx="134" cy="295"/>
              <a:chOff x="512" y="1774"/>
              <a:chExt cx="134" cy="295"/>
            </a:xfrm>
          </p:grpSpPr>
          <p:sp>
            <p:nvSpPr>
              <p:cNvPr id="315448" name="Rectangle 56"/>
              <p:cNvSpPr>
                <a:spLocks noChangeArrowheads="1"/>
              </p:cNvSpPr>
              <p:nvPr/>
            </p:nvSpPr>
            <p:spPr bwMode="auto">
              <a:xfrm>
                <a:off x="601" y="1925"/>
                <a:ext cx="32" cy="144"/>
              </a:xfrm>
              <a:prstGeom prst="rect">
                <a:avLst/>
              </a:prstGeom>
              <a:solidFill>
                <a:srgbClr val="FFCC99">
                  <a:alpha val="25000"/>
                </a:srgbClr>
              </a:solidFill>
              <a:ln w="9525" algn="ctr">
                <a:solidFill>
                  <a:schemeClr val="tx1"/>
                </a:solidFill>
                <a:miter lim="800000"/>
                <a:headEnd/>
                <a:tailEnd/>
              </a:ln>
              <a:effectLst/>
            </p:spPr>
            <p:txBody>
              <a:bodyPr wrap="none" anchor="ctr"/>
              <a:lstStyle/>
              <a:p>
                <a:endParaRPr lang="ru-RU"/>
              </a:p>
            </p:txBody>
          </p:sp>
          <p:sp>
            <p:nvSpPr>
              <p:cNvPr id="315449" name="Rectangle 57"/>
              <p:cNvSpPr>
                <a:spLocks noChangeArrowheads="1"/>
              </p:cNvSpPr>
              <p:nvPr/>
            </p:nvSpPr>
            <p:spPr bwMode="auto">
              <a:xfrm>
                <a:off x="590" y="1834"/>
                <a:ext cx="56" cy="144"/>
              </a:xfrm>
              <a:prstGeom prst="rect">
                <a:avLst/>
              </a:prstGeom>
              <a:solidFill>
                <a:srgbClr val="FFCC99">
                  <a:alpha val="25000"/>
                </a:srgbClr>
              </a:solidFill>
              <a:ln w="9525" algn="ctr">
                <a:solidFill>
                  <a:schemeClr val="tx1"/>
                </a:solidFill>
                <a:miter lim="800000"/>
                <a:headEnd/>
                <a:tailEnd/>
              </a:ln>
              <a:effectLst/>
            </p:spPr>
            <p:txBody>
              <a:bodyPr wrap="none" anchor="ctr"/>
              <a:lstStyle/>
              <a:p>
                <a:endParaRPr lang="ru-RU"/>
              </a:p>
            </p:txBody>
          </p:sp>
          <p:sp>
            <p:nvSpPr>
              <p:cNvPr id="315450" name="Oval 58"/>
              <p:cNvSpPr>
                <a:spLocks noChangeArrowheads="1"/>
              </p:cNvSpPr>
              <p:nvPr/>
            </p:nvSpPr>
            <p:spPr bwMode="auto">
              <a:xfrm>
                <a:off x="590" y="1774"/>
                <a:ext cx="56" cy="56"/>
              </a:xfrm>
              <a:prstGeom prst="ellipse">
                <a:avLst/>
              </a:prstGeom>
              <a:solidFill>
                <a:srgbClr val="FFCC99">
                  <a:alpha val="25000"/>
                </a:srgbClr>
              </a:solidFill>
              <a:ln w="9525" algn="ctr">
                <a:solidFill>
                  <a:schemeClr val="tx1"/>
                </a:solidFill>
                <a:round/>
                <a:headEnd/>
                <a:tailEnd/>
              </a:ln>
              <a:effectLst/>
            </p:spPr>
            <p:txBody>
              <a:bodyPr wrap="none" anchor="ctr"/>
              <a:lstStyle/>
              <a:p>
                <a:endParaRPr lang="ru-RU"/>
              </a:p>
            </p:txBody>
          </p:sp>
          <p:sp>
            <p:nvSpPr>
              <p:cNvPr id="315451" name="Rectangle 59"/>
              <p:cNvSpPr>
                <a:spLocks noChangeArrowheads="1"/>
              </p:cNvSpPr>
              <p:nvPr/>
            </p:nvSpPr>
            <p:spPr bwMode="auto">
              <a:xfrm rot="2783830" flipV="1">
                <a:off x="553" y="1836"/>
                <a:ext cx="27" cy="110"/>
              </a:xfrm>
              <a:prstGeom prst="rect">
                <a:avLst/>
              </a:prstGeom>
              <a:solidFill>
                <a:srgbClr val="FFCC99">
                  <a:alpha val="25000"/>
                </a:srgbClr>
              </a:solidFill>
              <a:ln w="9525" algn="ctr">
                <a:solidFill>
                  <a:schemeClr val="tx1"/>
                </a:solidFill>
                <a:miter lim="800000"/>
                <a:headEnd/>
                <a:tailEnd/>
              </a:ln>
              <a:effectLst/>
            </p:spPr>
            <p:txBody>
              <a:bodyPr wrap="none" anchor="ctr"/>
              <a:lstStyle/>
              <a:p>
                <a:endParaRPr lang="ru-RU"/>
              </a:p>
            </p:txBody>
          </p:sp>
        </p:grpSp>
        <p:graphicFrame>
          <p:nvGraphicFramePr>
            <p:cNvPr id="315452" name="Object 60"/>
            <p:cNvGraphicFramePr>
              <a:graphicFrameLocks noChangeAspect="1"/>
            </p:cNvGraphicFramePr>
            <p:nvPr/>
          </p:nvGraphicFramePr>
          <p:xfrm>
            <a:off x="4454" y="3726"/>
            <a:ext cx="112" cy="128"/>
          </p:xfrm>
          <a:graphic>
            <a:graphicData uri="http://schemas.openxmlformats.org/presentationml/2006/ole">
              <p:oleObj spid="_x0000_s315452" name="Формула" r:id="rId14" imgW="177480" imgH="203040" progId="Equation.3">
                <p:embed/>
              </p:oleObj>
            </a:graphicData>
          </a:graphic>
        </p:graphicFrame>
        <p:sp>
          <p:nvSpPr>
            <p:cNvPr id="315453" name="Rectangle 61"/>
            <p:cNvSpPr>
              <a:spLocks noChangeArrowheads="1"/>
            </p:cNvSpPr>
            <p:nvPr/>
          </p:nvSpPr>
          <p:spPr bwMode="auto">
            <a:xfrm rot="3042635">
              <a:off x="4031" y="3873"/>
              <a:ext cx="798" cy="27"/>
            </a:xfrm>
            <a:prstGeom prst="rect">
              <a:avLst/>
            </a:prstGeom>
            <a:solidFill>
              <a:srgbClr val="FFCC99"/>
            </a:solidFill>
            <a:ln w="9525" algn="ctr">
              <a:solidFill>
                <a:schemeClr val="tx1"/>
              </a:solidFill>
              <a:miter lim="800000"/>
              <a:headEnd/>
              <a:tailEnd/>
            </a:ln>
            <a:effectLst/>
          </p:spPr>
          <p:txBody>
            <a:bodyPr wrap="none" anchor="ctr"/>
            <a:lstStyle/>
            <a:p>
              <a:endParaRPr lang="ru-RU"/>
            </a:p>
          </p:txBody>
        </p:sp>
        <p:sp>
          <p:nvSpPr>
            <p:cNvPr id="315454" name="AutoShape 62"/>
            <p:cNvSpPr>
              <a:spLocks noChangeArrowheads="1"/>
            </p:cNvSpPr>
            <p:nvPr/>
          </p:nvSpPr>
          <p:spPr bwMode="auto">
            <a:xfrm rot="5400000" flipV="1">
              <a:off x="4305" y="3771"/>
              <a:ext cx="210" cy="56"/>
            </a:xfrm>
            <a:prstGeom prst="rightArrow">
              <a:avLst>
                <a:gd name="adj1" fmla="val 50000"/>
                <a:gd name="adj2" fmla="val 93750"/>
              </a:avLst>
            </a:prstGeom>
            <a:solidFill>
              <a:srgbClr val="FF0000"/>
            </a:solidFill>
            <a:ln w="9525" algn="ctr">
              <a:solidFill>
                <a:schemeClr val="tx1"/>
              </a:solidFill>
              <a:miter lim="800000"/>
              <a:headEnd/>
              <a:tailEnd/>
            </a:ln>
            <a:effectLst/>
          </p:spPr>
          <p:txBody>
            <a:bodyPr wrap="none" anchor="ctr"/>
            <a:lstStyle/>
            <a:p>
              <a:endParaRPr lang="ru-RU"/>
            </a:p>
          </p:txBody>
        </p:sp>
        <p:sp>
          <p:nvSpPr>
            <p:cNvPr id="315455" name="Rectangle 63"/>
            <p:cNvSpPr>
              <a:spLocks noChangeArrowheads="1"/>
            </p:cNvSpPr>
            <p:nvPr/>
          </p:nvSpPr>
          <p:spPr bwMode="auto">
            <a:xfrm>
              <a:off x="4079" y="3435"/>
              <a:ext cx="84" cy="840"/>
            </a:xfrm>
            <a:prstGeom prst="rect">
              <a:avLst/>
            </a:prstGeom>
            <a:solidFill>
              <a:srgbClr val="C0C0C0">
                <a:alpha val="25000"/>
              </a:srgbClr>
            </a:solidFill>
            <a:ln w="9525" algn="ctr">
              <a:solidFill>
                <a:srgbClr val="C0C0C0"/>
              </a:solidFill>
              <a:miter lim="800000"/>
              <a:headEnd/>
              <a:tailEnd/>
            </a:ln>
            <a:effectLst/>
          </p:spPr>
          <p:txBody>
            <a:bodyPr wrap="none" anchor="ctr"/>
            <a:lstStyle/>
            <a:p>
              <a:endParaRPr lang="ru-RU"/>
            </a:p>
          </p:txBody>
        </p:sp>
        <p:sp>
          <p:nvSpPr>
            <p:cNvPr id="315456" name="Rectangle 64"/>
            <p:cNvSpPr>
              <a:spLocks noChangeArrowheads="1"/>
            </p:cNvSpPr>
            <p:nvPr/>
          </p:nvSpPr>
          <p:spPr bwMode="auto">
            <a:xfrm rot="-5400000">
              <a:off x="4409" y="3963"/>
              <a:ext cx="72" cy="558"/>
            </a:xfrm>
            <a:prstGeom prst="rect">
              <a:avLst/>
            </a:prstGeom>
            <a:solidFill>
              <a:srgbClr val="C0C0C0">
                <a:alpha val="25000"/>
              </a:srgbClr>
            </a:solidFill>
            <a:ln w="9525" algn="ctr">
              <a:solidFill>
                <a:srgbClr val="C0C0C0"/>
              </a:solidFill>
              <a:miter lim="800000"/>
              <a:headEnd/>
              <a:tailEnd/>
            </a:ln>
            <a:effectLst/>
          </p:spPr>
          <p:txBody>
            <a:bodyPr wrap="none" anchor="ctr"/>
            <a:lstStyle/>
            <a:p>
              <a:endParaRPr lang="ru-RU"/>
            </a:p>
          </p:txBody>
        </p:sp>
        <p:sp>
          <p:nvSpPr>
            <p:cNvPr id="315460" name="Line 68"/>
            <p:cNvSpPr>
              <a:spLocks noChangeShapeType="1"/>
            </p:cNvSpPr>
            <p:nvPr/>
          </p:nvSpPr>
          <p:spPr bwMode="auto">
            <a:xfrm flipV="1">
              <a:off x="4680" y="3312"/>
              <a:ext cx="0" cy="882"/>
            </a:xfrm>
            <a:prstGeom prst="line">
              <a:avLst/>
            </a:prstGeom>
            <a:noFill/>
            <a:ln w="9525">
              <a:solidFill>
                <a:srgbClr val="008000"/>
              </a:solidFill>
              <a:prstDash val="dash"/>
              <a:round/>
              <a:headEnd/>
              <a:tailEnd/>
            </a:ln>
            <a:effectLst/>
          </p:spPr>
          <p:txBody>
            <a:bodyPr anchor="ctr"/>
            <a:lstStyle/>
            <a:p>
              <a:endParaRPr lang="ru-RU"/>
            </a:p>
          </p:txBody>
        </p:sp>
        <p:sp>
          <p:nvSpPr>
            <p:cNvPr id="315461" name="Line 69"/>
            <p:cNvSpPr>
              <a:spLocks noChangeShapeType="1"/>
            </p:cNvSpPr>
            <p:nvPr/>
          </p:nvSpPr>
          <p:spPr bwMode="auto">
            <a:xfrm rot="5400000" flipV="1">
              <a:off x="4541" y="3203"/>
              <a:ext cx="0" cy="774"/>
            </a:xfrm>
            <a:prstGeom prst="line">
              <a:avLst/>
            </a:prstGeom>
            <a:noFill/>
            <a:ln w="9525">
              <a:solidFill>
                <a:srgbClr val="008000"/>
              </a:solidFill>
              <a:prstDash val="dash"/>
              <a:round/>
              <a:headEnd/>
              <a:tailEnd/>
            </a:ln>
            <a:effectLst/>
          </p:spPr>
          <p:txBody>
            <a:bodyPr anchor="ctr"/>
            <a:lstStyle/>
            <a:p>
              <a:endParaRPr lang="ru-RU"/>
            </a:p>
          </p:txBody>
        </p:sp>
        <p:sp>
          <p:nvSpPr>
            <p:cNvPr id="315462" name="Line 70"/>
            <p:cNvSpPr>
              <a:spLocks noChangeShapeType="1"/>
            </p:cNvSpPr>
            <p:nvPr/>
          </p:nvSpPr>
          <p:spPr bwMode="auto">
            <a:xfrm rot="5400000" flipV="1">
              <a:off x="4381" y="3355"/>
              <a:ext cx="336" cy="792"/>
            </a:xfrm>
            <a:prstGeom prst="line">
              <a:avLst/>
            </a:prstGeom>
            <a:noFill/>
            <a:ln w="9525">
              <a:solidFill>
                <a:srgbClr val="008000"/>
              </a:solidFill>
              <a:prstDash val="dash"/>
              <a:round/>
              <a:headEnd/>
              <a:tailEnd/>
            </a:ln>
            <a:effectLst/>
          </p:spPr>
          <p:txBody>
            <a:bodyPr anchor="ctr"/>
            <a:lstStyle/>
            <a:p>
              <a:endParaRPr lang="ru-RU"/>
            </a:p>
          </p:txBody>
        </p:sp>
        <p:sp>
          <p:nvSpPr>
            <p:cNvPr id="315463" name="Line 71"/>
            <p:cNvSpPr>
              <a:spLocks noChangeShapeType="1"/>
            </p:cNvSpPr>
            <p:nvPr/>
          </p:nvSpPr>
          <p:spPr bwMode="auto">
            <a:xfrm rot="-5400000">
              <a:off x="4428" y="3006"/>
              <a:ext cx="318" cy="858"/>
            </a:xfrm>
            <a:prstGeom prst="line">
              <a:avLst/>
            </a:prstGeom>
            <a:noFill/>
            <a:ln w="9525">
              <a:solidFill>
                <a:srgbClr val="008000"/>
              </a:solidFill>
              <a:prstDash val="dash"/>
              <a:round/>
              <a:headEnd/>
              <a:tailEnd/>
            </a:ln>
            <a:effectLst/>
          </p:spPr>
          <p:txBody>
            <a:bodyPr anchor="ctr"/>
            <a:lstStyle/>
            <a:p>
              <a:endParaRPr lang="ru-RU"/>
            </a:p>
          </p:txBody>
        </p:sp>
        <p:sp>
          <p:nvSpPr>
            <p:cNvPr id="315465" name="Line 73"/>
            <p:cNvSpPr>
              <a:spLocks noChangeShapeType="1"/>
            </p:cNvSpPr>
            <p:nvPr/>
          </p:nvSpPr>
          <p:spPr bwMode="auto">
            <a:xfrm rot="5400000" flipH="1">
              <a:off x="4072" y="3580"/>
              <a:ext cx="882" cy="342"/>
            </a:xfrm>
            <a:prstGeom prst="line">
              <a:avLst/>
            </a:prstGeom>
            <a:noFill/>
            <a:ln w="9525">
              <a:solidFill>
                <a:srgbClr val="008000"/>
              </a:solidFill>
              <a:prstDash val="dash"/>
              <a:round/>
              <a:headEnd/>
              <a:tailEnd/>
            </a:ln>
            <a:effectLst/>
          </p:spPr>
          <p:txBody>
            <a:bodyPr anchor="ctr"/>
            <a:lstStyle/>
            <a:p>
              <a:endParaRPr lang="ru-RU"/>
            </a:p>
          </p:txBody>
        </p:sp>
        <p:sp>
          <p:nvSpPr>
            <p:cNvPr id="315466" name="AutoShape 74"/>
            <p:cNvSpPr>
              <a:spLocks noChangeArrowheads="1"/>
            </p:cNvSpPr>
            <p:nvPr/>
          </p:nvSpPr>
          <p:spPr bwMode="auto">
            <a:xfrm rot="-1329981">
              <a:off x="4163" y="3533"/>
              <a:ext cx="210" cy="56"/>
            </a:xfrm>
            <a:prstGeom prst="rightArrow">
              <a:avLst>
                <a:gd name="adj1" fmla="val 50000"/>
                <a:gd name="adj2" fmla="val 93750"/>
              </a:avLst>
            </a:prstGeom>
            <a:solidFill>
              <a:srgbClr val="0000FF"/>
            </a:solidFill>
            <a:ln w="9525" algn="ctr">
              <a:solidFill>
                <a:schemeClr val="tx1"/>
              </a:solidFill>
              <a:miter lim="800000"/>
              <a:headEnd/>
              <a:tailEnd/>
            </a:ln>
            <a:effectLst/>
          </p:spPr>
          <p:txBody>
            <a:bodyPr wrap="none" anchor="ctr"/>
            <a:lstStyle/>
            <a:p>
              <a:endParaRPr lang="ru-RU"/>
            </a:p>
          </p:txBody>
        </p:sp>
        <p:sp>
          <p:nvSpPr>
            <p:cNvPr id="315467" name="AutoShape 75"/>
            <p:cNvSpPr>
              <a:spLocks noChangeArrowheads="1"/>
            </p:cNvSpPr>
            <p:nvPr/>
          </p:nvSpPr>
          <p:spPr bwMode="auto">
            <a:xfrm rot="-6485775">
              <a:off x="4528" y="4054"/>
              <a:ext cx="210" cy="56"/>
            </a:xfrm>
            <a:prstGeom prst="rightArrow">
              <a:avLst>
                <a:gd name="adj1" fmla="val 50000"/>
                <a:gd name="adj2" fmla="val 93750"/>
              </a:avLst>
            </a:prstGeom>
            <a:solidFill>
              <a:srgbClr val="0000FF"/>
            </a:solidFill>
            <a:ln w="9525" algn="ctr">
              <a:solidFill>
                <a:schemeClr val="tx1"/>
              </a:solidFill>
              <a:miter lim="800000"/>
              <a:headEnd/>
              <a:tailEnd/>
            </a:ln>
            <a:effectLst/>
          </p:spPr>
          <p:txBody>
            <a:bodyPr wrap="none" anchor="ctr"/>
            <a:lstStyle/>
            <a:p>
              <a:endParaRPr lang="ru-RU"/>
            </a:p>
          </p:txBody>
        </p:sp>
        <p:sp>
          <p:nvSpPr>
            <p:cNvPr id="315468" name="Line 76"/>
            <p:cNvSpPr>
              <a:spLocks noChangeShapeType="1"/>
            </p:cNvSpPr>
            <p:nvPr/>
          </p:nvSpPr>
          <p:spPr bwMode="auto">
            <a:xfrm rot="5400000" flipH="1">
              <a:off x="4071" y="3579"/>
              <a:ext cx="882" cy="342"/>
            </a:xfrm>
            <a:prstGeom prst="line">
              <a:avLst/>
            </a:prstGeom>
            <a:noFill/>
            <a:ln w="9525">
              <a:solidFill>
                <a:srgbClr val="0000FF"/>
              </a:solidFill>
              <a:prstDash val="dash"/>
              <a:round/>
              <a:headEnd/>
              <a:tailEnd/>
            </a:ln>
            <a:effectLst/>
          </p:spPr>
          <p:txBody>
            <a:bodyPr anchor="ctr"/>
            <a:lstStyle/>
            <a:p>
              <a:endParaRPr lang="ru-RU"/>
            </a:p>
          </p:txBody>
        </p:sp>
        <p:sp>
          <p:nvSpPr>
            <p:cNvPr id="315469" name="Line 77"/>
            <p:cNvSpPr>
              <a:spLocks noChangeShapeType="1"/>
            </p:cNvSpPr>
            <p:nvPr/>
          </p:nvSpPr>
          <p:spPr bwMode="auto">
            <a:xfrm rot="-5400000">
              <a:off x="4421" y="3011"/>
              <a:ext cx="318" cy="858"/>
            </a:xfrm>
            <a:prstGeom prst="line">
              <a:avLst/>
            </a:prstGeom>
            <a:noFill/>
            <a:ln w="9525">
              <a:solidFill>
                <a:srgbClr val="0000FF"/>
              </a:solidFill>
              <a:prstDash val="dash"/>
              <a:round/>
              <a:headEnd/>
              <a:tailEnd/>
            </a:ln>
            <a:effectLst/>
          </p:spPr>
          <p:txBody>
            <a:bodyPr anchor="ctr"/>
            <a:lstStyle/>
            <a:p>
              <a:endParaRPr lang="ru-RU"/>
            </a:p>
          </p:txBody>
        </p:sp>
        <p:sp>
          <p:nvSpPr>
            <p:cNvPr id="315470" name="Line 78"/>
            <p:cNvSpPr>
              <a:spLocks noChangeShapeType="1"/>
            </p:cNvSpPr>
            <p:nvPr/>
          </p:nvSpPr>
          <p:spPr bwMode="auto">
            <a:xfrm flipV="1">
              <a:off x="4415" y="3323"/>
              <a:ext cx="0" cy="882"/>
            </a:xfrm>
            <a:prstGeom prst="line">
              <a:avLst/>
            </a:prstGeom>
            <a:noFill/>
            <a:ln w="9525">
              <a:solidFill>
                <a:srgbClr val="FF0000"/>
              </a:solidFill>
              <a:prstDash val="dash"/>
              <a:round/>
              <a:headEnd/>
              <a:tailEnd/>
            </a:ln>
            <a:effectLst/>
          </p:spPr>
          <p:txBody>
            <a:bodyPr anchor="ctr"/>
            <a:lstStyle/>
            <a:p>
              <a:endParaRPr lang="ru-RU"/>
            </a:p>
          </p:txBody>
        </p:sp>
        <p:sp>
          <p:nvSpPr>
            <p:cNvPr id="315471" name="Text Box 79"/>
            <p:cNvSpPr txBox="1">
              <a:spLocks noChangeArrowheads="1"/>
            </p:cNvSpPr>
            <p:nvPr/>
          </p:nvSpPr>
          <p:spPr bwMode="auto">
            <a:xfrm>
              <a:off x="4723" y="4071"/>
              <a:ext cx="169" cy="154"/>
            </a:xfrm>
            <a:prstGeom prst="rect">
              <a:avLst/>
            </a:prstGeom>
            <a:noFill/>
            <a:ln w="9525" algn="ctr">
              <a:noFill/>
              <a:miter lim="800000"/>
              <a:headEnd/>
              <a:tailEnd/>
            </a:ln>
            <a:effectLst/>
          </p:spPr>
          <p:txBody>
            <a:bodyPr wrap="none">
              <a:spAutoFit/>
            </a:bodyPr>
            <a:lstStyle/>
            <a:p>
              <a:r>
                <a:rPr lang="en-US" sz="1000" i="1"/>
                <a:t>A</a:t>
              </a:r>
              <a:endParaRPr lang="ru-RU" sz="1000" i="1"/>
            </a:p>
          </p:txBody>
        </p:sp>
        <p:sp>
          <p:nvSpPr>
            <p:cNvPr id="315472" name="Text Box 80"/>
            <p:cNvSpPr txBox="1">
              <a:spLocks noChangeArrowheads="1"/>
            </p:cNvSpPr>
            <p:nvPr/>
          </p:nvSpPr>
          <p:spPr bwMode="auto">
            <a:xfrm>
              <a:off x="3966" y="3524"/>
              <a:ext cx="169" cy="154"/>
            </a:xfrm>
            <a:prstGeom prst="rect">
              <a:avLst/>
            </a:prstGeom>
            <a:noFill/>
            <a:ln w="9525" algn="ctr">
              <a:noFill/>
              <a:miter lim="800000"/>
              <a:headEnd/>
              <a:tailEnd/>
            </a:ln>
            <a:effectLst/>
          </p:spPr>
          <p:txBody>
            <a:bodyPr wrap="none">
              <a:spAutoFit/>
            </a:bodyPr>
            <a:lstStyle/>
            <a:p>
              <a:r>
                <a:rPr lang="en-US" sz="1000" i="1"/>
                <a:t>B</a:t>
              </a:r>
              <a:endParaRPr lang="ru-RU" sz="1000" i="1"/>
            </a:p>
          </p:txBody>
        </p:sp>
        <p:sp>
          <p:nvSpPr>
            <p:cNvPr id="315473" name="Freeform 81"/>
            <p:cNvSpPr>
              <a:spLocks/>
            </p:cNvSpPr>
            <p:nvPr/>
          </p:nvSpPr>
          <p:spPr bwMode="auto">
            <a:xfrm>
              <a:off x="4160" y="3680"/>
              <a:ext cx="93" cy="30"/>
            </a:xfrm>
            <a:custGeom>
              <a:avLst/>
              <a:gdLst/>
              <a:ahLst/>
              <a:cxnLst>
                <a:cxn ang="0">
                  <a:pos x="0" y="30"/>
                </a:cxn>
                <a:cxn ang="0">
                  <a:pos x="66" y="18"/>
                </a:cxn>
                <a:cxn ang="0">
                  <a:pos x="93" y="0"/>
                </a:cxn>
              </a:cxnLst>
              <a:rect l="0" t="0" r="r" b="b"/>
              <a:pathLst>
                <a:path w="93" h="30">
                  <a:moveTo>
                    <a:pt x="0" y="30"/>
                  </a:moveTo>
                  <a:cubicBezTo>
                    <a:pt x="23" y="27"/>
                    <a:pt x="43" y="21"/>
                    <a:pt x="66" y="18"/>
                  </a:cubicBezTo>
                  <a:cubicBezTo>
                    <a:pt x="90" y="10"/>
                    <a:pt x="79" y="14"/>
                    <a:pt x="93" y="0"/>
                  </a:cubicBezTo>
                </a:path>
              </a:pathLst>
            </a:custGeom>
            <a:noFill/>
            <a:ln w="9525" cap="flat" cmpd="sng">
              <a:solidFill>
                <a:schemeClr val="tx1"/>
              </a:solidFill>
              <a:prstDash val="solid"/>
              <a:round/>
              <a:headEnd type="none" w="med" len="med"/>
              <a:tailEnd type="none" w="med" len="med"/>
            </a:ln>
            <a:effectLst/>
          </p:spPr>
          <p:txBody>
            <a:bodyPr anchor="ctr"/>
            <a:lstStyle/>
            <a:p>
              <a:endParaRPr lang="ru-RU"/>
            </a:p>
          </p:txBody>
        </p:sp>
        <p:graphicFrame>
          <p:nvGraphicFramePr>
            <p:cNvPr id="315474" name="Object 82"/>
            <p:cNvGraphicFramePr>
              <a:graphicFrameLocks noChangeAspect="1"/>
            </p:cNvGraphicFramePr>
            <p:nvPr/>
          </p:nvGraphicFramePr>
          <p:xfrm>
            <a:off x="4189" y="3722"/>
            <a:ext cx="96" cy="88"/>
          </p:xfrm>
          <a:graphic>
            <a:graphicData uri="http://schemas.openxmlformats.org/presentationml/2006/ole">
              <p:oleObj spid="_x0000_s315474" name="Формула" r:id="rId15" imgW="152280" imgH="139680" progId="Equation.3">
                <p:embed/>
              </p:oleObj>
            </a:graphicData>
          </a:graphic>
        </p:graphicFrame>
        <p:sp>
          <p:nvSpPr>
            <p:cNvPr id="315475" name="Freeform 83"/>
            <p:cNvSpPr>
              <a:spLocks/>
            </p:cNvSpPr>
            <p:nvPr/>
          </p:nvSpPr>
          <p:spPr bwMode="auto">
            <a:xfrm rot="-5400000">
              <a:off x="4405" y="3523"/>
              <a:ext cx="93" cy="30"/>
            </a:xfrm>
            <a:custGeom>
              <a:avLst/>
              <a:gdLst/>
              <a:ahLst/>
              <a:cxnLst>
                <a:cxn ang="0">
                  <a:pos x="0" y="30"/>
                </a:cxn>
                <a:cxn ang="0">
                  <a:pos x="66" y="18"/>
                </a:cxn>
                <a:cxn ang="0">
                  <a:pos x="93" y="0"/>
                </a:cxn>
              </a:cxnLst>
              <a:rect l="0" t="0" r="r" b="b"/>
              <a:pathLst>
                <a:path w="93" h="30">
                  <a:moveTo>
                    <a:pt x="0" y="30"/>
                  </a:moveTo>
                  <a:cubicBezTo>
                    <a:pt x="23" y="27"/>
                    <a:pt x="43" y="21"/>
                    <a:pt x="66" y="18"/>
                  </a:cubicBezTo>
                  <a:cubicBezTo>
                    <a:pt x="90" y="10"/>
                    <a:pt x="79" y="14"/>
                    <a:pt x="93" y="0"/>
                  </a:cubicBezTo>
                </a:path>
              </a:pathLst>
            </a:custGeom>
            <a:noFill/>
            <a:ln w="9525" cap="flat" cmpd="sng">
              <a:solidFill>
                <a:srgbClr val="008000"/>
              </a:solidFill>
              <a:prstDash val="solid"/>
              <a:round/>
              <a:headEnd type="none" w="med" len="med"/>
              <a:tailEnd type="none" w="med" len="med"/>
            </a:ln>
            <a:effectLst/>
          </p:spPr>
          <p:txBody>
            <a:bodyPr anchor="ctr"/>
            <a:lstStyle/>
            <a:p>
              <a:endParaRPr lang="ru-RU"/>
            </a:p>
          </p:txBody>
        </p:sp>
        <p:sp>
          <p:nvSpPr>
            <p:cNvPr id="315476" name="Freeform 84"/>
            <p:cNvSpPr>
              <a:spLocks/>
            </p:cNvSpPr>
            <p:nvPr/>
          </p:nvSpPr>
          <p:spPr bwMode="auto">
            <a:xfrm rot="5400000" flipV="1">
              <a:off x="4404" y="3630"/>
              <a:ext cx="93" cy="30"/>
            </a:xfrm>
            <a:custGeom>
              <a:avLst/>
              <a:gdLst/>
              <a:ahLst/>
              <a:cxnLst>
                <a:cxn ang="0">
                  <a:pos x="0" y="30"/>
                </a:cxn>
                <a:cxn ang="0">
                  <a:pos x="66" y="18"/>
                </a:cxn>
                <a:cxn ang="0">
                  <a:pos x="93" y="0"/>
                </a:cxn>
              </a:cxnLst>
              <a:rect l="0" t="0" r="r" b="b"/>
              <a:pathLst>
                <a:path w="93" h="30">
                  <a:moveTo>
                    <a:pt x="0" y="30"/>
                  </a:moveTo>
                  <a:cubicBezTo>
                    <a:pt x="23" y="27"/>
                    <a:pt x="43" y="21"/>
                    <a:pt x="66" y="18"/>
                  </a:cubicBezTo>
                  <a:cubicBezTo>
                    <a:pt x="90" y="10"/>
                    <a:pt x="79" y="14"/>
                    <a:pt x="93" y="0"/>
                  </a:cubicBezTo>
                </a:path>
              </a:pathLst>
            </a:custGeom>
            <a:noFill/>
            <a:ln w="9525" cap="flat" cmpd="sng">
              <a:solidFill>
                <a:srgbClr val="008000"/>
              </a:solidFill>
              <a:prstDash val="solid"/>
              <a:round/>
              <a:headEnd type="none" w="med" len="med"/>
              <a:tailEnd type="none" w="med" len="med"/>
            </a:ln>
            <a:effectLst/>
          </p:spPr>
          <p:txBody>
            <a:bodyPr anchor="ctr"/>
            <a:lstStyle/>
            <a:p>
              <a:endParaRPr lang="ru-RU"/>
            </a:p>
          </p:txBody>
        </p:sp>
        <p:sp>
          <p:nvSpPr>
            <p:cNvPr id="315477" name="Freeform 85"/>
            <p:cNvSpPr>
              <a:spLocks/>
            </p:cNvSpPr>
            <p:nvPr/>
          </p:nvSpPr>
          <p:spPr bwMode="auto">
            <a:xfrm flipV="1">
              <a:off x="4691" y="3917"/>
              <a:ext cx="93" cy="30"/>
            </a:xfrm>
            <a:custGeom>
              <a:avLst/>
              <a:gdLst/>
              <a:ahLst/>
              <a:cxnLst>
                <a:cxn ang="0">
                  <a:pos x="0" y="30"/>
                </a:cxn>
                <a:cxn ang="0">
                  <a:pos x="66" y="18"/>
                </a:cxn>
                <a:cxn ang="0">
                  <a:pos x="93" y="0"/>
                </a:cxn>
              </a:cxnLst>
              <a:rect l="0" t="0" r="r" b="b"/>
              <a:pathLst>
                <a:path w="93" h="30">
                  <a:moveTo>
                    <a:pt x="0" y="30"/>
                  </a:moveTo>
                  <a:cubicBezTo>
                    <a:pt x="23" y="27"/>
                    <a:pt x="43" y="21"/>
                    <a:pt x="66" y="18"/>
                  </a:cubicBezTo>
                  <a:cubicBezTo>
                    <a:pt x="90" y="10"/>
                    <a:pt x="79" y="14"/>
                    <a:pt x="93" y="0"/>
                  </a:cubicBezTo>
                </a:path>
              </a:pathLst>
            </a:custGeom>
            <a:noFill/>
            <a:ln w="9525" cap="flat" cmpd="sng">
              <a:solidFill>
                <a:srgbClr val="008000"/>
              </a:solidFill>
              <a:prstDash val="solid"/>
              <a:round/>
              <a:headEnd type="none" w="med" len="med"/>
              <a:tailEnd type="none" w="med" len="med"/>
            </a:ln>
            <a:effectLst/>
          </p:spPr>
          <p:txBody>
            <a:bodyPr anchor="ctr"/>
            <a:lstStyle/>
            <a:p>
              <a:endParaRPr lang="ru-RU"/>
            </a:p>
          </p:txBody>
        </p:sp>
        <p:sp>
          <p:nvSpPr>
            <p:cNvPr id="315478" name="Freeform 86"/>
            <p:cNvSpPr>
              <a:spLocks/>
            </p:cNvSpPr>
            <p:nvPr/>
          </p:nvSpPr>
          <p:spPr bwMode="auto">
            <a:xfrm flipH="1" flipV="1">
              <a:off x="4582" y="3916"/>
              <a:ext cx="93" cy="30"/>
            </a:xfrm>
            <a:custGeom>
              <a:avLst/>
              <a:gdLst/>
              <a:ahLst/>
              <a:cxnLst>
                <a:cxn ang="0">
                  <a:pos x="0" y="30"/>
                </a:cxn>
                <a:cxn ang="0">
                  <a:pos x="66" y="18"/>
                </a:cxn>
                <a:cxn ang="0">
                  <a:pos x="93" y="0"/>
                </a:cxn>
              </a:cxnLst>
              <a:rect l="0" t="0" r="r" b="b"/>
              <a:pathLst>
                <a:path w="93" h="30">
                  <a:moveTo>
                    <a:pt x="0" y="30"/>
                  </a:moveTo>
                  <a:cubicBezTo>
                    <a:pt x="23" y="27"/>
                    <a:pt x="43" y="21"/>
                    <a:pt x="66" y="18"/>
                  </a:cubicBezTo>
                  <a:cubicBezTo>
                    <a:pt x="90" y="10"/>
                    <a:pt x="79" y="14"/>
                    <a:pt x="93" y="0"/>
                  </a:cubicBezTo>
                </a:path>
              </a:pathLst>
            </a:custGeom>
            <a:noFill/>
            <a:ln w="9525" cap="flat" cmpd="sng">
              <a:solidFill>
                <a:srgbClr val="008000"/>
              </a:solidFill>
              <a:prstDash val="solid"/>
              <a:round/>
              <a:headEnd type="none" w="med" len="med"/>
              <a:tailEnd type="none" w="med" len="med"/>
            </a:ln>
            <a:effectLst/>
          </p:spPr>
          <p:txBody>
            <a:bodyPr anchor="ctr"/>
            <a:lstStyle/>
            <a:p>
              <a:endParaRPr lang="ru-RU"/>
            </a:p>
          </p:txBody>
        </p:sp>
        <p:graphicFrame>
          <p:nvGraphicFramePr>
            <p:cNvPr id="315479" name="Object 87"/>
            <p:cNvGraphicFramePr>
              <a:graphicFrameLocks noChangeAspect="1"/>
            </p:cNvGraphicFramePr>
            <p:nvPr/>
          </p:nvGraphicFramePr>
          <p:xfrm>
            <a:off x="4697" y="3781"/>
            <a:ext cx="111" cy="118"/>
          </p:xfrm>
          <a:graphic>
            <a:graphicData uri="http://schemas.openxmlformats.org/presentationml/2006/ole">
              <p:oleObj spid="_x0000_s315479" name="Формула" r:id="rId16" imgW="203040" imgH="215640" progId="Equation.3">
                <p:embed/>
              </p:oleObj>
            </a:graphicData>
          </a:graphic>
        </p:graphicFrame>
        <p:graphicFrame>
          <p:nvGraphicFramePr>
            <p:cNvPr id="315480" name="Object 88"/>
            <p:cNvGraphicFramePr>
              <a:graphicFrameLocks noChangeAspect="1"/>
            </p:cNvGraphicFramePr>
            <p:nvPr/>
          </p:nvGraphicFramePr>
          <p:xfrm>
            <a:off x="4570" y="3774"/>
            <a:ext cx="110" cy="117"/>
          </p:xfrm>
          <a:graphic>
            <a:graphicData uri="http://schemas.openxmlformats.org/presentationml/2006/ole">
              <p:oleObj spid="_x0000_s315480" name="Формула" r:id="rId17" imgW="203040" imgH="215640" progId="Equation.3">
                <p:embed/>
              </p:oleObj>
            </a:graphicData>
          </a:graphic>
        </p:graphicFrame>
        <p:graphicFrame>
          <p:nvGraphicFramePr>
            <p:cNvPr id="315481" name="Object 89"/>
            <p:cNvGraphicFramePr>
              <a:graphicFrameLocks noChangeAspect="1"/>
            </p:cNvGraphicFramePr>
            <p:nvPr/>
          </p:nvGraphicFramePr>
          <p:xfrm>
            <a:off x="4467" y="3455"/>
            <a:ext cx="111" cy="118"/>
          </p:xfrm>
          <a:graphic>
            <a:graphicData uri="http://schemas.openxmlformats.org/presentationml/2006/ole">
              <p:oleObj spid="_x0000_s315481" name="Формула" r:id="rId18" imgW="203040" imgH="215640" progId="Equation.3">
                <p:embed/>
              </p:oleObj>
            </a:graphicData>
          </a:graphic>
        </p:graphicFrame>
        <p:graphicFrame>
          <p:nvGraphicFramePr>
            <p:cNvPr id="315482" name="Object 90"/>
            <p:cNvGraphicFramePr>
              <a:graphicFrameLocks noChangeAspect="1"/>
            </p:cNvGraphicFramePr>
            <p:nvPr/>
          </p:nvGraphicFramePr>
          <p:xfrm>
            <a:off x="4484" y="3586"/>
            <a:ext cx="105" cy="112"/>
          </p:xfrm>
          <a:graphic>
            <a:graphicData uri="http://schemas.openxmlformats.org/presentationml/2006/ole">
              <p:oleObj spid="_x0000_s315482" name="Формула" r:id="rId19" imgW="203040" imgH="215640" progId="Equation.3">
                <p:embed/>
              </p:oleObj>
            </a:graphicData>
          </a:graphic>
        </p:graphicFrame>
        <p:sp>
          <p:nvSpPr>
            <p:cNvPr id="315464" name="Line 72"/>
            <p:cNvSpPr>
              <a:spLocks noChangeShapeType="1"/>
            </p:cNvSpPr>
            <p:nvPr/>
          </p:nvSpPr>
          <p:spPr bwMode="auto">
            <a:xfrm rot="-5400000">
              <a:off x="4385" y="3533"/>
              <a:ext cx="960" cy="384"/>
            </a:xfrm>
            <a:prstGeom prst="line">
              <a:avLst/>
            </a:prstGeom>
            <a:noFill/>
            <a:ln w="9525">
              <a:solidFill>
                <a:srgbClr val="008000"/>
              </a:solidFill>
              <a:prstDash val="dash"/>
              <a:round/>
              <a:headEnd/>
              <a:tailEnd/>
            </a:ln>
            <a:effectLst/>
          </p:spPr>
          <p:txBody>
            <a:bodyPr anchor="ctr"/>
            <a:lstStyle/>
            <a:p>
              <a:endParaRPr lang="ru-RU"/>
            </a:p>
          </p:txBody>
        </p:sp>
        <p:graphicFrame>
          <p:nvGraphicFramePr>
            <p:cNvPr id="315485" name="Object 93"/>
            <p:cNvGraphicFramePr>
              <a:graphicFrameLocks noChangeAspect="1"/>
            </p:cNvGraphicFramePr>
            <p:nvPr/>
          </p:nvGraphicFramePr>
          <p:xfrm>
            <a:off x="4671" y="3965"/>
            <a:ext cx="136" cy="144"/>
          </p:xfrm>
          <a:graphic>
            <a:graphicData uri="http://schemas.openxmlformats.org/presentationml/2006/ole">
              <p:oleObj spid="_x0000_s315485" name="Формула" r:id="rId20" imgW="215640" imgH="228600" progId="Equation.3">
                <p:embed/>
              </p:oleObj>
            </a:graphicData>
          </a:graphic>
        </p:graphicFrame>
        <p:graphicFrame>
          <p:nvGraphicFramePr>
            <p:cNvPr id="315486" name="Object 94"/>
            <p:cNvGraphicFramePr>
              <a:graphicFrameLocks noChangeAspect="1"/>
            </p:cNvGraphicFramePr>
            <p:nvPr/>
          </p:nvGraphicFramePr>
          <p:xfrm>
            <a:off x="4196" y="3376"/>
            <a:ext cx="136" cy="144"/>
          </p:xfrm>
          <a:graphic>
            <a:graphicData uri="http://schemas.openxmlformats.org/presentationml/2006/ole">
              <p:oleObj spid="_x0000_s315486" name="Формула" r:id="rId21" imgW="215640" imgH="228600" progId="Equation.3">
                <p:embed/>
              </p:oleObj>
            </a:graphicData>
          </a:graphic>
        </p:graphicFrame>
      </p:grpSp>
      <p:graphicFrame>
        <p:nvGraphicFramePr>
          <p:cNvPr id="315445" name="Object 53"/>
          <p:cNvGraphicFramePr>
            <a:graphicFrameLocks noChangeAspect="1"/>
          </p:cNvGraphicFramePr>
          <p:nvPr/>
        </p:nvGraphicFramePr>
        <p:xfrm>
          <a:off x="7702550" y="4965700"/>
          <a:ext cx="1028700" cy="444500"/>
        </p:xfrm>
        <a:graphic>
          <a:graphicData uri="http://schemas.openxmlformats.org/presentationml/2006/ole">
            <p:oleObj spid="_x0000_s315445" name="Формула" r:id="rId22" imgW="1028520" imgH="444240" progId="Equation.3">
              <p:embed/>
            </p:oleObj>
          </a:graphicData>
        </a:graphic>
      </p:graphicFrame>
      <p:sp>
        <p:nvSpPr>
          <p:cNvPr id="315489" name="AutoShape 97">
            <a:hlinkClick r:id="" action="ppaction://hlinkshowjump?jump=nextslide" highlightClick="1"/>
          </p:cNvPr>
          <p:cNvSpPr>
            <a:spLocks noChangeArrowheads="1"/>
          </p:cNvSpPr>
          <p:nvPr/>
        </p:nvSpPr>
        <p:spPr bwMode="auto">
          <a:xfrm>
            <a:off x="4257675" y="552450"/>
            <a:ext cx="285750" cy="219075"/>
          </a:xfrm>
          <a:prstGeom prst="actionButtonForwardNext">
            <a:avLst/>
          </a:prstGeom>
          <a:solidFill>
            <a:srgbClr val="00CCFF"/>
          </a:solidFill>
          <a:ln w="9525">
            <a:noFill/>
            <a:miter lim="800000"/>
            <a:headEnd/>
            <a:tailEnd/>
          </a:ln>
          <a:effectLst/>
        </p:spPr>
        <p:txBody>
          <a:bodyPr wrap="none" anchor="ctr"/>
          <a:lstStyle/>
          <a:p>
            <a:endParaRPr lang="ru-RU"/>
          </a:p>
        </p:txBody>
      </p:sp>
      <p:sp>
        <p:nvSpPr>
          <p:cNvPr id="315490" name="AutoShape 98">
            <a:hlinkClick r:id="rId23" action="ppaction://hlinksldjump" highlightClick="1"/>
          </p:cNvPr>
          <p:cNvSpPr>
            <a:spLocks noChangeArrowheads="1"/>
          </p:cNvSpPr>
          <p:nvPr/>
        </p:nvSpPr>
        <p:spPr bwMode="auto">
          <a:xfrm>
            <a:off x="338138" y="552450"/>
            <a:ext cx="242887" cy="204788"/>
          </a:xfrm>
          <a:prstGeom prst="actionButtonBeginning">
            <a:avLst/>
          </a:prstGeom>
          <a:solidFill>
            <a:srgbClr val="00CCFF"/>
          </a:solidFill>
          <a:ln w="9525">
            <a:noFill/>
            <a:miter lim="800000"/>
            <a:headEnd/>
            <a:tailEnd/>
          </a:ln>
          <a:effectLst/>
        </p:spPr>
        <p:txBody>
          <a:bodyPr wrap="none" anchor="ctr"/>
          <a:lstStyle/>
          <a:p>
            <a:endParaRPr lang="ru-RU"/>
          </a:p>
        </p:txBody>
      </p:sp>
      <p:sp>
        <p:nvSpPr>
          <p:cNvPr id="315491" name="AutoShape 99">
            <a:hlinkClick r:id="" action="ppaction://hlinkshowjump?jump=previousslide" highlightClick="1"/>
          </p:cNvPr>
          <p:cNvSpPr>
            <a:spLocks noChangeArrowheads="1"/>
          </p:cNvSpPr>
          <p:nvPr/>
        </p:nvSpPr>
        <p:spPr bwMode="auto">
          <a:xfrm>
            <a:off x="609600" y="552450"/>
            <a:ext cx="257175" cy="209550"/>
          </a:xfrm>
          <a:prstGeom prst="actionButtonBackPrevious">
            <a:avLst/>
          </a:prstGeom>
          <a:solidFill>
            <a:srgbClr val="00CCFF"/>
          </a:solidFill>
          <a:ln w="9525">
            <a:noFill/>
            <a:miter lim="800000"/>
            <a:headEnd/>
            <a:tailEnd/>
          </a:ln>
          <a:effectLst/>
        </p:spPr>
        <p:txBody>
          <a:bodyPr wrap="none" anchor="ctr"/>
          <a:lstStyle/>
          <a:p>
            <a:endParaRPr lang="ru-RU"/>
          </a:p>
        </p:txBody>
      </p:sp>
      <p:sp>
        <p:nvSpPr>
          <p:cNvPr id="315492" name="Oval 100"/>
          <p:cNvSpPr>
            <a:spLocks noChangeArrowheads="1"/>
          </p:cNvSpPr>
          <p:nvPr/>
        </p:nvSpPr>
        <p:spPr bwMode="auto">
          <a:xfrm>
            <a:off x="8696325" y="6391275"/>
            <a:ext cx="333375" cy="333375"/>
          </a:xfrm>
          <a:prstGeom prst="ellipse">
            <a:avLst/>
          </a:prstGeom>
          <a:solidFill>
            <a:srgbClr val="CCFFFF"/>
          </a:solidFill>
          <a:ln w="9525" algn="ctr">
            <a:solidFill>
              <a:srgbClr val="0000FF"/>
            </a:solidFill>
            <a:round/>
            <a:headEnd/>
            <a:tailEnd/>
          </a:ln>
          <a:effectLst/>
        </p:spPr>
        <p:txBody>
          <a:bodyPr wrap="none" anchor="ctr"/>
          <a:lstStyle/>
          <a:p>
            <a:pPr algn="ctr"/>
            <a:r>
              <a:rPr lang="en-US" sz="1000" b="1">
                <a:solidFill>
                  <a:schemeClr val="bg2"/>
                </a:solidFill>
              </a:rPr>
              <a:t>16</a:t>
            </a:r>
            <a:endParaRPr lang="ru-RU" sz="1000" b="1">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5399"/>
                                        </p:tgtEl>
                                        <p:attrNameLst>
                                          <p:attrName>style.visibility</p:attrName>
                                        </p:attrNameLst>
                                      </p:cBhvr>
                                      <p:to>
                                        <p:strVal val="visible"/>
                                      </p:to>
                                    </p:set>
                                    <p:anim calcmode="lin" valueType="num">
                                      <p:cBhvr additive="base">
                                        <p:cTn id="7" dur="500" fill="hold"/>
                                        <p:tgtEl>
                                          <p:spTgt spid="315399"/>
                                        </p:tgtEl>
                                        <p:attrNameLst>
                                          <p:attrName>ppt_x</p:attrName>
                                        </p:attrNameLst>
                                      </p:cBhvr>
                                      <p:tavLst>
                                        <p:tav tm="0">
                                          <p:val>
                                            <p:strVal val="#ppt_x"/>
                                          </p:val>
                                        </p:tav>
                                        <p:tav tm="100000">
                                          <p:val>
                                            <p:strVal val="#ppt_x"/>
                                          </p:val>
                                        </p:tav>
                                      </p:tavLst>
                                    </p:anim>
                                    <p:anim calcmode="lin" valueType="num">
                                      <p:cBhvr additive="base">
                                        <p:cTn id="8" dur="500" fill="hold"/>
                                        <p:tgtEl>
                                          <p:spTgt spid="315399"/>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154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54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54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540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540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54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54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54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54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54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15400"/>
                                        </p:tgtEl>
                                        <p:attrNameLst>
                                          <p:attrName>style.visibility</p:attrName>
                                        </p:attrNameLst>
                                      </p:cBhvr>
                                      <p:to>
                                        <p:strVal val="visible"/>
                                      </p:to>
                                    </p:set>
                                    <p:anim calcmode="lin" valueType="num">
                                      <p:cBhvr additive="base">
                                        <p:cTn id="33" dur="500" fill="hold"/>
                                        <p:tgtEl>
                                          <p:spTgt spid="315400"/>
                                        </p:tgtEl>
                                        <p:attrNameLst>
                                          <p:attrName>ppt_x</p:attrName>
                                        </p:attrNameLst>
                                      </p:cBhvr>
                                      <p:tavLst>
                                        <p:tav tm="0">
                                          <p:val>
                                            <p:strVal val="#ppt_x"/>
                                          </p:val>
                                        </p:tav>
                                        <p:tav tm="100000">
                                          <p:val>
                                            <p:strVal val="#ppt_x"/>
                                          </p:val>
                                        </p:tav>
                                      </p:tavLst>
                                    </p:anim>
                                    <p:anim calcmode="lin" valueType="num">
                                      <p:cBhvr additive="base">
                                        <p:cTn id="34" dur="500" fill="hold"/>
                                        <p:tgtEl>
                                          <p:spTgt spid="315400"/>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31541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315401"/>
                                        </p:tgtEl>
                                      </p:cBhvr>
                                    </p:animEffect>
                                    <p:set>
                                      <p:cBhvr>
                                        <p:cTn id="42" dur="1" fill="hold">
                                          <p:stCondLst>
                                            <p:cond delay="499"/>
                                          </p:stCondLst>
                                        </p:cTn>
                                        <p:tgtEl>
                                          <p:spTgt spid="315401"/>
                                        </p:tgtEl>
                                        <p:attrNameLst>
                                          <p:attrName>style.visibility</p:attrName>
                                        </p:attrNameLst>
                                      </p:cBhvr>
                                      <p:to>
                                        <p:strVal val="hidden"/>
                                      </p:to>
                                    </p:set>
                                  </p:childTnLst>
                                </p:cTn>
                              </p:par>
                              <p:par>
                                <p:cTn id="43" presetID="9" presetClass="exit" presetSubtype="0" fill="hold" grpId="1" nodeType="withEffect">
                                  <p:stCondLst>
                                    <p:cond delay="0"/>
                                  </p:stCondLst>
                                  <p:childTnLst>
                                    <p:animEffect transition="out" filter="dissolve">
                                      <p:cBhvr>
                                        <p:cTn id="44" dur="500"/>
                                        <p:tgtEl>
                                          <p:spTgt spid="315404"/>
                                        </p:tgtEl>
                                      </p:cBhvr>
                                    </p:animEffect>
                                    <p:set>
                                      <p:cBhvr>
                                        <p:cTn id="45" dur="1" fill="hold">
                                          <p:stCondLst>
                                            <p:cond delay="499"/>
                                          </p:stCondLst>
                                        </p:cTn>
                                        <p:tgtEl>
                                          <p:spTgt spid="315404"/>
                                        </p:tgtEl>
                                        <p:attrNameLst>
                                          <p:attrName>style.visibility</p:attrName>
                                        </p:attrNameLst>
                                      </p:cBhvr>
                                      <p:to>
                                        <p:strVal val="hidden"/>
                                      </p:to>
                                    </p:set>
                                  </p:childTnLst>
                                </p:cTn>
                              </p:par>
                              <p:par>
                                <p:cTn id="46" presetID="9" presetClass="exit" presetSubtype="0" fill="hold" grpId="1" nodeType="withEffect">
                                  <p:stCondLst>
                                    <p:cond delay="0"/>
                                  </p:stCondLst>
                                  <p:childTnLst>
                                    <p:animEffect transition="out" filter="dissolve">
                                      <p:cBhvr>
                                        <p:cTn id="47" dur="500"/>
                                        <p:tgtEl>
                                          <p:spTgt spid="315402"/>
                                        </p:tgtEl>
                                      </p:cBhvr>
                                    </p:animEffect>
                                    <p:set>
                                      <p:cBhvr>
                                        <p:cTn id="48" dur="1" fill="hold">
                                          <p:stCondLst>
                                            <p:cond delay="499"/>
                                          </p:stCondLst>
                                        </p:cTn>
                                        <p:tgtEl>
                                          <p:spTgt spid="315402"/>
                                        </p:tgtEl>
                                        <p:attrNameLst>
                                          <p:attrName>style.visibility</p:attrName>
                                        </p:attrNameLst>
                                      </p:cBhvr>
                                      <p:to>
                                        <p:strVal val="hidden"/>
                                      </p:to>
                                    </p:set>
                                  </p:childTnLst>
                                </p:cTn>
                              </p:par>
                              <p:par>
                                <p:cTn id="49" presetID="9" presetClass="exit" presetSubtype="0" fill="hold" grpId="1" nodeType="withEffect">
                                  <p:stCondLst>
                                    <p:cond delay="0"/>
                                  </p:stCondLst>
                                  <p:childTnLst>
                                    <p:animEffect transition="out" filter="dissolve">
                                      <p:cBhvr>
                                        <p:cTn id="50" dur="500"/>
                                        <p:tgtEl>
                                          <p:spTgt spid="315405"/>
                                        </p:tgtEl>
                                      </p:cBhvr>
                                    </p:animEffect>
                                    <p:set>
                                      <p:cBhvr>
                                        <p:cTn id="51" dur="1" fill="hold">
                                          <p:stCondLst>
                                            <p:cond delay="499"/>
                                          </p:stCondLst>
                                        </p:cTn>
                                        <p:tgtEl>
                                          <p:spTgt spid="315405"/>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15418"/>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15419"/>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315421"/>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15422"/>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315432"/>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315431"/>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315423"/>
                                        </p:tgtEl>
                                        <p:attrNameLst>
                                          <p:attrName>style.visibility</p:attrName>
                                        </p:attrNameLst>
                                      </p:cBhvr>
                                      <p:to>
                                        <p:strVal val="visible"/>
                                      </p:to>
                                    </p:set>
                                    <p:anim calcmode="lin" valueType="num">
                                      <p:cBhvr additive="base">
                                        <p:cTn id="70" dur="500" fill="hold"/>
                                        <p:tgtEl>
                                          <p:spTgt spid="315423"/>
                                        </p:tgtEl>
                                        <p:attrNameLst>
                                          <p:attrName>ppt_x</p:attrName>
                                        </p:attrNameLst>
                                      </p:cBhvr>
                                      <p:tavLst>
                                        <p:tav tm="0">
                                          <p:val>
                                            <p:strVal val="#ppt_x"/>
                                          </p:val>
                                        </p:tav>
                                        <p:tav tm="100000">
                                          <p:val>
                                            <p:strVal val="#ppt_x"/>
                                          </p:val>
                                        </p:tav>
                                      </p:tavLst>
                                    </p:anim>
                                    <p:anim calcmode="lin" valueType="num">
                                      <p:cBhvr additive="base">
                                        <p:cTn id="71" dur="500" fill="hold"/>
                                        <p:tgtEl>
                                          <p:spTgt spid="315423"/>
                                        </p:tgtEl>
                                        <p:attrNameLst>
                                          <p:attrName>ppt_y</p:attrName>
                                        </p:attrNameLst>
                                      </p:cBhvr>
                                      <p:tavLst>
                                        <p:tav tm="0">
                                          <p:val>
                                            <p:strVal val="1+#ppt_h/2"/>
                                          </p:val>
                                        </p:tav>
                                        <p:tav tm="100000">
                                          <p:val>
                                            <p:strVal val="#ppt_y"/>
                                          </p:val>
                                        </p:tav>
                                      </p:tavLst>
                                    </p:anim>
                                  </p:childTnLst>
                                </p:cTn>
                              </p:par>
                              <p:par>
                                <p:cTn id="72" presetID="1" presetClass="entr" presetSubtype="0" fill="hold" grpId="0" nodeType="withEffect">
                                  <p:stCondLst>
                                    <p:cond delay="0"/>
                                  </p:stCondLst>
                                  <p:childTnLst>
                                    <p:set>
                                      <p:cBhvr>
                                        <p:cTn id="73" dur="1" fill="hold">
                                          <p:stCondLst>
                                            <p:cond delay="0"/>
                                          </p:stCondLst>
                                        </p:cTn>
                                        <p:tgtEl>
                                          <p:spTgt spid="315424"/>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315425"/>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315426"/>
                                        </p:tgtEl>
                                        <p:attrNameLst>
                                          <p:attrName>style.visibility</p:attrName>
                                        </p:attrNameLst>
                                      </p:cBhvr>
                                      <p:to>
                                        <p:strVal val="visible"/>
                                      </p:to>
                                    </p:set>
                                    <p:anim calcmode="lin" valueType="num">
                                      <p:cBhvr additive="base">
                                        <p:cTn id="80" dur="500" fill="hold"/>
                                        <p:tgtEl>
                                          <p:spTgt spid="315426"/>
                                        </p:tgtEl>
                                        <p:attrNameLst>
                                          <p:attrName>ppt_x</p:attrName>
                                        </p:attrNameLst>
                                      </p:cBhvr>
                                      <p:tavLst>
                                        <p:tav tm="0">
                                          <p:val>
                                            <p:strVal val="#ppt_x"/>
                                          </p:val>
                                        </p:tav>
                                        <p:tav tm="100000">
                                          <p:val>
                                            <p:strVal val="#ppt_x"/>
                                          </p:val>
                                        </p:tav>
                                      </p:tavLst>
                                    </p:anim>
                                    <p:anim calcmode="lin" valueType="num">
                                      <p:cBhvr additive="base">
                                        <p:cTn id="81" dur="500" fill="hold"/>
                                        <p:tgtEl>
                                          <p:spTgt spid="315426"/>
                                        </p:tgtEl>
                                        <p:attrNameLst>
                                          <p:attrName>ppt_y</p:attrName>
                                        </p:attrNameLst>
                                      </p:cBhvr>
                                      <p:tavLst>
                                        <p:tav tm="0">
                                          <p:val>
                                            <p:strVal val="1+#ppt_h/2"/>
                                          </p:val>
                                        </p:tav>
                                        <p:tav tm="100000">
                                          <p:val>
                                            <p:strVal val="#ppt_y"/>
                                          </p:val>
                                        </p:tav>
                                      </p:tavLst>
                                    </p:anim>
                                  </p:childTnLst>
                                </p:cTn>
                              </p:par>
                              <p:par>
                                <p:cTn id="82" presetID="1" presetClass="entr" presetSubtype="0" fill="hold" grpId="0" nodeType="withEffect">
                                  <p:stCondLst>
                                    <p:cond delay="0"/>
                                  </p:stCondLst>
                                  <p:childTnLst>
                                    <p:set>
                                      <p:cBhvr>
                                        <p:cTn id="83" dur="1" fill="hold">
                                          <p:stCondLst>
                                            <p:cond delay="0"/>
                                          </p:stCondLst>
                                        </p:cTn>
                                        <p:tgtEl>
                                          <p:spTgt spid="315427"/>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315428"/>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315429"/>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315430"/>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315436"/>
                                        </p:tgtEl>
                                        <p:attrNameLst>
                                          <p:attrName>style.visibility</p:attrName>
                                        </p:attrNameLst>
                                      </p:cBhvr>
                                      <p:to>
                                        <p:strVal val="visible"/>
                                      </p:to>
                                    </p:set>
                                    <p:anim calcmode="lin" valueType="num">
                                      <p:cBhvr additive="base">
                                        <p:cTn id="94" dur="500" fill="hold"/>
                                        <p:tgtEl>
                                          <p:spTgt spid="315436"/>
                                        </p:tgtEl>
                                        <p:attrNameLst>
                                          <p:attrName>ppt_x</p:attrName>
                                        </p:attrNameLst>
                                      </p:cBhvr>
                                      <p:tavLst>
                                        <p:tav tm="0">
                                          <p:val>
                                            <p:strVal val="#ppt_x"/>
                                          </p:val>
                                        </p:tav>
                                        <p:tav tm="100000">
                                          <p:val>
                                            <p:strVal val="#ppt_x"/>
                                          </p:val>
                                        </p:tav>
                                      </p:tavLst>
                                    </p:anim>
                                    <p:anim calcmode="lin" valueType="num">
                                      <p:cBhvr additive="base">
                                        <p:cTn id="95" dur="500" fill="hold"/>
                                        <p:tgtEl>
                                          <p:spTgt spid="315436"/>
                                        </p:tgtEl>
                                        <p:attrNameLst>
                                          <p:attrName>ppt_y</p:attrName>
                                        </p:attrNameLst>
                                      </p:cBhvr>
                                      <p:tavLst>
                                        <p:tav tm="0">
                                          <p:val>
                                            <p:strVal val="1+#ppt_h/2"/>
                                          </p:val>
                                        </p:tav>
                                        <p:tav tm="100000">
                                          <p:val>
                                            <p:strVal val="#ppt_y"/>
                                          </p:val>
                                        </p:tav>
                                      </p:tavLst>
                                    </p:anim>
                                  </p:childTnLst>
                                </p:cTn>
                              </p:par>
                            </p:childTnLst>
                          </p:cTn>
                        </p:par>
                        <p:par>
                          <p:cTn id="96" fill="hold">
                            <p:stCondLst>
                              <p:cond delay="500"/>
                            </p:stCondLst>
                            <p:childTnLst>
                              <p:par>
                                <p:cTn id="97" presetID="1" presetClass="entr" presetSubtype="0" fill="hold" nodeType="afterEffect">
                                  <p:stCondLst>
                                    <p:cond delay="0"/>
                                  </p:stCondLst>
                                  <p:childTnLst>
                                    <p:set>
                                      <p:cBhvr>
                                        <p:cTn id="98" dur="1" fill="hold">
                                          <p:stCondLst>
                                            <p:cond delay="0"/>
                                          </p:stCondLst>
                                        </p:cTn>
                                        <p:tgtEl>
                                          <p:spTgt spid="31543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15438"/>
                                        </p:tgtEl>
                                        <p:attrNameLst>
                                          <p:attrName>style.visibility</p:attrName>
                                        </p:attrNameLst>
                                      </p:cBhvr>
                                      <p:to>
                                        <p:strVal val="visible"/>
                                      </p:to>
                                    </p:set>
                                    <p:anim calcmode="lin" valueType="num">
                                      <p:cBhvr additive="base">
                                        <p:cTn id="103" dur="500" fill="hold"/>
                                        <p:tgtEl>
                                          <p:spTgt spid="315438"/>
                                        </p:tgtEl>
                                        <p:attrNameLst>
                                          <p:attrName>ppt_x</p:attrName>
                                        </p:attrNameLst>
                                      </p:cBhvr>
                                      <p:tavLst>
                                        <p:tav tm="0">
                                          <p:val>
                                            <p:strVal val="#ppt_x"/>
                                          </p:val>
                                        </p:tav>
                                        <p:tav tm="100000">
                                          <p:val>
                                            <p:strVal val="#ppt_x"/>
                                          </p:val>
                                        </p:tav>
                                      </p:tavLst>
                                    </p:anim>
                                    <p:anim calcmode="lin" valueType="num">
                                      <p:cBhvr additive="base">
                                        <p:cTn id="104" dur="500" fill="hold"/>
                                        <p:tgtEl>
                                          <p:spTgt spid="315438"/>
                                        </p:tgtEl>
                                        <p:attrNameLst>
                                          <p:attrName>ppt_y</p:attrName>
                                        </p:attrNameLst>
                                      </p:cBhvr>
                                      <p:tavLst>
                                        <p:tav tm="0">
                                          <p:val>
                                            <p:strVal val="1+#ppt_h/2"/>
                                          </p:val>
                                        </p:tav>
                                        <p:tav tm="100000">
                                          <p:val>
                                            <p:strVal val="#ppt_y"/>
                                          </p:val>
                                        </p:tav>
                                      </p:tavLst>
                                    </p:anim>
                                  </p:childTnLst>
                                </p:cTn>
                              </p:par>
                            </p:childTnLst>
                          </p:cTn>
                        </p:par>
                        <p:par>
                          <p:cTn id="105" fill="hold">
                            <p:stCondLst>
                              <p:cond delay="500"/>
                            </p:stCondLst>
                            <p:childTnLst>
                              <p:par>
                                <p:cTn id="106" presetID="1" presetClass="entr" presetSubtype="0" fill="hold" nodeType="afterEffect">
                                  <p:stCondLst>
                                    <p:cond delay="0"/>
                                  </p:stCondLst>
                                  <p:childTnLst>
                                    <p:set>
                                      <p:cBhvr>
                                        <p:cTn id="107" dur="1" fill="hold">
                                          <p:stCondLst>
                                            <p:cond delay="0"/>
                                          </p:stCondLst>
                                        </p:cTn>
                                        <p:tgtEl>
                                          <p:spTgt spid="315439"/>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315440"/>
                                        </p:tgtEl>
                                        <p:attrNameLst>
                                          <p:attrName>style.visibility</p:attrName>
                                        </p:attrNameLst>
                                      </p:cBhvr>
                                      <p:to>
                                        <p:strVal val="visible"/>
                                      </p:to>
                                    </p:set>
                                    <p:anim calcmode="lin" valueType="num">
                                      <p:cBhvr additive="base">
                                        <p:cTn id="112" dur="500" fill="hold"/>
                                        <p:tgtEl>
                                          <p:spTgt spid="315440"/>
                                        </p:tgtEl>
                                        <p:attrNameLst>
                                          <p:attrName>ppt_x</p:attrName>
                                        </p:attrNameLst>
                                      </p:cBhvr>
                                      <p:tavLst>
                                        <p:tav tm="0">
                                          <p:val>
                                            <p:strVal val="#ppt_x"/>
                                          </p:val>
                                        </p:tav>
                                        <p:tav tm="100000">
                                          <p:val>
                                            <p:strVal val="#ppt_x"/>
                                          </p:val>
                                        </p:tav>
                                      </p:tavLst>
                                    </p:anim>
                                    <p:anim calcmode="lin" valueType="num">
                                      <p:cBhvr additive="base">
                                        <p:cTn id="113" dur="500" fill="hold"/>
                                        <p:tgtEl>
                                          <p:spTgt spid="315440"/>
                                        </p:tgtEl>
                                        <p:attrNameLst>
                                          <p:attrName>ppt_y</p:attrName>
                                        </p:attrNameLst>
                                      </p:cBhvr>
                                      <p:tavLst>
                                        <p:tav tm="0">
                                          <p:val>
                                            <p:strVal val="1+#ppt_h/2"/>
                                          </p:val>
                                        </p:tav>
                                        <p:tav tm="100000">
                                          <p:val>
                                            <p:strVal val="#ppt_y"/>
                                          </p:val>
                                        </p:tav>
                                      </p:tavLst>
                                    </p:anim>
                                  </p:childTnLst>
                                </p:cTn>
                              </p:par>
                            </p:childTnLst>
                          </p:cTn>
                        </p:par>
                        <p:par>
                          <p:cTn id="114" fill="hold">
                            <p:stCondLst>
                              <p:cond delay="500"/>
                            </p:stCondLst>
                            <p:childTnLst>
                              <p:par>
                                <p:cTn id="115" presetID="1" presetClass="entr" presetSubtype="0" fill="hold" nodeType="afterEffect">
                                  <p:stCondLst>
                                    <p:cond delay="0"/>
                                  </p:stCondLst>
                                  <p:childTnLst>
                                    <p:set>
                                      <p:cBhvr>
                                        <p:cTn id="116" dur="1" fill="hold">
                                          <p:stCondLst>
                                            <p:cond delay="0"/>
                                          </p:stCondLst>
                                        </p:cTn>
                                        <p:tgtEl>
                                          <p:spTgt spid="315441"/>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315442"/>
                                        </p:tgtEl>
                                        <p:attrNameLst>
                                          <p:attrName>style.visibility</p:attrName>
                                        </p:attrNameLst>
                                      </p:cBhvr>
                                      <p:to>
                                        <p:strVal val="visible"/>
                                      </p:to>
                                    </p:set>
                                    <p:anim calcmode="lin" valueType="num">
                                      <p:cBhvr additive="base">
                                        <p:cTn id="121" dur="500" fill="hold"/>
                                        <p:tgtEl>
                                          <p:spTgt spid="315442"/>
                                        </p:tgtEl>
                                        <p:attrNameLst>
                                          <p:attrName>ppt_x</p:attrName>
                                        </p:attrNameLst>
                                      </p:cBhvr>
                                      <p:tavLst>
                                        <p:tav tm="0">
                                          <p:val>
                                            <p:strVal val="#ppt_x"/>
                                          </p:val>
                                        </p:tav>
                                        <p:tav tm="100000">
                                          <p:val>
                                            <p:strVal val="#ppt_x"/>
                                          </p:val>
                                        </p:tav>
                                      </p:tavLst>
                                    </p:anim>
                                    <p:anim calcmode="lin" valueType="num">
                                      <p:cBhvr additive="base">
                                        <p:cTn id="122" dur="500" fill="hold"/>
                                        <p:tgtEl>
                                          <p:spTgt spid="315442"/>
                                        </p:tgtEl>
                                        <p:attrNameLst>
                                          <p:attrName>ppt_y</p:attrName>
                                        </p:attrNameLst>
                                      </p:cBhvr>
                                      <p:tavLst>
                                        <p:tav tm="0">
                                          <p:val>
                                            <p:strVal val="1+#ppt_h/2"/>
                                          </p:val>
                                        </p:tav>
                                        <p:tav tm="100000">
                                          <p:val>
                                            <p:strVal val="#ppt_y"/>
                                          </p:val>
                                        </p:tav>
                                      </p:tavLst>
                                    </p:anim>
                                  </p:childTnLst>
                                </p:cTn>
                              </p:par>
                            </p:childTnLst>
                          </p:cTn>
                        </p:par>
                        <p:par>
                          <p:cTn id="123" fill="hold">
                            <p:stCondLst>
                              <p:cond delay="500"/>
                            </p:stCondLst>
                            <p:childTnLst>
                              <p:par>
                                <p:cTn id="124" presetID="1" presetClass="entr" presetSubtype="0" fill="hold" nodeType="afterEffect">
                                  <p:stCondLst>
                                    <p:cond delay="0"/>
                                  </p:stCondLst>
                                  <p:childTnLst>
                                    <p:set>
                                      <p:cBhvr>
                                        <p:cTn id="125" dur="1" fill="hold">
                                          <p:stCondLst>
                                            <p:cond delay="0"/>
                                          </p:stCondLst>
                                        </p:cTn>
                                        <p:tgtEl>
                                          <p:spTgt spid="315443"/>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2" presetClass="entr" presetSubtype="4" fill="hold" grpId="0" nodeType="clickEffect">
                                  <p:stCondLst>
                                    <p:cond delay="0"/>
                                  </p:stCondLst>
                                  <p:childTnLst>
                                    <p:set>
                                      <p:cBhvr>
                                        <p:cTn id="129" dur="1" fill="hold">
                                          <p:stCondLst>
                                            <p:cond delay="0"/>
                                          </p:stCondLst>
                                        </p:cTn>
                                        <p:tgtEl>
                                          <p:spTgt spid="315444"/>
                                        </p:tgtEl>
                                        <p:attrNameLst>
                                          <p:attrName>style.visibility</p:attrName>
                                        </p:attrNameLst>
                                      </p:cBhvr>
                                      <p:to>
                                        <p:strVal val="visible"/>
                                      </p:to>
                                    </p:set>
                                    <p:anim calcmode="lin" valueType="num">
                                      <p:cBhvr additive="base">
                                        <p:cTn id="130" dur="500" fill="hold"/>
                                        <p:tgtEl>
                                          <p:spTgt spid="315444"/>
                                        </p:tgtEl>
                                        <p:attrNameLst>
                                          <p:attrName>ppt_x</p:attrName>
                                        </p:attrNameLst>
                                      </p:cBhvr>
                                      <p:tavLst>
                                        <p:tav tm="0">
                                          <p:val>
                                            <p:strVal val="#ppt_x"/>
                                          </p:val>
                                        </p:tav>
                                        <p:tav tm="100000">
                                          <p:val>
                                            <p:strVal val="#ppt_x"/>
                                          </p:val>
                                        </p:tav>
                                      </p:tavLst>
                                    </p:anim>
                                    <p:anim calcmode="lin" valueType="num">
                                      <p:cBhvr additive="base">
                                        <p:cTn id="131" dur="500" fill="hold"/>
                                        <p:tgtEl>
                                          <p:spTgt spid="315444"/>
                                        </p:tgtEl>
                                        <p:attrNameLst>
                                          <p:attrName>ppt_y</p:attrName>
                                        </p:attrNameLst>
                                      </p:cBhvr>
                                      <p:tavLst>
                                        <p:tav tm="0">
                                          <p:val>
                                            <p:strVal val="1+#ppt_h/2"/>
                                          </p:val>
                                        </p:tav>
                                        <p:tav tm="100000">
                                          <p:val>
                                            <p:strVal val="#ppt_y"/>
                                          </p:val>
                                        </p:tav>
                                      </p:tavLst>
                                    </p:anim>
                                  </p:childTnLst>
                                </p:cTn>
                              </p:par>
                            </p:childTnLst>
                          </p:cTn>
                        </p:par>
                        <p:par>
                          <p:cTn id="132" fill="hold">
                            <p:stCondLst>
                              <p:cond delay="500"/>
                            </p:stCondLst>
                            <p:childTnLst>
                              <p:par>
                                <p:cTn id="133" presetID="1" presetClass="entr" presetSubtype="0" fill="hold" nodeType="afterEffect">
                                  <p:stCondLst>
                                    <p:cond delay="0"/>
                                  </p:stCondLst>
                                  <p:childTnLst>
                                    <p:set>
                                      <p:cBhvr>
                                        <p:cTn id="134" dur="1" fill="hold">
                                          <p:stCondLst>
                                            <p:cond delay="0"/>
                                          </p:stCondLst>
                                        </p:cTn>
                                        <p:tgtEl>
                                          <p:spTgt spid="315445"/>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315446"/>
                                        </p:tgtEl>
                                        <p:attrNameLst>
                                          <p:attrName>style.visibility</p:attrName>
                                        </p:attrNameLst>
                                      </p:cBhvr>
                                      <p:to>
                                        <p:strVal val="visible"/>
                                      </p:to>
                                    </p:set>
                                    <p:anim calcmode="lin" valueType="num">
                                      <p:cBhvr additive="base">
                                        <p:cTn id="139" dur="500" fill="hold"/>
                                        <p:tgtEl>
                                          <p:spTgt spid="315446"/>
                                        </p:tgtEl>
                                        <p:attrNameLst>
                                          <p:attrName>ppt_x</p:attrName>
                                        </p:attrNameLst>
                                      </p:cBhvr>
                                      <p:tavLst>
                                        <p:tav tm="0">
                                          <p:val>
                                            <p:strVal val="#ppt_x"/>
                                          </p:val>
                                        </p:tav>
                                        <p:tav tm="100000">
                                          <p:val>
                                            <p:strVal val="#ppt_x"/>
                                          </p:val>
                                        </p:tav>
                                      </p:tavLst>
                                    </p:anim>
                                    <p:anim calcmode="lin" valueType="num">
                                      <p:cBhvr additive="base">
                                        <p:cTn id="140" dur="500" fill="hold"/>
                                        <p:tgtEl>
                                          <p:spTgt spid="315446"/>
                                        </p:tgtEl>
                                        <p:attrNameLst>
                                          <p:attrName>ppt_y</p:attrName>
                                        </p:attrNameLst>
                                      </p:cBhvr>
                                      <p:tavLst>
                                        <p:tav tm="0">
                                          <p:val>
                                            <p:strVal val="1+#ppt_h/2"/>
                                          </p:val>
                                        </p:tav>
                                        <p:tav tm="100000">
                                          <p:val>
                                            <p:strVal val="#ppt_y"/>
                                          </p:val>
                                        </p:tav>
                                      </p:tavLst>
                                    </p:anim>
                                  </p:childTnLst>
                                </p:cTn>
                              </p:par>
                            </p:childTnLst>
                          </p:cTn>
                        </p:par>
                        <p:par>
                          <p:cTn id="141" fill="hold">
                            <p:stCondLst>
                              <p:cond delay="500"/>
                            </p:stCondLst>
                            <p:childTnLst>
                              <p:par>
                                <p:cTn id="142" presetID="1" presetClass="entr" presetSubtype="0" fill="hold" nodeType="afterEffect">
                                  <p:stCondLst>
                                    <p:cond delay="0"/>
                                  </p:stCondLst>
                                  <p:childTnLst>
                                    <p:set>
                                      <p:cBhvr>
                                        <p:cTn id="143" dur="1" fill="hold">
                                          <p:stCondLst>
                                            <p:cond delay="0"/>
                                          </p:stCondLst>
                                        </p:cTn>
                                        <p:tgtEl>
                                          <p:spTgt spid="315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32" grpId="0" animBg="1"/>
      <p:bldP spid="315431" grpId="0" animBg="1"/>
      <p:bldP spid="315417" grpId="0" animBg="1"/>
      <p:bldP spid="315399" grpId="0"/>
      <p:bldP spid="315400" grpId="0"/>
      <p:bldP spid="315401" grpId="0" animBg="1"/>
      <p:bldP spid="315401" grpId="1" animBg="1"/>
      <p:bldP spid="315402" grpId="0" animBg="1"/>
      <p:bldP spid="315402" grpId="1" animBg="1"/>
      <p:bldP spid="315403" grpId="0" animBg="1"/>
      <p:bldP spid="315404" grpId="0" animBg="1"/>
      <p:bldP spid="315404" grpId="1" animBg="1"/>
      <p:bldP spid="315405" grpId="0" animBg="1"/>
      <p:bldP spid="315405" grpId="1" animBg="1"/>
      <p:bldP spid="315415" grpId="0"/>
      <p:bldP spid="315416" grpId="0"/>
      <p:bldP spid="315418" grpId="0" animBg="1"/>
      <p:bldP spid="315419" grpId="0" animBg="1"/>
      <p:bldP spid="315423" grpId="0"/>
      <p:bldP spid="315424" grpId="0" animBg="1"/>
      <p:bldP spid="315426" grpId="0"/>
      <p:bldP spid="315427" grpId="0" animBg="1"/>
      <p:bldP spid="315428" grpId="0" animBg="1"/>
      <p:bldP spid="315434" grpId="0" animBg="1"/>
      <p:bldP spid="315436" grpId="0"/>
      <p:bldP spid="315438" grpId="0"/>
      <p:bldP spid="315440" grpId="0"/>
      <p:bldP spid="315442" grpId="0"/>
      <p:bldP spid="315444" grpId="0"/>
      <p:bldP spid="3154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34" name="Oval 18"/>
          <p:cNvSpPr>
            <a:spLocks noChangeArrowheads="1"/>
          </p:cNvSpPr>
          <p:nvPr/>
        </p:nvSpPr>
        <p:spPr bwMode="auto">
          <a:xfrm>
            <a:off x="466725" y="1857375"/>
            <a:ext cx="942975" cy="942975"/>
          </a:xfrm>
          <a:prstGeom prst="ellipse">
            <a:avLst/>
          </a:prstGeom>
          <a:solidFill>
            <a:srgbClr val="CCFFFF"/>
          </a:solidFill>
          <a:ln w="9525" algn="ctr">
            <a:solidFill>
              <a:srgbClr val="99CCFF"/>
            </a:solidFill>
            <a:prstDash val="dash"/>
            <a:round/>
            <a:headEnd/>
            <a:tailEnd/>
          </a:ln>
          <a:effectLst/>
        </p:spPr>
        <p:txBody>
          <a:bodyPr wrap="none" anchor="ctr"/>
          <a:lstStyle/>
          <a:p>
            <a:endParaRPr lang="ru-RU"/>
          </a:p>
        </p:txBody>
      </p:sp>
      <p:sp>
        <p:nvSpPr>
          <p:cNvPr id="316436" name="Oval 20"/>
          <p:cNvSpPr>
            <a:spLocks noChangeArrowheads="1"/>
          </p:cNvSpPr>
          <p:nvPr/>
        </p:nvSpPr>
        <p:spPr bwMode="auto">
          <a:xfrm rot="1040248">
            <a:off x="677863" y="2441575"/>
            <a:ext cx="528637" cy="450850"/>
          </a:xfrm>
          <a:prstGeom prst="ellipse">
            <a:avLst/>
          </a:prstGeom>
          <a:solidFill>
            <a:srgbClr val="0000FF"/>
          </a:solidFill>
          <a:ln w="9525" algn="ctr">
            <a:solidFill>
              <a:schemeClr val="tx1"/>
            </a:solidFill>
            <a:round/>
            <a:headEnd/>
            <a:tailEnd/>
          </a:ln>
          <a:effectLst/>
        </p:spPr>
        <p:txBody>
          <a:bodyPr wrap="none" anchor="ctr"/>
          <a:lstStyle/>
          <a:p>
            <a:endParaRPr lang="ru-RU"/>
          </a:p>
        </p:txBody>
      </p:sp>
      <p:sp>
        <p:nvSpPr>
          <p:cNvPr id="316420" name="Rectangle 4"/>
          <p:cNvSpPr>
            <a:spLocks noChangeArrowheads="1"/>
          </p:cNvSpPr>
          <p:nvPr/>
        </p:nvSpPr>
        <p:spPr bwMode="auto">
          <a:xfrm>
            <a:off x="990600" y="533400"/>
            <a:ext cx="4229100" cy="200025"/>
          </a:xfrm>
          <a:prstGeom prst="rect">
            <a:avLst/>
          </a:prstGeom>
          <a:noFill/>
          <a:ln w="9525">
            <a:noFill/>
            <a:miter lim="800000"/>
            <a:headEnd/>
            <a:tailEnd/>
          </a:ln>
          <a:effectLst/>
        </p:spPr>
        <p:txBody>
          <a:bodyPr anchor="ctr"/>
          <a:lstStyle/>
          <a:p>
            <a:r>
              <a:rPr lang="ru-RU"/>
              <a:t>Лекция 5</a:t>
            </a:r>
            <a:r>
              <a:rPr lang="en-US"/>
              <a:t> (</a:t>
            </a:r>
            <a:r>
              <a:rPr lang="ru-RU" sz="1600"/>
              <a:t>продолжение 5.3</a:t>
            </a:r>
            <a:r>
              <a:rPr lang="ru-RU"/>
              <a:t>)</a:t>
            </a:r>
          </a:p>
        </p:txBody>
      </p:sp>
      <p:pic>
        <p:nvPicPr>
          <p:cNvPr id="316421" name="Picture 5" descr="НТЦТТ2"/>
          <p:cNvPicPr>
            <a:picLocks noChangeAspect="1" noChangeArrowheads="1"/>
          </p:cNvPicPr>
          <p:nvPr/>
        </p:nvPicPr>
        <p:blipFill>
          <a:blip r:embed="rId3" cstate="print"/>
          <a:srcRect/>
          <a:stretch>
            <a:fillRect/>
          </a:stretch>
        </p:blipFill>
        <p:spPr bwMode="auto">
          <a:xfrm>
            <a:off x="8172450" y="115888"/>
            <a:ext cx="792163" cy="512762"/>
          </a:xfrm>
          <a:prstGeom prst="rect">
            <a:avLst/>
          </a:prstGeom>
          <a:noFill/>
          <a:ln w="9525">
            <a:noFill/>
            <a:miter lim="800000"/>
            <a:headEnd/>
            <a:tailEnd/>
          </a:ln>
        </p:spPr>
      </p:pic>
      <p:sp>
        <p:nvSpPr>
          <p:cNvPr id="316422" name="Text Box 6"/>
          <p:cNvSpPr txBox="1">
            <a:spLocks noChangeArrowheads="1"/>
          </p:cNvSpPr>
          <p:nvPr/>
        </p:nvSpPr>
        <p:spPr bwMode="auto">
          <a:xfrm>
            <a:off x="117475" y="735013"/>
            <a:ext cx="8802688" cy="1006475"/>
          </a:xfrm>
          <a:prstGeom prst="rect">
            <a:avLst/>
          </a:prstGeom>
          <a:noFill/>
          <a:ln w="9525" algn="ctr">
            <a:noFill/>
            <a:miter lim="800000"/>
            <a:headEnd/>
            <a:tailEnd/>
          </a:ln>
          <a:effectLst/>
        </p:spPr>
        <p:txBody>
          <a:bodyPr>
            <a:spAutoFit/>
          </a:bodyPr>
          <a:lstStyle/>
          <a:p>
            <a:r>
              <a:rPr lang="ru-RU" sz="1000" b="1">
                <a:solidFill>
                  <a:srgbClr val="FF0000"/>
                </a:solidFill>
                <a:cs typeface="Arial" charset="0"/>
              </a:rPr>
              <a:t>■</a:t>
            </a:r>
            <a:r>
              <a:rPr lang="en-US" sz="1000" b="1">
                <a:solidFill>
                  <a:srgbClr val="FF0000"/>
                </a:solidFill>
                <a:cs typeface="Arial" charset="0"/>
              </a:rPr>
              <a:t>  </a:t>
            </a:r>
            <a:r>
              <a:rPr lang="ru-RU" sz="1000" b="1">
                <a:solidFill>
                  <a:srgbClr val="FF0000"/>
                </a:solidFill>
              </a:rPr>
              <a:t>Сопротивление при качении.  </a:t>
            </a:r>
            <a:r>
              <a:rPr lang="ru-RU" sz="1000"/>
              <a:t>При действии сдвигающей силы, приложенной к катку, покоящемуся на шероховатой поверхности, возникает сила, противодействующая  возможному смещению тела (</a:t>
            </a:r>
            <a:r>
              <a:rPr lang="ru-RU" sz="1000" b="1">
                <a:solidFill>
                  <a:schemeClr val="bg2"/>
                </a:solidFill>
              </a:rPr>
              <a:t>сила трения сцепления</a:t>
            </a:r>
            <a:r>
              <a:rPr lang="ru-RU" sz="1000"/>
              <a:t>) из равновесного положения или его действительному перемещению (</a:t>
            </a:r>
            <a:r>
              <a:rPr lang="ru-RU" sz="1000" b="1">
                <a:solidFill>
                  <a:schemeClr val="bg2"/>
                </a:solidFill>
              </a:rPr>
              <a:t>сила трения скольжения</a:t>
            </a:r>
            <a:r>
              <a:rPr lang="ru-RU" sz="1000"/>
              <a:t>) при его движении и пара сил, момент которой препятствует повороту катка (</a:t>
            </a:r>
            <a:r>
              <a:rPr lang="ru-RU" sz="1000" b="1">
                <a:solidFill>
                  <a:schemeClr val="bg2"/>
                </a:solidFill>
              </a:rPr>
              <a:t>момент сопротивления качению</a:t>
            </a:r>
            <a:r>
              <a:rPr lang="ru-RU" sz="1000"/>
              <a:t>). Возникновение пары сил, препятствующей качению, связана с деформацией опорной плоскости, в результате которой равнодействующая нормальных реактивных сил по площадке контакта смещена от линии действия силы тяжести в сторону возможного или действительного движения.</a:t>
            </a:r>
          </a:p>
        </p:txBody>
      </p:sp>
      <p:graphicFrame>
        <p:nvGraphicFramePr>
          <p:cNvPr id="316423" name="Object 7"/>
          <p:cNvGraphicFramePr>
            <a:graphicFrameLocks noChangeAspect="1"/>
          </p:cNvGraphicFramePr>
          <p:nvPr/>
        </p:nvGraphicFramePr>
        <p:xfrm>
          <a:off x="7291388" y="2382838"/>
          <a:ext cx="1016000" cy="241300"/>
        </p:xfrm>
        <a:graphic>
          <a:graphicData uri="http://schemas.openxmlformats.org/presentationml/2006/ole">
            <p:oleObj spid="_x0000_s316423" name="Формула" r:id="rId4" imgW="1015920" imgH="241200" progId="Equation.3">
              <p:embed/>
            </p:oleObj>
          </a:graphicData>
        </a:graphic>
      </p:graphicFrame>
      <p:graphicFrame>
        <p:nvGraphicFramePr>
          <p:cNvPr id="316424" name="Object 8"/>
          <p:cNvGraphicFramePr>
            <a:graphicFrameLocks noChangeAspect="1"/>
          </p:cNvGraphicFramePr>
          <p:nvPr/>
        </p:nvGraphicFramePr>
        <p:xfrm>
          <a:off x="7289800" y="2689225"/>
          <a:ext cx="850900" cy="241300"/>
        </p:xfrm>
        <a:graphic>
          <a:graphicData uri="http://schemas.openxmlformats.org/presentationml/2006/ole">
            <p:oleObj spid="_x0000_s316424" name="Формула" r:id="rId5" imgW="850680" imgH="241200" progId="Equation.3">
              <p:embed/>
            </p:oleObj>
          </a:graphicData>
        </a:graphic>
      </p:graphicFrame>
      <p:sp>
        <p:nvSpPr>
          <p:cNvPr id="316426" name="Rectangle 10"/>
          <p:cNvSpPr>
            <a:spLocks noChangeArrowheads="1"/>
          </p:cNvSpPr>
          <p:nvPr/>
        </p:nvSpPr>
        <p:spPr bwMode="auto">
          <a:xfrm>
            <a:off x="361950" y="2743200"/>
            <a:ext cx="1200150" cy="266700"/>
          </a:xfrm>
          <a:prstGeom prst="rect">
            <a:avLst/>
          </a:prstGeom>
          <a:solidFill>
            <a:srgbClr val="C0C0C0"/>
          </a:solidFill>
          <a:ln w="9525" algn="ctr">
            <a:noFill/>
            <a:miter lim="800000"/>
            <a:headEnd/>
            <a:tailEnd/>
          </a:ln>
          <a:effectLst/>
        </p:spPr>
        <p:txBody>
          <a:bodyPr wrap="none" anchor="ctr"/>
          <a:lstStyle/>
          <a:p>
            <a:endParaRPr lang="ru-RU"/>
          </a:p>
        </p:txBody>
      </p:sp>
      <p:sp>
        <p:nvSpPr>
          <p:cNvPr id="316427" name="Line 11"/>
          <p:cNvSpPr>
            <a:spLocks noChangeShapeType="1"/>
          </p:cNvSpPr>
          <p:nvPr/>
        </p:nvSpPr>
        <p:spPr bwMode="auto">
          <a:xfrm>
            <a:off x="371475" y="2743200"/>
            <a:ext cx="1162050" cy="0"/>
          </a:xfrm>
          <a:prstGeom prst="line">
            <a:avLst/>
          </a:prstGeom>
          <a:noFill/>
          <a:ln w="9525">
            <a:solidFill>
              <a:schemeClr val="tx1"/>
            </a:solidFill>
            <a:round/>
            <a:headEnd/>
            <a:tailEnd/>
          </a:ln>
          <a:effectLst/>
        </p:spPr>
        <p:txBody>
          <a:bodyPr anchor="ctr"/>
          <a:lstStyle/>
          <a:p>
            <a:endParaRPr lang="ru-RU"/>
          </a:p>
        </p:txBody>
      </p:sp>
      <p:sp>
        <p:nvSpPr>
          <p:cNvPr id="316425" name="Oval 9"/>
          <p:cNvSpPr>
            <a:spLocks noChangeArrowheads="1"/>
          </p:cNvSpPr>
          <p:nvPr/>
        </p:nvSpPr>
        <p:spPr bwMode="auto">
          <a:xfrm>
            <a:off x="514350" y="1952625"/>
            <a:ext cx="847725" cy="847725"/>
          </a:xfrm>
          <a:prstGeom prst="ellipse">
            <a:avLst/>
          </a:prstGeom>
          <a:solidFill>
            <a:srgbClr val="FFCC99"/>
          </a:solidFill>
          <a:ln w="9525" algn="ctr">
            <a:solidFill>
              <a:schemeClr val="tx1"/>
            </a:solidFill>
            <a:round/>
            <a:headEnd/>
            <a:tailEnd/>
          </a:ln>
          <a:effectLst/>
        </p:spPr>
        <p:txBody>
          <a:bodyPr wrap="none" anchor="ctr"/>
          <a:lstStyle/>
          <a:p>
            <a:endParaRPr lang="ru-RU"/>
          </a:p>
        </p:txBody>
      </p:sp>
      <p:sp>
        <p:nvSpPr>
          <p:cNvPr id="316429" name="AutoShape 13"/>
          <p:cNvSpPr>
            <a:spLocks noChangeArrowheads="1"/>
          </p:cNvSpPr>
          <p:nvPr/>
        </p:nvSpPr>
        <p:spPr bwMode="auto">
          <a:xfrm>
            <a:off x="923925" y="2314575"/>
            <a:ext cx="371475" cy="133350"/>
          </a:xfrm>
          <a:prstGeom prst="rightArrow">
            <a:avLst>
              <a:gd name="adj1" fmla="val 50000"/>
              <a:gd name="adj2" fmla="val 69643"/>
            </a:avLst>
          </a:prstGeom>
          <a:solidFill>
            <a:srgbClr val="FF0000"/>
          </a:solidFill>
          <a:ln w="9525" algn="ctr">
            <a:solidFill>
              <a:schemeClr val="tx1"/>
            </a:solidFill>
            <a:miter lim="800000"/>
            <a:headEnd/>
            <a:tailEnd/>
          </a:ln>
          <a:effectLst/>
        </p:spPr>
        <p:txBody>
          <a:bodyPr wrap="none" anchor="ctr"/>
          <a:lstStyle/>
          <a:p>
            <a:endParaRPr lang="ru-RU"/>
          </a:p>
        </p:txBody>
      </p:sp>
      <p:sp>
        <p:nvSpPr>
          <p:cNvPr id="316430" name="AutoShape 14"/>
          <p:cNvSpPr>
            <a:spLocks noChangeArrowheads="1"/>
          </p:cNvSpPr>
          <p:nvPr/>
        </p:nvSpPr>
        <p:spPr bwMode="auto">
          <a:xfrm rot="5400000">
            <a:off x="741362" y="2493963"/>
            <a:ext cx="371475" cy="133350"/>
          </a:xfrm>
          <a:prstGeom prst="rightArrow">
            <a:avLst>
              <a:gd name="adj1" fmla="val 50000"/>
              <a:gd name="adj2" fmla="val 69643"/>
            </a:avLst>
          </a:prstGeom>
          <a:solidFill>
            <a:srgbClr val="FF0000"/>
          </a:solidFill>
          <a:ln w="9525" algn="ctr">
            <a:solidFill>
              <a:schemeClr val="tx1"/>
            </a:solidFill>
            <a:miter lim="800000"/>
            <a:headEnd/>
            <a:tailEnd/>
          </a:ln>
          <a:effectLst/>
        </p:spPr>
        <p:txBody>
          <a:bodyPr wrap="none" anchor="ctr"/>
          <a:lstStyle/>
          <a:p>
            <a:endParaRPr lang="ru-RU"/>
          </a:p>
        </p:txBody>
      </p:sp>
      <p:sp>
        <p:nvSpPr>
          <p:cNvPr id="316431" name="Text Box 15"/>
          <p:cNvSpPr txBox="1">
            <a:spLocks noChangeArrowheads="1"/>
          </p:cNvSpPr>
          <p:nvPr/>
        </p:nvSpPr>
        <p:spPr bwMode="auto">
          <a:xfrm>
            <a:off x="1641475" y="1784350"/>
            <a:ext cx="7159625" cy="1920875"/>
          </a:xfrm>
          <a:prstGeom prst="rect">
            <a:avLst/>
          </a:prstGeom>
          <a:noFill/>
          <a:ln w="9525" algn="ctr">
            <a:noFill/>
            <a:miter lim="800000"/>
            <a:headEnd/>
            <a:tailEnd/>
          </a:ln>
          <a:effectLst/>
        </p:spPr>
        <p:txBody>
          <a:bodyPr>
            <a:spAutoFit/>
          </a:bodyPr>
          <a:lstStyle/>
          <a:p>
            <a:r>
              <a:rPr lang="ru-RU" sz="1000" b="1">
                <a:solidFill>
                  <a:schemeClr val="bg2"/>
                </a:solidFill>
              </a:rPr>
              <a:t>Основные законы трения качения</a:t>
            </a:r>
            <a:r>
              <a:rPr lang="en-US" sz="1000"/>
              <a:t>:</a:t>
            </a:r>
          </a:p>
          <a:p>
            <a:r>
              <a:rPr lang="en-US" sz="1000"/>
              <a:t>1.</a:t>
            </a:r>
            <a:r>
              <a:rPr lang="ru-RU" sz="1000"/>
              <a:t> Момент сопротивления качению всегда направлен в сторону противоположную, тому направлению, в котором приложенные к телу силы стремятся его повернуть,  или действительному повороту под действием этих сил (реактивный характер).</a:t>
            </a:r>
          </a:p>
          <a:p>
            <a:r>
              <a:rPr lang="ru-RU" sz="1000"/>
              <a:t>2. Момент сопротивления качению изменяется от нуля до своего максимального значения                                   . </a:t>
            </a:r>
          </a:p>
          <a:p>
            <a:endParaRPr lang="ru-RU" sz="1000"/>
          </a:p>
          <a:p>
            <a:r>
              <a:rPr lang="ru-RU" sz="1000"/>
              <a:t>Максимальный момент сопротивления качению пропорционален коэффициенту трения</a:t>
            </a:r>
          </a:p>
          <a:p>
            <a:r>
              <a:rPr lang="ru-RU" sz="1000"/>
              <a:t>качения и силе нормального давления</a:t>
            </a:r>
            <a:r>
              <a:rPr lang="en-US" sz="1000"/>
              <a:t>:</a:t>
            </a:r>
            <a:r>
              <a:rPr lang="ru-RU" sz="1000"/>
              <a:t>                             .</a:t>
            </a:r>
          </a:p>
          <a:p>
            <a:r>
              <a:rPr lang="en-US" sz="1000"/>
              <a:t>3. </a:t>
            </a:r>
            <a:r>
              <a:rPr lang="ru-RU" sz="1000"/>
              <a:t>Коэффициент трения качения есть величина постоянная для данного вида и состояния соприкасающихся поверхностей (</a:t>
            </a:r>
            <a:r>
              <a:rPr lang="en-US" sz="1000" i="1"/>
              <a:t>f</a:t>
            </a:r>
            <a:r>
              <a:rPr lang="ru-RU" sz="1000"/>
              <a:t>к</a:t>
            </a:r>
            <a:r>
              <a:rPr lang="en-US" sz="1000"/>
              <a:t> = </a:t>
            </a:r>
            <a:r>
              <a:rPr lang="en-US" sz="1000" i="1"/>
              <a:t>const</a:t>
            </a:r>
            <a:r>
              <a:rPr lang="en-US" sz="1000"/>
              <a:t>).</a:t>
            </a:r>
          </a:p>
          <a:p>
            <a:r>
              <a:rPr lang="en-US" sz="1000"/>
              <a:t>4. </a:t>
            </a:r>
            <a:r>
              <a:rPr lang="ru-RU" sz="1000"/>
              <a:t>Момент сопротивления качению в широких пределах не зависит от радиуса катка. </a:t>
            </a:r>
            <a:endParaRPr lang="en-US" sz="1000"/>
          </a:p>
          <a:p>
            <a:endParaRPr lang="ru-RU" sz="1000"/>
          </a:p>
        </p:txBody>
      </p:sp>
      <p:graphicFrame>
        <p:nvGraphicFramePr>
          <p:cNvPr id="316432" name="Object 16"/>
          <p:cNvGraphicFramePr>
            <a:graphicFrameLocks noChangeAspect="1"/>
          </p:cNvGraphicFramePr>
          <p:nvPr/>
        </p:nvGraphicFramePr>
        <p:xfrm>
          <a:off x="709613" y="2439988"/>
          <a:ext cx="177800" cy="203200"/>
        </p:xfrm>
        <a:graphic>
          <a:graphicData uri="http://schemas.openxmlformats.org/presentationml/2006/ole">
            <p:oleObj spid="_x0000_s316432" name="Формула" r:id="rId6" imgW="177480" imgH="203040" progId="Equation.3">
              <p:embed/>
            </p:oleObj>
          </a:graphicData>
        </a:graphic>
      </p:graphicFrame>
      <p:graphicFrame>
        <p:nvGraphicFramePr>
          <p:cNvPr id="316433" name="Object 17"/>
          <p:cNvGraphicFramePr>
            <a:graphicFrameLocks noChangeAspect="1"/>
          </p:cNvGraphicFramePr>
          <p:nvPr/>
        </p:nvGraphicFramePr>
        <p:xfrm>
          <a:off x="1038225" y="2130425"/>
          <a:ext cx="165100" cy="190500"/>
        </p:xfrm>
        <a:graphic>
          <a:graphicData uri="http://schemas.openxmlformats.org/presentationml/2006/ole">
            <p:oleObj spid="_x0000_s316433" name="Формула" r:id="rId7" imgW="164880" imgH="190440" progId="Equation.3">
              <p:embed/>
            </p:oleObj>
          </a:graphicData>
        </a:graphic>
      </p:graphicFrame>
      <p:sp>
        <p:nvSpPr>
          <p:cNvPr id="316435" name="Rectangle 19"/>
          <p:cNvSpPr>
            <a:spLocks noChangeArrowheads="1"/>
          </p:cNvSpPr>
          <p:nvPr/>
        </p:nvSpPr>
        <p:spPr bwMode="auto">
          <a:xfrm>
            <a:off x="344488" y="2779713"/>
            <a:ext cx="1200150" cy="266700"/>
          </a:xfrm>
          <a:prstGeom prst="rect">
            <a:avLst/>
          </a:prstGeom>
          <a:solidFill>
            <a:srgbClr val="C0C0C0">
              <a:alpha val="20000"/>
            </a:srgbClr>
          </a:solidFill>
          <a:ln w="9525" algn="ctr">
            <a:noFill/>
            <a:miter lim="800000"/>
            <a:headEnd/>
            <a:tailEnd/>
          </a:ln>
          <a:effectLst/>
        </p:spPr>
        <p:txBody>
          <a:bodyPr wrap="none" anchor="ctr"/>
          <a:lstStyle/>
          <a:p>
            <a:endParaRPr lang="ru-RU"/>
          </a:p>
        </p:txBody>
      </p:sp>
      <p:sp>
        <p:nvSpPr>
          <p:cNvPr id="316437" name="AutoShape 21"/>
          <p:cNvSpPr>
            <a:spLocks noChangeArrowheads="1"/>
          </p:cNvSpPr>
          <p:nvPr/>
        </p:nvSpPr>
        <p:spPr bwMode="auto">
          <a:xfrm rot="16200000" flipV="1">
            <a:off x="825500" y="2911476"/>
            <a:ext cx="371475" cy="133350"/>
          </a:xfrm>
          <a:prstGeom prst="rightArrow">
            <a:avLst>
              <a:gd name="adj1" fmla="val 50000"/>
              <a:gd name="adj2" fmla="val 69643"/>
            </a:avLst>
          </a:prstGeom>
          <a:solidFill>
            <a:srgbClr val="0000FF"/>
          </a:solidFill>
          <a:ln w="9525" algn="ctr">
            <a:solidFill>
              <a:schemeClr val="tx1"/>
            </a:solidFill>
            <a:miter lim="800000"/>
            <a:headEnd/>
            <a:tailEnd/>
          </a:ln>
          <a:effectLst/>
        </p:spPr>
        <p:txBody>
          <a:bodyPr wrap="none" anchor="ctr"/>
          <a:lstStyle/>
          <a:p>
            <a:endParaRPr lang="ru-RU"/>
          </a:p>
        </p:txBody>
      </p:sp>
      <p:sp>
        <p:nvSpPr>
          <p:cNvPr id="316438" name="Line 22"/>
          <p:cNvSpPr>
            <a:spLocks noChangeShapeType="1"/>
          </p:cNvSpPr>
          <p:nvPr/>
        </p:nvSpPr>
        <p:spPr bwMode="auto">
          <a:xfrm>
            <a:off x="1008063" y="2036763"/>
            <a:ext cx="0" cy="1066800"/>
          </a:xfrm>
          <a:prstGeom prst="line">
            <a:avLst/>
          </a:prstGeom>
          <a:noFill/>
          <a:ln w="9525">
            <a:solidFill>
              <a:schemeClr val="tx1"/>
            </a:solidFill>
            <a:prstDash val="dash"/>
            <a:round/>
            <a:headEnd/>
            <a:tailEnd/>
          </a:ln>
          <a:effectLst/>
        </p:spPr>
        <p:txBody>
          <a:bodyPr anchor="ctr"/>
          <a:lstStyle/>
          <a:p>
            <a:endParaRPr lang="ru-RU"/>
          </a:p>
        </p:txBody>
      </p:sp>
      <p:sp>
        <p:nvSpPr>
          <p:cNvPr id="316439" name="AutoShape 23"/>
          <p:cNvSpPr>
            <a:spLocks noChangeArrowheads="1"/>
          </p:cNvSpPr>
          <p:nvPr/>
        </p:nvSpPr>
        <p:spPr bwMode="auto">
          <a:xfrm rot="10800000" flipV="1">
            <a:off x="611188" y="2719388"/>
            <a:ext cx="371475" cy="133350"/>
          </a:xfrm>
          <a:prstGeom prst="rightArrow">
            <a:avLst>
              <a:gd name="adj1" fmla="val 50000"/>
              <a:gd name="adj2" fmla="val 69643"/>
            </a:avLst>
          </a:prstGeom>
          <a:solidFill>
            <a:srgbClr val="0000FF"/>
          </a:solidFill>
          <a:ln w="9525" algn="ctr">
            <a:solidFill>
              <a:schemeClr val="tx1"/>
            </a:solidFill>
            <a:miter lim="800000"/>
            <a:headEnd/>
            <a:tailEnd/>
          </a:ln>
          <a:effectLst/>
        </p:spPr>
        <p:txBody>
          <a:bodyPr wrap="none" anchor="ctr"/>
          <a:lstStyle/>
          <a:p>
            <a:endParaRPr lang="ru-RU"/>
          </a:p>
        </p:txBody>
      </p:sp>
      <p:graphicFrame>
        <p:nvGraphicFramePr>
          <p:cNvPr id="316440" name="Object 24"/>
          <p:cNvGraphicFramePr>
            <a:graphicFrameLocks noChangeAspect="1"/>
          </p:cNvGraphicFramePr>
          <p:nvPr/>
        </p:nvGraphicFramePr>
        <p:xfrm>
          <a:off x="1058863" y="2998788"/>
          <a:ext cx="177800" cy="203200"/>
        </p:xfrm>
        <a:graphic>
          <a:graphicData uri="http://schemas.openxmlformats.org/presentationml/2006/ole">
            <p:oleObj spid="_x0000_s316440" name="Формула" r:id="rId8" imgW="177480" imgH="203040" progId="Equation.3">
              <p:embed/>
            </p:oleObj>
          </a:graphicData>
        </a:graphic>
      </p:graphicFrame>
      <p:graphicFrame>
        <p:nvGraphicFramePr>
          <p:cNvPr id="316441" name="Object 25"/>
          <p:cNvGraphicFramePr>
            <a:graphicFrameLocks noChangeAspect="1"/>
          </p:cNvGraphicFramePr>
          <p:nvPr/>
        </p:nvGraphicFramePr>
        <p:xfrm>
          <a:off x="577850" y="2876550"/>
          <a:ext cx="241300" cy="254000"/>
        </p:xfrm>
        <a:graphic>
          <a:graphicData uri="http://schemas.openxmlformats.org/presentationml/2006/ole">
            <p:oleObj spid="_x0000_s316441" name="Формула" r:id="rId9" imgW="241200" imgH="253800" progId="Equation.3">
              <p:embed/>
            </p:oleObj>
          </a:graphicData>
        </a:graphic>
      </p:graphicFrame>
      <p:sp>
        <p:nvSpPr>
          <p:cNvPr id="316442" name="Text Box 26"/>
          <p:cNvSpPr txBox="1">
            <a:spLocks noChangeArrowheads="1"/>
          </p:cNvSpPr>
          <p:nvPr/>
        </p:nvSpPr>
        <p:spPr bwMode="auto">
          <a:xfrm>
            <a:off x="222250" y="3525838"/>
            <a:ext cx="8551863" cy="549275"/>
          </a:xfrm>
          <a:prstGeom prst="rect">
            <a:avLst/>
          </a:prstGeom>
          <a:noFill/>
          <a:ln w="9525" algn="ctr">
            <a:noFill/>
            <a:miter lim="800000"/>
            <a:headEnd/>
            <a:tailEnd/>
          </a:ln>
          <a:effectLst/>
        </p:spPr>
        <p:txBody>
          <a:bodyPr wrap="none">
            <a:spAutoFit/>
          </a:bodyPr>
          <a:lstStyle/>
          <a:p>
            <a:r>
              <a:rPr lang="ru-RU" sz="1000"/>
              <a:t>Если коэффициент трения скольжения является безразмерной величиной, то коэффициент трения качения измеряется единицами длины и</a:t>
            </a:r>
          </a:p>
          <a:p>
            <a:r>
              <a:rPr lang="ru-RU" sz="1000"/>
              <a:t>равен по величине указанному смещению равнодействующей нормального давления. В силу малости деформаций коэффициент трения</a:t>
            </a:r>
          </a:p>
          <a:p>
            <a:r>
              <a:rPr lang="ru-RU" sz="1000"/>
              <a:t>качения имеет очень малую величину и составляет, например, для стального бандажа по стальному рельсу 0.0005 м.  </a:t>
            </a:r>
          </a:p>
        </p:txBody>
      </p:sp>
      <p:sp>
        <p:nvSpPr>
          <p:cNvPr id="316428" name="Line 12"/>
          <p:cNvSpPr>
            <a:spLocks noChangeShapeType="1"/>
          </p:cNvSpPr>
          <p:nvPr/>
        </p:nvSpPr>
        <p:spPr bwMode="auto">
          <a:xfrm>
            <a:off x="923925" y="1847850"/>
            <a:ext cx="0" cy="1066800"/>
          </a:xfrm>
          <a:prstGeom prst="line">
            <a:avLst/>
          </a:prstGeom>
          <a:noFill/>
          <a:ln w="9525">
            <a:solidFill>
              <a:schemeClr val="tx1"/>
            </a:solidFill>
            <a:prstDash val="dash"/>
            <a:round/>
            <a:headEnd/>
            <a:tailEnd/>
          </a:ln>
          <a:effectLst/>
        </p:spPr>
        <p:txBody>
          <a:bodyPr anchor="ctr"/>
          <a:lstStyle/>
          <a:p>
            <a:endParaRPr lang="ru-RU"/>
          </a:p>
        </p:txBody>
      </p:sp>
      <p:sp>
        <p:nvSpPr>
          <p:cNvPr id="316444" name="Line 28"/>
          <p:cNvSpPr>
            <a:spLocks noChangeShapeType="1"/>
          </p:cNvSpPr>
          <p:nvPr/>
        </p:nvSpPr>
        <p:spPr bwMode="auto">
          <a:xfrm>
            <a:off x="676275" y="2095500"/>
            <a:ext cx="247650" cy="0"/>
          </a:xfrm>
          <a:prstGeom prst="line">
            <a:avLst/>
          </a:prstGeom>
          <a:noFill/>
          <a:ln w="9525">
            <a:solidFill>
              <a:schemeClr val="tx1"/>
            </a:solidFill>
            <a:round/>
            <a:headEnd/>
            <a:tailEnd type="triangle" w="med" len="med"/>
          </a:ln>
          <a:effectLst/>
        </p:spPr>
        <p:txBody>
          <a:bodyPr anchor="ctr"/>
          <a:lstStyle/>
          <a:p>
            <a:endParaRPr lang="ru-RU"/>
          </a:p>
        </p:txBody>
      </p:sp>
      <p:sp>
        <p:nvSpPr>
          <p:cNvPr id="316445" name="Line 29"/>
          <p:cNvSpPr>
            <a:spLocks noChangeShapeType="1"/>
          </p:cNvSpPr>
          <p:nvPr/>
        </p:nvSpPr>
        <p:spPr bwMode="auto">
          <a:xfrm flipH="1">
            <a:off x="1008063" y="2097088"/>
            <a:ext cx="247650" cy="0"/>
          </a:xfrm>
          <a:prstGeom prst="line">
            <a:avLst/>
          </a:prstGeom>
          <a:noFill/>
          <a:ln w="9525">
            <a:solidFill>
              <a:schemeClr val="tx1"/>
            </a:solidFill>
            <a:round/>
            <a:headEnd/>
            <a:tailEnd type="triangle" w="med" len="med"/>
          </a:ln>
          <a:effectLst/>
        </p:spPr>
        <p:txBody>
          <a:bodyPr anchor="ctr"/>
          <a:lstStyle/>
          <a:p>
            <a:endParaRPr lang="ru-RU"/>
          </a:p>
        </p:txBody>
      </p:sp>
      <p:graphicFrame>
        <p:nvGraphicFramePr>
          <p:cNvPr id="316446" name="Object 30"/>
          <p:cNvGraphicFramePr>
            <a:graphicFrameLocks noChangeAspect="1"/>
          </p:cNvGraphicFramePr>
          <p:nvPr/>
        </p:nvGraphicFramePr>
        <p:xfrm>
          <a:off x="923925" y="1838325"/>
          <a:ext cx="190500" cy="215900"/>
        </p:xfrm>
        <a:graphic>
          <a:graphicData uri="http://schemas.openxmlformats.org/presentationml/2006/ole">
            <p:oleObj spid="_x0000_s316446" name="Формула" r:id="rId10" imgW="190440" imgH="215640" progId="Equation.3">
              <p:embed/>
            </p:oleObj>
          </a:graphicData>
        </a:graphic>
      </p:graphicFrame>
      <p:sp>
        <p:nvSpPr>
          <p:cNvPr id="316448" name="AutoShape 32">
            <a:hlinkClick r:id="" action="ppaction://hlinkshowjump?jump=nextslide" highlightClick="1"/>
          </p:cNvPr>
          <p:cNvSpPr>
            <a:spLocks noChangeArrowheads="1"/>
          </p:cNvSpPr>
          <p:nvPr/>
        </p:nvSpPr>
        <p:spPr bwMode="auto">
          <a:xfrm>
            <a:off x="4257675" y="552450"/>
            <a:ext cx="285750" cy="219075"/>
          </a:xfrm>
          <a:prstGeom prst="actionButtonForwardNext">
            <a:avLst/>
          </a:prstGeom>
          <a:solidFill>
            <a:srgbClr val="00CCFF"/>
          </a:solidFill>
          <a:ln w="9525">
            <a:noFill/>
            <a:miter lim="800000"/>
            <a:headEnd/>
            <a:tailEnd/>
          </a:ln>
          <a:effectLst/>
        </p:spPr>
        <p:txBody>
          <a:bodyPr wrap="none" anchor="ctr"/>
          <a:lstStyle/>
          <a:p>
            <a:endParaRPr lang="ru-RU"/>
          </a:p>
        </p:txBody>
      </p:sp>
      <p:sp>
        <p:nvSpPr>
          <p:cNvPr id="316449" name="AutoShape 33">
            <a:hlinkClick r:id="rId11" action="ppaction://hlinksldjump" highlightClick="1"/>
          </p:cNvPr>
          <p:cNvSpPr>
            <a:spLocks noChangeArrowheads="1"/>
          </p:cNvSpPr>
          <p:nvPr/>
        </p:nvSpPr>
        <p:spPr bwMode="auto">
          <a:xfrm>
            <a:off x="338138" y="552450"/>
            <a:ext cx="242887" cy="204788"/>
          </a:xfrm>
          <a:prstGeom prst="actionButtonBeginning">
            <a:avLst/>
          </a:prstGeom>
          <a:solidFill>
            <a:srgbClr val="00CCFF"/>
          </a:solidFill>
          <a:ln w="9525">
            <a:noFill/>
            <a:miter lim="800000"/>
            <a:headEnd/>
            <a:tailEnd/>
          </a:ln>
          <a:effectLst/>
        </p:spPr>
        <p:txBody>
          <a:bodyPr wrap="none" anchor="ctr"/>
          <a:lstStyle/>
          <a:p>
            <a:endParaRPr lang="ru-RU"/>
          </a:p>
        </p:txBody>
      </p:sp>
      <p:sp>
        <p:nvSpPr>
          <p:cNvPr id="316450" name="AutoShape 34">
            <a:hlinkClick r:id="" action="ppaction://hlinkshowjump?jump=previousslide" highlightClick="1"/>
          </p:cNvPr>
          <p:cNvSpPr>
            <a:spLocks noChangeArrowheads="1"/>
          </p:cNvSpPr>
          <p:nvPr/>
        </p:nvSpPr>
        <p:spPr bwMode="auto">
          <a:xfrm>
            <a:off x="609600" y="552450"/>
            <a:ext cx="257175" cy="209550"/>
          </a:xfrm>
          <a:prstGeom prst="actionButtonBackPrevious">
            <a:avLst/>
          </a:prstGeom>
          <a:solidFill>
            <a:srgbClr val="00CCFF"/>
          </a:solidFill>
          <a:ln w="9525">
            <a:noFill/>
            <a:miter lim="800000"/>
            <a:headEnd/>
            <a:tailEnd/>
          </a:ln>
          <a:effectLst/>
        </p:spPr>
        <p:txBody>
          <a:bodyPr wrap="none" anchor="ctr"/>
          <a:lstStyle/>
          <a:p>
            <a:endParaRPr lang="ru-RU"/>
          </a:p>
        </p:txBody>
      </p:sp>
      <p:sp>
        <p:nvSpPr>
          <p:cNvPr id="316451" name="Oval 35"/>
          <p:cNvSpPr>
            <a:spLocks noChangeArrowheads="1"/>
          </p:cNvSpPr>
          <p:nvPr/>
        </p:nvSpPr>
        <p:spPr bwMode="auto">
          <a:xfrm>
            <a:off x="8696325" y="6391275"/>
            <a:ext cx="333375" cy="333375"/>
          </a:xfrm>
          <a:prstGeom prst="ellipse">
            <a:avLst/>
          </a:prstGeom>
          <a:solidFill>
            <a:srgbClr val="CCFFFF"/>
          </a:solidFill>
          <a:ln w="9525" algn="ctr">
            <a:solidFill>
              <a:srgbClr val="0000FF"/>
            </a:solidFill>
            <a:round/>
            <a:headEnd/>
            <a:tailEnd/>
          </a:ln>
          <a:effectLst/>
        </p:spPr>
        <p:txBody>
          <a:bodyPr wrap="none" anchor="ctr"/>
          <a:lstStyle/>
          <a:p>
            <a:pPr algn="ctr"/>
            <a:r>
              <a:rPr lang="en-US" sz="1000" b="1">
                <a:solidFill>
                  <a:schemeClr val="bg2"/>
                </a:solidFill>
              </a:rPr>
              <a:t>17</a:t>
            </a:r>
            <a:endParaRPr lang="ru-RU" sz="1000" b="1">
              <a:solidFill>
                <a:schemeClr val="bg2"/>
              </a:solidFill>
            </a:endParaRPr>
          </a:p>
        </p:txBody>
      </p:sp>
      <p:pic>
        <p:nvPicPr>
          <p:cNvPr id="316452" name="Picture 36" descr="POXE_RU_programmer"/>
          <p:cNvPicPr>
            <a:picLocks noChangeAspect="1" noChangeArrowheads="1"/>
          </p:cNvPicPr>
          <p:nvPr/>
        </p:nvPicPr>
        <p:blipFill>
          <a:blip r:embed="rId12" cstate="print"/>
          <a:srcRect/>
          <a:stretch>
            <a:fillRect/>
          </a:stretch>
        </p:blipFill>
        <p:spPr bwMode="auto">
          <a:xfrm>
            <a:off x="3676650" y="4238625"/>
            <a:ext cx="2179638" cy="22844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6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0" nodeType="clickEffect">
                                  <p:stCondLst>
                                    <p:cond delay="0"/>
                                  </p:stCondLst>
                                  <p:childTnLst>
                                    <p:animEffect transition="out" filter="dissolve">
                                      <p:cBhvr>
                                        <p:cTn id="10" dur="500"/>
                                        <p:tgtEl>
                                          <p:spTgt spid="316426"/>
                                        </p:tgtEl>
                                      </p:cBhvr>
                                    </p:animEffect>
                                    <p:set>
                                      <p:cBhvr>
                                        <p:cTn id="11" dur="1" fill="hold">
                                          <p:stCondLst>
                                            <p:cond delay="499"/>
                                          </p:stCondLst>
                                        </p:cTn>
                                        <p:tgtEl>
                                          <p:spTgt spid="316426"/>
                                        </p:tgtEl>
                                        <p:attrNameLst>
                                          <p:attrName>style.visibility</p:attrName>
                                        </p:attrNameLst>
                                      </p:cBhvr>
                                      <p:to>
                                        <p:strVal val="hidden"/>
                                      </p:to>
                                    </p:set>
                                  </p:childTnLst>
                                </p:cTn>
                              </p:par>
                              <p:par>
                                <p:cTn id="12" presetID="9" presetClass="exit" presetSubtype="0" fill="hold" grpId="0" nodeType="withEffect">
                                  <p:stCondLst>
                                    <p:cond delay="0"/>
                                  </p:stCondLst>
                                  <p:childTnLst>
                                    <p:animEffect transition="out" filter="dissolve">
                                      <p:cBhvr>
                                        <p:cTn id="13" dur="500"/>
                                        <p:tgtEl>
                                          <p:spTgt spid="316427"/>
                                        </p:tgtEl>
                                      </p:cBhvr>
                                    </p:animEffect>
                                    <p:set>
                                      <p:cBhvr>
                                        <p:cTn id="14" dur="1" fill="hold">
                                          <p:stCondLst>
                                            <p:cond delay="499"/>
                                          </p:stCondLst>
                                        </p:cTn>
                                        <p:tgtEl>
                                          <p:spTgt spid="31642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64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1" nodeType="clickEffect">
                                  <p:stCondLst>
                                    <p:cond delay="0"/>
                                  </p:stCondLst>
                                  <p:childTnLst>
                                    <p:animEffect transition="out" filter="dissolve">
                                      <p:cBhvr>
                                        <p:cTn id="22" dur="500"/>
                                        <p:tgtEl>
                                          <p:spTgt spid="316436"/>
                                        </p:tgtEl>
                                      </p:cBhvr>
                                    </p:animEffect>
                                    <p:set>
                                      <p:cBhvr>
                                        <p:cTn id="23" dur="1" fill="hold">
                                          <p:stCondLst>
                                            <p:cond delay="499"/>
                                          </p:stCondLst>
                                        </p:cTn>
                                        <p:tgtEl>
                                          <p:spTgt spid="316436"/>
                                        </p:tgtEl>
                                        <p:attrNameLst>
                                          <p:attrName>style.visibility</p:attrName>
                                        </p:attrNameLst>
                                      </p:cBhvr>
                                      <p:to>
                                        <p:strVal val="hidden"/>
                                      </p:to>
                                    </p:se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3164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64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64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64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64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64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16431"/>
                                        </p:tgtEl>
                                        <p:attrNameLst>
                                          <p:attrName>style.visibility</p:attrName>
                                        </p:attrNameLst>
                                      </p:cBhvr>
                                      <p:to>
                                        <p:strVal val="visible"/>
                                      </p:to>
                                    </p:set>
                                    <p:anim calcmode="lin" valueType="num">
                                      <p:cBhvr additive="base">
                                        <p:cTn id="45" dur="500" fill="hold"/>
                                        <p:tgtEl>
                                          <p:spTgt spid="316431"/>
                                        </p:tgtEl>
                                        <p:attrNameLst>
                                          <p:attrName>ppt_x</p:attrName>
                                        </p:attrNameLst>
                                      </p:cBhvr>
                                      <p:tavLst>
                                        <p:tav tm="0">
                                          <p:val>
                                            <p:strVal val="#ppt_x"/>
                                          </p:val>
                                        </p:tav>
                                        <p:tav tm="100000">
                                          <p:val>
                                            <p:strVal val="#ppt_x"/>
                                          </p:val>
                                        </p:tav>
                                      </p:tavLst>
                                    </p:anim>
                                    <p:anim calcmode="lin" valueType="num">
                                      <p:cBhvr additive="base">
                                        <p:cTn id="46" dur="500" fill="hold"/>
                                        <p:tgtEl>
                                          <p:spTgt spid="316431"/>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16423"/>
                                        </p:tgtEl>
                                        <p:attrNameLst>
                                          <p:attrName>style.visibility</p:attrName>
                                        </p:attrNameLst>
                                      </p:cBhvr>
                                      <p:to>
                                        <p:strVal val="visible"/>
                                      </p:to>
                                    </p:set>
                                    <p:anim calcmode="lin" valueType="num">
                                      <p:cBhvr additive="base">
                                        <p:cTn id="49" dur="500" fill="hold"/>
                                        <p:tgtEl>
                                          <p:spTgt spid="316423"/>
                                        </p:tgtEl>
                                        <p:attrNameLst>
                                          <p:attrName>ppt_x</p:attrName>
                                        </p:attrNameLst>
                                      </p:cBhvr>
                                      <p:tavLst>
                                        <p:tav tm="0">
                                          <p:val>
                                            <p:strVal val="#ppt_x"/>
                                          </p:val>
                                        </p:tav>
                                        <p:tav tm="100000">
                                          <p:val>
                                            <p:strVal val="#ppt_x"/>
                                          </p:val>
                                        </p:tav>
                                      </p:tavLst>
                                    </p:anim>
                                    <p:anim calcmode="lin" valueType="num">
                                      <p:cBhvr additive="base">
                                        <p:cTn id="50" dur="500" fill="hold"/>
                                        <p:tgtEl>
                                          <p:spTgt spid="316423"/>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16424"/>
                                        </p:tgtEl>
                                        <p:attrNameLst>
                                          <p:attrName>style.visibility</p:attrName>
                                        </p:attrNameLst>
                                      </p:cBhvr>
                                      <p:to>
                                        <p:strVal val="visible"/>
                                      </p:to>
                                    </p:set>
                                    <p:anim calcmode="lin" valueType="num">
                                      <p:cBhvr additive="base">
                                        <p:cTn id="53" dur="500" fill="hold"/>
                                        <p:tgtEl>
                                          <p:spTgt spid="316424"/>
                                        </p:tgtEl>
                                        <p:attrNameLst>
                                          <p:attrName>ppt_x</p:attrName>
                                        </p:attrNameLst>
                                      </p:cBhvr>
                                      <p:tavLst>
                                        <p:tav tm="0">
                                          <p:val>
                                            <p:strVal val="#ppt_x"/>
                                          </p:val>
                                        </p:tav>
                                        <p:tav tm="100000">
                                          <p:val>
                                            <p:strVal val="#ppt_x"/>
                                          </p:val>
                                        </p:tav>
                                      </p:tavLst>
                                    </p:anim>
                                    <p:anim calcmode="lin" valueType="num">
                                      <p:cBhvr additive="base">
                                        <p:cTn id="54" dur="500" fill="hold"/>
                                        <p:tgtEl>
                                          <p:spTgt spid="31642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16442"/>
                                        </p:tgtEl>
                                        <p:attrNameLst>
                                          <p:attrName>style.visibility</p:attrName>
                                        </p:attrNameLst>
                                      </p:cBhvr>
                                      <p:to>
                                        <p:strVal val="visible"/>
                                      </p:to>
                                    </p:set>
                                    <p:anim calcmode="lin" valueType="num">
                                      <p:cBhvr additive="base">
                                        <p:cTn id="59" dur="500" fill="hold"/>
                                        <p:tgtEl>
                                          <p:spTgt spid="316442"/>
                                        </p:tgtEl>
                                        <p:attrNameLst>
                                          <p:attrName>ppt_x</p:attrName>
                                        </p:attrNameLst>
                                      </p:cBhvr>
                                      <p:tavLst>
                                        <p:tav tm="0">
                                          <p:val>
                                            <p:strVal val="#ppt_x"/>
                                          </p:val>
                                        </p:tav>
                                        <p:tav tm="100000">
                                          <p:val>
                                            <p:strVal val="#ppt_x"/>
                                          </p:val>
                                        </p:tav>
                                      </p:tavLst>
                                    </p:anim>
                                    <p:anim calcmode="lin" valueType="num">
                                      <p:cBhvr additive="base">
                                        <p:cTn id="60" dur="500" fill="hold"/>
                                        <p:tgtEl>
                                          <p:spTgt spid="316442"/>
                                        </p:tgtEl>
                                        <p:attrNameLst>
                                          <p:attrName>ppt_y</p:attrName>
                                        </p:attrNameLst>
                                      </p:cBhvr>
                                      <p:tavLst>
                                        <p:tav tm="0">
                                          <p:val>
                                            <p:strVal val="1+#ppt_h/2"/>
                                          </p:val>
                                        </p:tav>
                                        <p:tav tm="100000">
                                          <p:val>
                                            <p:strVal val="#ppt_y"/>
                                          </p:val>
                                        </p:tav>
                                      </p:tavLst>
                                    </p:anim>
                                  </p:childTnLst>
                                </p:cTn>
                              </p:par>
                              <p:par>
                                <p:cTn id="61" presetID="1" presetClass="entr" presetSubtype="0" fill="hold" nodeType="withEffect">
                                  <p:stCondLst>
                                    <p:cond delay="0"/>
                                  </p:stCondLst>
                                  <p:childTnLst>
                                    <p:set>
                                      <p:cBhvr>
                                        <p:cTn id="62" dur="1" fill="hold">
                                          <p:stCondLst>
                                            <p:cond delay="0"/>
                                          </p:stCondLst>
                                        </p:cTn>
                                        <p:tgtEl>
                                          <p:spTgt spid="31644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1644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644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16452"/>
                                        </p:tgtEl>
                                        <p:attrNameLst>
                                          <p:attrName>style.visibility</p:attrName>
                                        </p:attrNameLst>
                                      </p:cBhvr>
                                      <p:to>
                                        <p:strVal val="visible"/>
                                      </p:to>
                                    </p:set>
                                    <p:anim calcmode="lin" valueType="num">
                                      <p:cBhvr additive="base">
                                        <p:cTn id="71" dur="500" fill="hold"/>
                                        <p:tgtEl>
                                          <p:spTgt spid="316452"/>
                                        </p:tgtEl>
                                        <p:attrNameLst>
                                          <p:attrName>ppt_x</p:attrName>
                                        </p:attrNameLst>
                                      </p:cBhvr>
                                      <p:tavLst>
                                        <p:tav tm="0">
                                          <p:val>
                                            <p:strVal val="#ppt_x"/>
                                          </p:val>
                                        </p:tav>
                                        <p:tav tm="100000">
                                          <p:val>
                                            <p:strVal val="#ppt_x"/>
                                          </p:val>
                                        </p:tav>
                                      </p:tavLst>
                                    </p:anim>
                                    <p:anim calcmode="lin" valueType="num">
                                      <p:cBhvr additive="base">
                                        <p:cTn id="72" dur="500" fill="hold"/>
                                        <p:tgtEl>
                                          <p:spTgt spid="3164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34" grpId="0" animBg="1"/>
      <p:bldP spid="316436" grpId="0" animBg="1"/>
      <p:bldP spid="316436" grpId="1" animBg="1"/>
      <p:bldP spid="316426" grpId="0" animBg="1"/>
      <p:bldP spid="316427" grpId="0" animBg="1"/>
      <p:bldP spid="316431" grpId="0"/>
      <p:bldP spid="316435" grpId="0" animBg="1"/>
      <p:bldP spid="316437" grpId="0" animBg="1"/>
      <p:bldP spid="316438" grpId="0" animBg="1"/>
      <p:bldP spid="316439" grpId="0" animBg="1"/>
      <p:bldP spid="316442" grpId="0"/>
      <p:bldP spid="316444" grpId="0" animBg="1"/>
      <p:bldP spid="3164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914400" y="384175"/>
            <a:ext cx="8229600" cy="668338"/>
          </a:xfrm>
        </p:spPr>
        <p:txBody>
          <a:bodyPr/>
          <a:lstStyle/>
          <a:p>
            <a:r>
              <a:rPr lang="ru-RU" sz="4000"/>
              <a:t>Содержание</a:t>
            </a:r>
          </a:p>
        </p:txBody>
      </p:sp>
      <p:sp>
        <p:nvSpPr>
          <p:cNvPr id="102403" name="Rectangle 3"/>
          <p:cNvSpPr>
            <a:spLocks noGrp="1" noChangeArrowheads="1"/>
          </p:cNvSpPr>
          <p:nvPr>
            <p:ph type="body" sz="half" idx="1"/>
          </p:nvPr>
        </p:nvSpPr>
        <p:spPr>
          <a:xfrm>
            <a:off x="468313" y="1052513"/>
            <a:ext cx="8002587" cy="3409950"/>
          </a:xfrm>
        </p:spPr>
        <p:txBody>
          <a:bodyPr/>
          <a:lstStyle/>
          <a:p>
            <a:pPr>
              <a:lnSpc>
                <a:spcPct val="80000"/>
              </a:lnSpc>
            </a:pPr>
            <a:r>
              <a:rPr lang="ru-RU" sz="1200" b="1">
                <a:hlinkClick r:id="rId2" action="ppaction://hlinksldjump"/>
              </a:rPr>
              <a:t>Лекция 1</a:t>
            </a:r>
            <a:r>
              <a:rPr lang="ru-RU" sz="1200">
                <a:hlinkClick r:id="rId2" action="ppaction://hlinksldjump"/>
              </a:rPr>
              <a:t>. </a:t>
            </a:r>
            <a:r>
              <a:rPr lang="ru-RU" sz="1200"/>
              <a:t>Введение. Основные понятия. Аксиомы статики. Связи и реакции связей.</a:t>
            </a:r>
          </a:p>
          <a:p>
            <a:pPr>
              <a:lnSpc>
                <a:spcPct val="80000"/>
              </a:lnSpc>
            </a:pPr>
            <a:r>
              <a:rPr lang="ru-RU" sz="1200" b="1">
                <a:hlinkClick r:id="rId3" action="ppaction://hlinksldjump"/>
              </a:rPr>
              <a:t>Лекция 2</a:t>
            </a:r>
            <a:r>
              <a:rPr lang="ru-RU" sz="1200"/>
              <a:t>. Система сходящихся сил. Теорема о трех силах. Аналитическое определение равнодействующей сходящихся сил. Уравнения равновесия.</a:t>
            </a:r>
          </a:p>
          <a:p>
            <a:pPr>
              <a:lnSpc>
                <a:spcPct val="80000"/>
              </a:lnSpc>
            </a:pPr>
            <a:r>
              <a:rPr lang="ru-RU" sz="1200" b="1">
                <a:hlinkClick r:id="rId4" action="ppaction://hlinksldjump"/>
              </a:rPr>
              <a:t>Лекция 3</a:t>
            </a:r>
            <a:r>
              <a:rPr lang="ru-RU" sz="1200"/>
              <a:t>. Произвольная плоская система сил. Момент силы относительно точки. Пара сил. Теоремы о парах. Метод Пуансо. Главный вектор и главный момент. Уравнения равновесия. Три формы уравнений равновесия. Теорема Вариньона. </a:t>
            </a:r>
          </a:p>
          <a:p>
            <a:pPr>
              <a:lnSpc>
                <a:spcPct val="80000"/>
              </a:lnSpc>
            </a:pPr>
            <a:r>
              <a:rPr lang="ru-RU" sz="1200" b="1">
                <a:hlinkClick r:id="rId5" action="ppaction://hlinksldjump"/>
              </a:rPr>
              <a:t>Лекция 4</a:t>
            </a:r>
            <a:r>
              <a:rPr lang="ru-RU" sz="1200"/>
              <a:t>. Плоские фермы. Методы расчета. Метод вырезания узлов. Метод Риттера. Понятие о линиях влияния опорных реакций и усилий. Равновесие сочлененных тел. Условие равновесия рычага. Условие устойчивости тела на опрокидывание. Кинематический способ определения реакций (принцип возможных перемещений).</a:t>
            </a:r>
          </a:p>
          <a:p>
            <a:pPr>
              <a:lnSpc>
                <a:spcPct val="80000"/>
              </a:lnSpc>
            </a:pPr>
            <a:r>
              <a:rPr lang="ru-RU" sz="1200" b="1">
                <a:hlinkClick r:id="rId6" action="ppaction://hlinksldjump"/>
              </a:rPr>
              <a:t>Лекция 5</a:t>
            </a:r>
            <a:r>
              <a:rPr lang="ru-RU" sz="1200"/>
              <a:t>. Трение скольжения. Основные законы. Способы определения коэффициента трения. Угол трения. Конус трения. Учет сил трения при решении задач на равновесие. Сопротивление при качении.</a:t>
            </a:r>
          </a:p>
          <a:p>
            <a:pPr>
              <a:lnSpc>
                <a:spcPct val="80000"/>
              </a:lnSpc>
            </a:pPr>
            <a:r>
              <a:rPr lang="ru-RU" sz="1200" b="1">
                <a:hlinkClick r:id="rId7" action="ppaction://hlinksldjump"/>
              </a:rPr>
              <a:t>Лекция 6</a:t>
            </a:r>
            <a:r>
              <a:rPr lang="ru-RU" sz="1200" b="1"/>
              <a:t>.</a:t>
            </a:r>
            <a:r>
              <a:rPr lang="ru-RU" sz="1200"/>
              <a:t> Произвольная пространственная система сил. Моменты силы относительно центра и оси. Связь момента силы относительно точки и момента силы относительно оси. Теоремы о парах. Сложение произвольно расположенных сил в пространстве. Главный вектор и главный момент.</a:t>
            </a:r>
          </a:p>
          <a:p>
            <a:pPr>
              <a:lnSpc>
                <a:spcPct val="80000"/>
              </a:lnSpc>
            </a:pPr>
            <a:r>
              <a:rPr lang="ru-RU" sz="1200" b="1">
                <a:hlinkClick r:id="rId8" action="ppaction://hlinksldjump"/>
              </a:rPr>
              <a:t>Лекция 7</a:t>
            </a:r>
            <a:r>
              <a:rPr lang="ru-RU" sz="1200" b="1"/>
              <a:t>.</a:t>
            </a:r>
            <a:r>
              <a:rPr lang="ru-RU" sz="1200"/>
              <a:t> Аналитическое определение главного вектора и главного момента. Уравнения равновесия произвольной пространственной системы сил. Возможные случаи приведения системы. Зависимость главного момента от выбора центра приведения. Инварианты системы. Теоремы Вариньона. </a:t>
            </a:r>
          </a:p>
          <a:p>
            <a:pPr>
              <a:lnSpc>
                <a:spcPct val="80000"/>
              </a:lnSpc>
            </a:pPr>
            <a:r>
              <a:rPr lang="ru-RU" sz="1200" b="1">
                <a:hlinkClick r:id="rId9" action="ppaction://hlinksldjump"/>
              </a:rPr>
              <a:t>Лекция 8</a:t>
            </a:r>
            <a:r>
              <a:rPr lang="ru-RU" sz="1200" b="1"/>
              <a:t>.</a:t>
            </a:r>
            <a:r>
              <a:rPr lang="ru-RU" sz="1200"/>
              <a:t> Сложение параллельных сил. Центр параллельных сил. Центр тяжести. Определение положения центра тяжести однородных тел. Центры тяжести простейших фигур. Способы определения положения центров тяжести. </a:t>
            </a:r>
          </a:p>
        </p:txBody>
      </p:sp>
      <p:pic>
        <p:nvPicPr>
          <p:cNvPr id="102409" name="Picture 9" descr="НТЦТТ2"/>
          <p:cNvPicPr>
            <a:picLocks noChangeAspect="1" noChangeArrowheads="1"/>
          </p:cNvPicPr>
          <p:nvPr>
            <p:ph sz="half" idx="2"/>
          </p:nvPr>
        </p:nvPicPr>
        <p:blipFill>
          <a:blip r:embed="rId10" cstate="print"/>
          <a:srcRect/>
          <a:stretch>
            <a:fillRect/>
          </a:stretch>
        </p:blipFill>
        <p:spPr>
          <a:xfrm>
            <a:off x="8172450" y="115888"/>
            <a:ext cx="792163" cy="512762"/>
          </a:xfrm>
          <a:noFill/>
          <a:ln/>
        </p:spPr>
      </p:pic>
      <p:sp>
        <p:nvSpPr>
          <p:cNvPr id="102410" name="Text Box 10"/>
          <p:cNvSpPr txBox="1">
            <a:spLocks noChangeArrowheads="1"/>
          </p:cNvSpPr>
          <p:nvPr/>
        </p:nvSpPr>
        <p:spPr bwMode="auto">
          <a:xfrm>
            <a:off x="439738" y="4559300"/>
            <a:ext cx="8424862" cy="2100263"/>
          </a:xfrm>
          <a:prstGeom prst="rect">
            <a:avLst/>
          </a:prstGeom>
          <a:noFill/>
          <a:ln w="9525">
            <a:noFill/>
            <a:miter lim="800000"/>
            <a:headEnd/>
            <a:tailEnd/>
          </a:ln>
          <a:effectLst/>
        </p:spPr>
        <p:txBody>
          <a:bodyPr>
            <a:spAutoFit/>
          </a:bodyPr>
          <a:lstStyle/>
          <a:p>
            <a:pPr marL="342900" indent="-342900"/>
            <a:r>
              <a:rPr lang="ru-RU" sz="1200" b="1" dirty="0"/>
              <a:t>Рекомендуемая литература</a:t>
            </a:r>
          </a:p>
          <a:p>
            <a:pPr marL="342900" indent="-342900"/>
            <a:r>
              <a:rPr lang="ru-RU" sz="1200" dirty="0"/>
              <a:t>1. Яблонский А.А. Курс теоретической механики. Ч.1. М.: Высшая школа. 1977 г. 368 с.</a:t>
            </a:r>
          </a:p>
          <a:p>
            <a:pPr marL="342900" indent="-342900"/>
            <a:r>
              <a:rPr lang="ru-RU" sz="1200" dirty="0"/>
              <a:t>2. Мещерский И.В. Сборник задач по теоретической механике. М.: Наука. 1986 г. 416 с.</a:t>
            </a:r>
          </a:p>
          <a:p>
            <a:pPr marL="342900" indent="-342900"/>
            <a:r>
              <a:rPr lang="ru-RU" sz="1200" dirty="0"/>
              <a:t>3. Сборник заданий для курсовых работ /Под ред. А.А. Яблонского. </a:t>
            </a:r>
            <a:r>
              <a:rPr lang="ru-RU" sz="1200" dirty="0" err="1"/>
              <a:t>М.:Высшая</a:t>
            </a:r>
            <a:r>
              <a:rPr lang="ru-RU" sz="1200" dirty="0"/>
              <a:t> школа. 19</a:t>
            </a:r>
            <a:r>
              <a:rPr lang="en-US" sz="1200" dirty="0"/>
              <a:t>85</a:t>
            </a:r>
            <a:r>
              <a:rPr lang="ru-RU" sz="1200" dirty="0"/>
              <a:t> г. </a:t>
            </a:r>
            <a:r>
              <a:rPr lang="en-US" sz="1200" dirty="0"/>
              <a:t>366</a:t>
            </a:r>
            <a:r>
              <a:rPr lang="ru-RU" sz="1200" dirty="0"/>
              <a:t> с.</a:t>
            </a:r>
          </a:p>
          <a:p>
            <a:pPr marL="342900" indent="-342900"/>
            <a:r>
              <a:rPr lang="ru-RU" sz="1200" dirty="0"/>
              <a:t>4. Бондаренко А.Н. “Теоретическая механика в примерах и задачах. Статика” (электронное пособие </a:t>
            </a:r>
            <a:r>
              <a:rPr lang="ru-RU" sz="1200" dirty="0" err="1">
                <a:hlinkClick r:id="rId11"/>
              </a:rPr>
              <a:t>www.miit.ru</a:t>
            </a:r>
            <a:r>
              <a:rPr lang="ru-RU" sz="1200" dirty="0">
                <a:hlinkClick r:id="rId11"/>
              </a:rPr>
              <a:t>/</a:t>
            </a:r>
            <a:r>
              <a:rPr lang="ru-RU" sz="1200" dirty="0" err="1">
                <a:hlinkClick r:id="rId11"/>
              </a:rPr>
              <a:t>institut</a:t>
            </a:r>
            <a:r>
              <a:rPr lang="ru-RU" sz="1200" dirty="0">
                <a:hlinkClick r:id="rId11"/>
              </a:rPr>
              <a:t>/</a:t>
            </a:r>
            <a:r>
              <a:rPr lang="ru-RU" sz="1200" dirty="0" err="1">
                <a:hlinkClick r:id="rId11"/>
              </a:rPr>
              <a:t>ipss</a:t>
            </a:r>
            <a:r>
              <a:rPr lang="ru-RU" sz="1200" dirty="0">
                <a:hlinkClick r:id="rId11"/>
              </a:rPr>
              <a:t>/</a:t>
            </a:r>
            <a:r>
              <a:rPr lang="ru-RU" sz="1200" dirty="0" err="1">
                <a:hlinkClick r:id="rId11"/>
              </a:rPr>
              <a:t>faculties</a:t>
            </a:r>
            <a:r>
              <a:rPr lang="ru-RU" sz="1200" dirty="0">
                <a:hlinkClick r:id="rId11"/>
              </a:rPr>
              <a:t>/</a:t>
            </a:r>
            <a:r>
              <a:rPr lang="ru-RU" sz="1200" dirty="0" err="1">
                <a:hlinkClick r:id="rId11"/>
              </a:rPr>
              <a:t>trm</a:t>
            </a:r>
            <a:r>
              <a:rPr lang="ru-RU" sz="1200" dirty="0">
                <a:hlinkClick r:id="rId11"/>
              </a:rPr>
              <a:t>/</a:t>
            </a:r>
            <a:r>
              <a:rPr lang="ru-RU" sz="1200" dirty="0" err="1">
                <a:hlinkClick r:id="rId11"/>
              </a:rPr>
              <a:t>main.htm</a:t>
            </a:r>
            <a:r>
              <a:rPr lang="ru-RU" sz="1200" dirty="0"/>
              <a:t> ), 2004 г.</a:t>
            </a:r>
          </a:p>
          <a:p>
            <a:pPr marL="342900" indent="-342900"/>
            <a:r>
              <a:rPr lang="ru-RU" sz="1200" dirty="0"/>
              <a:t>5. Бондаренко А.Н. Демонстрационная программа “Теория пар” - </a:t>
            </a:r>
            <a:r>
              <a:rPr lang="en-US" sz="1200" dirty="0">
                <a:hlinkClick r:id="rId11"/>
              </a:rPr>
              <a:t>www</a:t>
            </a:r>
            <a:r>
              <a:rPr lang="ru-RU" sz="1200" dirty="0">
                <a:hlinkClick r:id="rId11"/>
              </a:rPr>
              <a:t>.</a:t>
            </a:r>
            <a:r>
              <a:rPr lang="en-US" sz="1200" dirty="0" err="1">
                <a:hlinkClick r:id="rId11"/>
              </a:rPr>
              <a:t>miit</a:t>
            </a:r>
            <a:r>
              <a:rPr lang="ru-RU" sz="1200" dirty="0">
                <a:hlinkClick r:id="rId11"/>
              </a:rPr>
              <a:t>.</a:t>
            </a:r>
            <a:r>
              <a:rPr lang="en-US" sz="1200" dirty="0" err="1">
                <a:hlinkClick r:id="rId11"/>
              </a:rPr>
              <a:t>ru</a:t>
            </a:r>
            <a:r>
              <a:rPr lang="ru-RU" sz="1200" dirty="0">
                <a:hlinkClick r:id="rId11"/>
              </a:rPr>
              <a:t>/</a:t>
            </a:r>
            <a:r>
              <a:rPr lang="en-US" sz="1200" dirty="0" err="1">
                <a:hlinkClick r:id="rId11"/>
              </a:rPr>
              <a:t>institut</a:t>
            </a:r>
            <a:r>
              <a:rPr lang="ru-RU" sz="1200" dirty="0">
                <a:hlinkClick r:id="rId11"/>
              </a:rPr>
              <a:t>/</a:t>
            </a:r>
            <a:r>
              <a:rPr lang="en-US" sz="1200" dirty="0" err="1">
                <a:hlinkClick r:id="rId11"/>
              </a:rPr>
              <a:t>ipss</a:t>
            </a:r>
            <a:r>
              <a:rPr lang="ru-RU" sz="1200" dirty="0">
                <a:hlinkClick r:id="rId11"/>
              </a:rPr>
              <a:t>/</a:t>
            </a:r>
            <a:r>
              <a:rPr lang="en-US" sz="1200" dirty="0">
                <a:hlinkClick r:id="rId11"/>
              </a:rPr>
              <a:t>faculties</a:t>
            </a:r>
            <a:r>
              <a:rPr lang="ru-RU" sz="1200" dirty="0">
                <a:hlinkClick r:id="rId11"/>
              </a:rPr>
              <a:t>/</a:t>
            </a:r>
            <a:r>
              <a:rPr lang="en-US" sz="1200" dirty="0" err="1">
                <a:hlinkClick r:id="rId11"/>
              </a:rPr>
              <a:t>trm</a:t>
            </a:r>
            <a:r>
              <a:rPr lang="ru-RU" sz="1200" dirty="0">
                <a:hlinkClick r:id="rId11"/>
              </a:rPr>
              <a:t>/</a:t>
            </a:r>
            <a:r>
              <a:rPr lang="en-US" sz="1200" dirty="0">
                <a:hlinkClick r:id="rId11"/>
              </a:rPr>
              <a:t>main</a:t>
            </a:r>
            <a:r>
              <a:rPr lang="ru-RU" sz="1200" dirty="0">
                <a:hlinkClick r:id="rId11"/>
              </a:rPr>
              <a:t>.</a:t>
            </a:r>
            <a:r>
              <a:rPr lang="en-US" sz="1200" dirty="0" err="1">
                <a:hlinkClick r:id="rId11"/>
              </a:rPr>
              <a:t>htm</a:t>
            </a:r>
            <a:r>
              <a:rPr lang="ru-RU" sz="1200" dirty="0"/>
              <a:t> , 2004 г.</a:t>
            </a:r>
          </a:p>
          <a:p>
            <a:pPr marL="342900" indent="-342900"/>
            <a:r>
              <a:rPr lang="ru-RU" sz="1200" dirty="0"/>
              <a:t>6. Бондаренко А.Н. Программа-тренажер “Определение проекции и момента силы” - </a:t>
            </a:r>
            <a:r>
              <a:rPr lang="en-US" sz="1200" dirty="0">
                <a:hlinkClick r:id="rId11"/>
              </a:rPr>
              <a:t>www</a:t>
            </a:r>
            <a:r>
              <a:rPr lang="ru-RU" sz="1200" dirty="0">
                <a:hlinkClick r:id="rId11"/>
              </a:rPr>
              <a:t>.</a:t>
            </a:r>
            <a:r>
              <a:rPr lang="en-US" sz="1200" dirty="0" err="1">
                <a:hlinkClick r:id="rId11"/>
              </a:rPr>
              <a:t>miit</a:t>
            </a:r>
            <a:r>
              <a:rPr lang="ru-RU" sz="1200" dirty="0">
                <a:hlinkClick r:id="rId11"/>
              </a:rPr>
              <a:t>.</a:t>
            </a:r>
            <a:r>
              <a:rPr lang="en-US" sz="1200" dirty="0" err="1">
                <a:hlinkClick r:id="rId11"/>
              </a:rPr>
              <a:t>ru</a:t>
            </a:r>
            <a:r>
              <a:rPr lang="ru-RU" sz="1200" dirty="0">
                <a:hlinkClick r:id="rId11"/>
              </a:rPr>
              <a:t>/</a:t>
            </a:r>
            <a:r>
              <a:rPr lang="en-US" sz="1200" dirty="0" err="1">
                <a:hlinkClick r:id="rId11"/>
              </a:rPr>
              <a:t>institut</a:t>
            </a:r>
            <a:r>
              <a:rPr lang="ru-RU" sz="1200" dirty="0">
                <a:hlinkClick r:id="rId11"/>
              </a:rPr>
              <a:t>/</a:t>
            </a:r>
            <a:r>
              <a:rPr lang="en-US" sz="1200" dirty="0" err="1">
                <a:hlinkClick r:id="rId11"/>
              </a:rPr>
              <a:t>ipss</a:t>
            </a:r>
            <a:r>
              <a:rPr lang="ru-RU" sz="1200" dirty="0">
                <a:hlinkClick r:id="rId11"/>
              </a:rPr>
              <a:t>/</a:t>
            </a:r>
            <a:r>
              <a:rPr lang="en-US" sz="1200" dirty="0">
                <a:hlinkClick r:id="rId11"/>
              </a:rPr>
              <a:t>faculties</a:t>
            </a:r>
            <a:r>
              <a:rPr lang="ru-RU" sz="1200" dirty="0">
                <a:hlinkClick r:id="rId11"/>
              </a:rPr>
              <a:t>/</a:t>
            </a:r>
            <a:r>
              <a:rPr lang="en-US" sz="1200" dirty="0" err="1">
                <a:hlinkClick r:id="rId11"/>
              </a:rPr>
              <a:t>trm</a:t>
            </a:r>
            <a:r>
              <a:rPr lang="ru-RU" sz="1200" dirty="0">
                <a:hlinkClick r:id="rId11"/>
              </a:rPr>
              <a:t>/</a:t>
            </a:r>
            <a:r>
              <a:rPr lang="en-US" sz="1200" dirty="0">
                <a:hlinkClick r:id="rId11"/>
              </a:rPr>
              <a:t>main</a:t>
            </a:r>
            <a:r>
              <a:rPr lang="ru-RU" sz="1200" dirty="0">
                <a:hlinkClick r:id="rId11"/>
              </a:rPr>
              <a:t>.</a:t>
            </a:r>
            <a:r>
              <a:rPr lang="en-US" sz="1200" dirty="0" err="1">
                <a:hlinkClick r:id="rId11"/>
              </a:rPr>
              <a:t>htm</a:t>
            </a:r>
            <a:r>
              <a:rPr lang="ru-RU" sz="1200" dirty="0"/>
              <a:t> , 2004 г.</a:t>
            </a:r>
          </a:p>
          <a:p>
            <a:pPr marL="342900" indent="-342900" algn="just">
              <a:buFontTx/>
              <a:buAutoNum type="arabicPeriod"/>
            </a:pPr>
            <a:endParaRPr lang="ru-RU" sz="1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30" name="Freeform 90"/>
          <p:cNvSpPr>
            <a:spLocks/>
          </p:cNvSpPr>
          <p:nvPr/>
        </p:nvSpPr>
        <p:spPr bwMode="auto">
          <a:xfrm rot="13784165" flipH="1">
            <a:off x="6419850" y="3697288"/>
            <a:ext cx="85725" cy="76200"/>
          </a:xfrm>
          <a:custGeom>
            <a:avLst/>
            <a:gdLst/>
            <a:ahLst/>
            <a:cxnLst>
              <a:cxn ang="0">
                <a:pos x="0" y="12"/>
              </a:cxn>
              <a:cxn ang="0">
                <a:pos x="108" y="18"/>
              </a:cxn>
              <a:cxn ang="0">
                <a:pos x="138" y="0"/>
              </a:cxn>
            </a:cxnLst>
            <a:rect l="0" t="0" r="r" b="b"/>
            <a:pathLst>
              <a:path w="138" h="26">
                <a:moveTo>
                  <a:pt x="0" y="12"/>
                </a:moveTo>
                <a:cubicBezTo>
                  <a:pt x="41" y="26"/>
                  <a:pt x="62" y="23"/>
                  <a:pt x="108" y="18"/>
                </a:cubicBezTo>
                <a:cubicBezTo>
                  <a:pt x="131" y="10"/>
                  <a:pt x="122" y="16"/>
                  <a:pt x="138" y="0"/>
                </a:cubicBezTo>
              </a:path>
            </a:pathLst>
          </a:custGeom>
          <a:noFill/>
          <a:ln w="9525" cap="flat" cmpd="sng">
            <a:solidFill>
              <a:srgbClr val="008000"/>
            </a:solidFill>
            <a:prstDash val="sysDot"/>
            <a:round/>
            <a:headEnd type="none" w="med" len="med"/>
            <a:tailEnd type="none" w="med" len="med"/>
          </a:ln>
          <a:effectLst/>
        </p:spPr>
        <p:txBody>
          <a:bodyPr anchor="ctr"/>
          <a:lstStyle/>
          <a:p>
            <a:endParaRPr lang="ru-RU"/>
          </a:p>
        </p:txBody>
      </p:sp>
      <p:sp>
        <p:nvSpPr>
          <p:cNvPr id="317529" name="Line 89"/>
          <p:cNvSpPr>
            <a:spLocks noChangeShapeType="1"/>
          </p:cNvSpPr>
          <p:nvPr/>
        </p:nvSpPr>
        <p:spPr bwMode="auto">
          <a:xfrm flipV="1">
            <a:off x="6142038" y="3703638"/>
            <a:ext cx="419100" cy="371475"/>
          </a:xfrm>
          <a:prstGeom prst="line">
            <a:avLst/>
          </a:prstGeom>
          <a:noFill/>
          <a:ln w="9525">
            <a:solidFill>
              <a:srgbClr val="008000"/>
            </a:solidFill>
            <a:prstDash val="dash"/>
            <a:round/>
            <a:headEnd/>
            <a:tailEnd/>
          </a:ln>
          <a:effectLst/>
        </p:spPr>
        <p:txBody>
          <a:bodyPr anchor="ctr"/>
          <a:lstStyle/>
          <a:p>
            <a:endParaRPr lang="ru-RU"/>
          </a:p>
        </p:txBody>
      </p:sp>
      <p:sp>
        <p:nvSpPr>
          <p:cNvPr id="317444" name="Rectangle 4"/>
          <p:cNvSpPr>
            <a:spLocks noChangeArrowheads="1"/>
          </p:cNvSpPr>
          <p:nvPr/>
        </p:nvSpPr>
        <p:spPr bwMode="auto">
          <a:xfrm>
            <a:off x="933450" y="552450"/>
            <a:ext cx="4229100" cy="200025"/>
          </a:xfrm>
          <a:prstGeom prst="rect">
            <a:avLst/>
          </a:prstGeom>
          <a:noFill/>
          <a:ln w="9525">
            <a:noFill/>
            <a:miter lim="800000"/>
            <a:headEnd/>
            <a:tailEnd/>
          </a:ln>
          <a:effectLst/>
        </p:spPr>
        <p:txBody>
          <a:bodyPr anchor="ctr"/>
          <a:lstStyle/>
          <a:p>
            <a:r>
              <a:rPr lang="ru-RU"/>
              <a:t>Лекция </a:t>
            </a:r>
            <a:r>
              <a:rPr lang="en-US"/>
              <a:t>6</a:t>
            </a:r>
            <a:endParaRPr lang="ru-RU"/>
          </a:p>
        </p:txBody>
      </p:sp>
      <p:pic>
        <p:nvPicPr>
          <p:cNvPr id="317445" name="Picture 5" descr="НТЦТТ2"/>
          <p:cNvPicPr>
            <a:picLocks noChangeAspect="1" noChangeArrowheads="1"/>
          </p:cNvPicPr>
          <p:nvPr/>
        </p:nvPicPr>
        <p:blipFill>
          <a:blip r:embed="rId3" cstate="print"/>
          <a:srcRect/>
          <a:stretch>
            <a:fillRect/>
          </a:stretch>
        </p:blipFill>
        <p:spPr bwMode="auto">
          <a:xfrm>
            <a:off x="8172450" y="115888"/>
            <a:ext cx="792163" cy="512762"/>
          </a:xfrm>
          <a:prstGeom prst="rect">
            <a:avLst/>
          </a:prstGeom>
          <a:noFill/>
          <a:ln w="9525">
            <a:noFill/>
            <a:miter lim="800000"/>
            <a:headEnd/>
            <a:tailEnd/>
          </a:ln>
        </p:spPr>
      </p:pic>
      <p:sp>
        <p:nvSpPr>
          <p:cNvPr id="317446" name="Rectangle 6"/>
          <p:cNvSpPr>
            <a:spLocks noChangeArrowheads="1"/>
          </p:cNvSpPr>
          <p:nvPr/>
        </p:nvSpPr>
        <p:spPr bwMode="auto">
          <a:xfrm>
            <a:off x="131763" y="806450"/>
            <a:ext cx="8440737" cy="887413"/>
          </a:xfrm>
          <a:prstGeom prst="rect">
            <a:avLst/>
          </a:prstGeom>
          <a:noFill/>
          <a:ln w="9525">
            <a:noFill/>
            <a:miter lim="800000"/>
            <a:headEnd/>
            <a:tailEnd/>
          </a:ln>
          <a:effectLst/>
        </p:spPr>
        <p:txBody>
          <a:bodyPr/>
          <a:lstStyle/>
          <a:p>
            <a:pPr marL="533400" indent="-533400">
              <a:lnSpc>
                <a:spcPct val="80000"/>
              </a:lnSpc>
              <a:spcBef>
                <a:spcPct val="20000"/>
              </a:spcBef>
              <a:buClr>
                <a:schemeClr val="bg2"/>
              </a:buClr>
              <a:buSzPct val="75000"/>
              <a:buFont typeface="Wingdings" pitchFamily="2" charset="2"/>
              <a:buChar char="n"/>
            </a:pPr>
            <a:r>
              <a:rPr lang="ru-RU" sz="1000" b="1">
                <a:solidFill>
                  <a:srgbClr val="FF0000"/>
                </a:solidFill>
              </a:rPr>
              <a:t>Пространственная произвольная система сил</a:t>
            </a:r>
            <a:r>
              <a:rPr lang="ru-RU" sz="1000" b="1"/>
              <a:t> – </a:t>
            </a:r>
            <a:r>
              <a:rPr lang="ru-RU" sz="1000">
                <a:solidFill>
                  <a:schemeClr val="bg2"/>
                </a:solidFill>
              </a:rPr>
              <a:t>силы не лежат в одной плоскости и их линии действия не пересекаются в одной точке</a:t>
            </a:r>
            <a:r>
              <a:rPr lang="ru-RU" sz="1000" b="1"/>
              <a:t>. </a:t>
            </a:r>
          </a:p>
          <a:p>
            <a:pPr marL="533400" indent="-533400">
              <a:lnSpc>
                <a:spcPct val="80000"/>
              </a:lnSpc>
              <a:spcBef>
                <a:spcPct val="20000"/>
              </a:spcBef>
              <a:buClr>
                <a:schemeClr val="bg2"/>
              </a:buClr>
              <a:buSzPct val="75000"/>
              <a:buFont typeface="Wingdings" pitchFamily="2" charset="2"/>
              <a:buNone/>
            </a:pPr>
            <a:r>
              <a:rPr lang="ru-RU" sz="1000" i="1"/>
              <a:t>Для рассмотрения такой системы сил необходимо ввести новые понятия</a:t>
            </a:r>
            <a:r>
              <a:rPr lang="en-US" sz="1000" i="1"/>
              <a:t>:</a:t>
            </a:r>
            <a:endParaRPr lang="ru-RU" sz="1000" i="1"/>
          </a:p>
          <a:p>
            <a:pPr marL="533400" indent="-533400">
              <a:lnSpc>
                <a:spcPct val="80000"/>
              </a:lnSpc>
              <a:spcBef>
                <a:spcPct val="20000"/>
              </a:spcBef>
              <a:buClr>
                <a:schemeClr val="bg2"/>
              </a:buClr>
              <a:buSzPct val="75000"/>
              <a:buFont typeface="Wingdings" pitchFamily="2" charset="2"/>
              <a:buAutoNum type="arabicPeriod"/>
            </a:pPr>
            <a:r>
              <a:rPr lang="ru-RU" sz="1000">
                <a:solidFill>
                  <a:schemeClr val="bg2"/>
                </a:solidFill>
              </a:rPr>
              <a:t>Момент силы относительно центра в пространстве.</a:t>
            </a:r>
          </a:p>
          <a:p>
            <a:pPr marL="533400" indent="-533400">
              <a:lnSpc>
                <a:spcPct val="80000"/>
              </a:lnSpc>
              <a:spcBef>
                <a:spcPct val="20000"/>
              </a:spcBef>
              <a:buClr>
                <a:schemeClr val="bg2"/>
              </a:buClr>
              <a:buSzPct val="75000"/>
              <a:buFont typeface="Wingdings" pitchFamily="2" charset="2"/>
              <a:buAutoNum type="arabicPeriod"/>
            </a:pPr>
            <a:r>
              <a:rPr lang="ru-RU" sz="1000">
                <a:solidFill>
                  <a:schemeClr val="bg2"/>
                </a:solidFill>
              </a:rPr>
              <a:t>Момент силы относительно оси.</a:t>
            </a:r>
            <a:endParaRPr lang="en-US" sz="1000">
              <a:solidFill>
                <a:schemeClr val="bg2"/>
              </a:solidFill>
            </a:endParaRPr>
          </a:p>
          <a:p>
            <a:pPr marL="533400" indent="-533400">
              <a:lnSpc>
                <a:spcPct val="80000"/>
              </a:lnSpc>
              <a:spcBef>
                <a:spcPct val="20000"/>
              </a:spcBef>
              <a:buClr>
                <a:schemeClr val="bg2"/>
              </a:buClr>
              <a:buSzPct val="75000"/>
              <a:buFont typeface="Wingdings" pitchFamily="2" charset="2"/>
              <a:buAutoNum type="arabicPeriod"/>
            </a:pPr>
            <a:r>
              <a:rPr lang="ru-RU" sz="1000">
                <a:solidFill>
                  <a:schemeClr val="bg2"/>
                </a:solidFill>
              </a:rPr>
              <a:t>Момент пары сил в пространстве</a:t>
            </a:r>
            <a:r>
              <a:rPr lang="ru-RU" sz="1000">
                <a:solidFill>
                  <a:srgbClr val="FF0000"/>
                </a:solidFill>
              </a:rPr>
              <a:t>. </a:t>
            </a:r>
            <a:endParaRPr lang="en-US" sz="1000">
              <a:solidFill>
                <a:srgbClr val="FF0000"/>
              </a:solidFill>
            </a:endParaRPr>
          </a:p>
          <a:p>
            <a:pPr marL="533400" indent="-533400">
              <a:lnSpc>
                <a:spcPct val="80000"/>
              </a:lnSpc>
              <a:spcBef>
                <a:spcPct val="20000"/>
              </a:spcBef>
              <a:buClr>
                <a:schemeClr val="bg2"/>
              </a:buClr>
              <a:buSzPct val="75000"/>
              <a:buFont typeface="Wingdings" pitchFamily="2" charset="2"/>
              <a:buNone/>
            </a:pPr>
            <a:endParaRPr lang="ru-RU" sz="1000"/>
          </a:p>
          <a:p>
            <a:pPr marL="533400" indent="-533400">
              <a:lnSpc>
                <a:spcPct val="80000"/>
              </a:lnSpc>
              <a:spcBef>
                <a:spcPct val="20000"/>
              </a:spcBef>
              <a:buClr>
                <a:schemeClr val="bg2"/>
              </a:buClr>
              <a:buSzPct val="75000"/>
              <a:buFont typeface="Wingdings" pitchFamily="2" charset="2"/>
              <a:buNone/>
            </a:pPr>
            <a:endParaRPr lang="ru-RU" sz="1200"/>
          </a:p>
        </p:txBody>
      </p:sp>
      <p:sp>
        <p:nvSpPr>
          <p:cNvPr id="317447" name="Rectangle 7"/>
          <p:cNvSpPr>
            <a:spLocks noChangeArrowheads="1"/>
          </p:cNvSpPr>
          <p:nvPr/>
        </p:nvSpPr>
        <p:spPr bwMode="auto">
          <a:xfrm>
            <a:off x="139700" y="1557338"/>
            <a:ext cx="8659813" cy="592137"/>
          </a:xfrm>
          <a:prstGeom prst="rect">
            <a:avLst/>
          </a:prstGeom>
          <a:noFill/>
          <a:ln w="9525">
            <a:noFill/>
            <a:miter lim="800000"/>
            <a:headEnd/>
            <a:tailEnd/>
          </a:ln>
          <a:effectLst/>
        </p:spPr>
        <p:txBody>
          <a:bodyPr/>
          <a:lstStyle/>
          <a:p>
            <a:pPr marL="533400" indent="-533400">
              <a:lnSpc>
                <a:spcPct val="80000"/>
              </a:lnSpc>
              <a:spcBef>
                <a:spcPct val="20000"/>
              </a:spcBef>
              <a:buClr>
                <a:schemeClr val="bg2"/>
              </a:buClr>
              <a:buSzPct val="75000"/>
              <a:buFont typeface="Wingdings" pitchFamily="2" charset="2"/>
              <a:buNone/>
            </a:pPr>
            <a:endParaRPr lang="ru-RU" sz="1000" b="1"/>
          </a:p>
          <a:p>
            <a:pPr marL="533400" indent="-533400">
              <a:lnSpc>
                <a:spcPct val="80000"/>
              </a:lnSpc>
              <a:spcBef>
                <a:spcPct val="20000"/>
              </a:spcBef>
              <a:buClr>
                <a:schemeClr val="bg2"/>
              </a:buClr>
              <a:buSzPct val="75000"/>
              <a:buFont typeface="Wingdings" pitchFamily="2" charset="2"/>
              <a:buChar char="n"/>
            </a:pPr>
            <a:r>
              <a:rPr lang="ru-RU" sz="1000" b="1">
                <a:solidFill>
                  <a:srgbClr val="FF0000"/>
                </a:solidFill>
              </a:rPr>
              <a:t>Момент силы относительно центра в пространстве</a:t>
            </a:r>
            <a:r>
              <a:rPr lang="ru-RU" sz="1000" b="1"/>
              <a:t> – </a:t>
            </a:r>
            <a:r>
              <a:rPr lang="ru-RU" sz="1000">
                <a:solidFill>
                  <a:schemeClr val="bg2"/>
                </a:solidFill>
              </a:rPr>
              <a:t>векторная величина, равная</a:t>
            </a:r>
            <a:endParaRPr lang="en-US" sz="1000">
              <a:solidFill>
                <a:schemeClr val="bg2"/>
              </a:solidFill>
            </a:endParaRPr>
          </a:p>
          <a:p>
            <a:pPr marL="533400" indent="-533400">
              <a:lnSpc>
                <a:spcPct val="80000"/>
              </a:lnSpc>
              <a:spcBef>
                <a:spcPct val="20000"/>
              </a:spcBef>
              <a:buClr>
                <a:schemeClr val="bg2"/>
              </a:buClr>
              <a:buSzPct val="75000"/>
              <a:buFont typeface="Wingdings" pitchFamily="2" charset="2"/>
              <a:buNone/>
            </a:pPr>
            <a:r>
              <a:rPr lang="ru-RU" sz="1000">
                <a:solidFill>
                  <a:schemeClr val="bg2"/>
                </a:solidFill>
              </a:rPr>
              <a:t> </a:t>
            </a:r>
            <a:r>
              <a:rPr lang="en-US" sz="1000">
                <a:solidFill>
                  <a:schemeClr val="bg2"/>
                </a:solidFill>
              </a:rPr>
              <a:t>        </a:t>
            </a:r>
            <a:r>
              <a:rPr lang="ru-RU" sz="1000">
                <a:solidFill>
                  <a:srgbClr val="FF0000"/>
                </a:solidFill>
              </a:rPr>
              <a:t>векторному произведению радиуса-вектора, проведенного из центра к  точке приложения силы, и вектора силы</a:t>
            </a:r>
            <a:r>
              <a:rPr lang="ru-RU" sz="1000">
                <a:solidFill>
                  <a:schemeClr val="bg2"/>
                </a:solidFill>
              </a:rPr>
              <a:t>.</a:t>
            </a:r>
          </a:p>
          <a:p>
            <a:pPr marL="533400" indent="-533400">
              <a:lnSpc>
                <a:spcPct val="80000"/>
              </a:lnSpc>
              <a:spcBef>
                <a:spcPct val="20000"/>
              </a:spcBef>
              <a:buClr>
                <a:schemeClr val="bg2"/>
              </a:buClr>
              <a:buSzPct val="75000"/>
              <a:buFont typeface="Wingdings" pitchFamily="2" charset="2"/>
              <a:buNone/>
            </a:pPr>
            <a:r>
              <a:rPr lang="ru-RU" sz="1000">
                <a:solidFill>
                  <a:schemeClr val="bg2"/>
                </a:solidFill>
              </a:rPr>
              <a:t>По определению векторного произведения вектор момента силы направлен перпендикулярно плоскости, проведенной через центр и силу,</a:t>
            </a:r>
          </a:p>
          <a:p>
            <a:pPr marL="533400" indent="-533400">
              <a:lnSpc>
                <a:spcPct val="80000"/>
              </a:lnSpc>
              <a:spcBef>
                <a:spcPct val="20000"/>
              </a:spcBef>
              <a:buClr>
                <a:schemeClr val="bg2"/>
              </a:buClr>
              <a:buSzPct val="75000"/>
              <a:buFont typeface="Wingdings" pitchFamily="2" charset="2"/>
              <a:buNone/>
            </a:pPr>
            <a:r>
              <a:rPr lang="ru-RU" sz="1000">
                <a:solidFill>
                  <a:schemeClr val="bg2"/>
                </a:solidFill>
              </a:rPr>
              <a:t>в ту сторону, откуда поворот радиуса-вектора к вектору силы на наименьший угол представляется происходящим по часовой стрелке.</a:t>
            </a:r>
            <a:endParaRPr lang="ru-RU" sz="1200">
              <a:solidFill>
                <a:schemeClr val="bg2"/>
              </a:solidFill>
            </a:endParaRPr>
          </a:p>
        </p:txBody>
      </p:sp>
      <p:graphicFrame>
        <p:nvGraphicFramePr>
          <p:cNvPr id="317448" name="Object 8"/>
          <p:cNvGraphicFramePr>
            <a:graphicFrameLocks noChangeAspect="1"/>
          </p:cNvGraphicFramePr>
          <p:nvPr/>
        </p:nvGraphicFramePr>
        <p:xfrm>
          <a:off x="7426325" y="1784350"/>
          <a:ext cx="1016000" cy="241300"/>
        </p:xfrm>
        <a:graphic>
          <a:graphicData uri="http://schemas.openxmlformats.org/presentationml/2006/ole">
            <p:oleObj spid="_x0000_s317448" name="Формула" r:id="rId4" imgW="1015920" imgH="241200" progId="Equation.3">
              <p:embed/>
            </p:oleObj>
          </a:graphicData>
        </a:graphic>
      </p:graphicFrame>
      <p:grpSp>
        <p:nvGrpSpPr>
          <p:cNvPr id="317458" name="Group 18"/>
          <p:cNvGrpSpPr>
            <a:grpSpLocks/>
          </p:cNvGrpSpPr>
          <p:nvPr/>
        </p:nvGrpSpPr>
        <p:grpSpPr bwMode="auto">
          <a:xfrm>
            <a:off x="5800725" y="2401888"/>
            <a:ext cx="2487613" cy="960437"/>
            <a:chOff x="3654" y="1513"/>
            <a:chExt cx="1567" cy="605"/>
          </a:xfrm>
        </p:grpSpPr>
        <p:sp>
          <p:nvSpPr>
            <p:cNvPr id="317449" name="AutoShape 9"/>
            <p:cNvSpPr>
              <a:spLocks noChangeArrowheads="1"/>
            </p:cNvSpPr>
            <p:nvPr/>
          </p:nvSpPr>
          <p:spPr bwMode="auto">
            <a:xfrm>
              <a:off x="3654" y="1746"/>
              <a:ext cx="1566" cy="372"/>
            </a:xfrm>
            <a:prstGeom prst="parallelogram">
              <a:avLst>
                <a:gd name="adj" fmla="val 105242"/>
              </a:avLst>
            </a:prstGeom>
            <a:solidFill>
              <a:srgbClr val="CCCCFF"/>
            </a:solidFill>
            <a:ln w="9525" algn="ctr">
              <a:solidFill>
                <a:schemeClr val="tx1"/>
              </a:solidFill>
              <a:miter lim="800000"/>
              <a:headEnd/>
              <a:tailEnd/>
            </a:ln>
            <a:effectLst/>
          </p:spPr>
          <p:txBody>
            <a:bodyPr wrap="none" anchor="ctr"/>
            <a:lstStyle/>
            <a:p>
              <a:endParaRPr lang="ru-RU"/>
            </a:p>
          </p:txBody>
        </p:sp>
        <p:sp>
          <p:nvSpPr>
            <p:cNvPr id="317450" name="AutoShape 10"/>
            <p:cNvSpPr>
              <a:spLocks noChangeArrowheads="1"/>
            </p:cNvSpPr>
            <p:nvPr/>
          </p:nvSpPr>
          <p:spPr bwMode="auto">
            <a:xfrm rot="8254655">
              <a:off x="3810" y="1884"/>
              <a:ext cx="384" cy="78"/>
            </a:xfrm>
            <a:prstGeom prst="rightArrow">
              <a:avLst>
                <a:gd name="adj1" fmla="val 50000"/>
                <a:gd name="adj2" fmla="val 123077"/>
              </a:avLst>
            </a:prstGeom>
            <a:solidFill>
              <a:srgbClr val="FF0000"/>
            </a:solidFill>
            <a:ln w="9525" algn="ctr">
              <a:solidFill>
                <a:schemeClr val="tx1"/>
              </a:solidFill>
              <a:miter lim="800000"/>
              <a:headEnd/>
              <a:tailEnd/>
            </a:ln>
            <a:effectLst/>
          </p:spPr>
          <p:txBody>
            <a:bodyPr wrap="none" anchor="ctr"/>
            <a:lstStyle/>
            <a:p>
              <a:endParaRPr lang="ru-RU"/>
            </a:p>
          </p:txBody>
        </p:sp>
        <p:sp>
          <p:nvSpPr>
            <p:cNvPr id="317451" name="Oval 11"/>
            <p:cNvSpPr>
              <a:spLocks noChangeArrowheads="1"/>
            </p:cNvSpPr>
            <p:nvPr/>
          </p:nvSpPr>
          <p:spPr bwMode="auto">
            <a:xfrm>
              <a:off x="4797" y="1956"/>
              <a:ext cx="35" cy="32"/>
            </a:xfrm>
            <a:prstGeom prst="ellipse">
              <a:avLst/>
            </a:prstGeom>
            <a:solidFill>
              <a:srgbClr val="FFFF00"/>
            </a:solidFill>
            <a:ln w="9525" algn="ctr">
              <a:solidFill>
                <a:schemeClr val="tx1"/>
              </a:solidFill>
              <a:round/>
              <a:headEnd/>
              <a:tailEnd/>
            </a:ln>
            <a:effectLst/>
          </p:spPr>
          <p:txBody>
            <a:bodyPr wrap="none" anchor="ctr"/>
            <a:lstStyle/>
            <a:p>
              <a:endParaRPr lang="ru-RU"/>
            </a:p>
          </p:txBody>
        </p:sp>
        <p:sp>
          <p:nvSpPr>
            <p:cNvPr id="317452" name="Line 12"/>
            <p:cNvSpPr>
              <a:spLocks noChangeShapeType="1"/>
            </p:cNvSpPr>
            <p:nvPr/>
          </p:nvSpPr>
          <p:spPr bwMode="auto">
            <a:xfrm flipH="1" flipV="1">
              <a:off x="4140" y="1800"/>
              <a:ext cx="660" cy="168"/>
            </a:xfrm>
            <a:prstGeom prst="line">
              <a:avLst/>
            </a:prstGeom>
            <a:noFill/>
            <a:ln w="9525">
              <a:solidFill>
                <a:schemeClr val="tx1"/>
              </a:solidFill>
              <a:round/>
              <a:headEnd/>
              <a:tailEnd type="triangle" w="med" len="med"/>
            </a:ln>
            <a:effectLst/>
          </p:spPr>
          <p:txBody>
            <a:bodyPr anchor="ctr"/>
            <a:lstStyle/>
            <a:p>
              <a:endParaRPr lang="ru-RU"/>
            </a:p>
          </p:txBody>
        </p:sp>
        <p:graphicFrame>
          <p:nvGraphicFramePr>
            <p:cNvPr id="317453" name="Object 13"/>
            <p:cNvGraphicFramePr>
              <a:graphicFrameLocks noChangeAspect="1"/>
            </p:cNvGraphicFramePr>
            <p:nvPr/>
          </p:nvGraphicFramePr>
          <p:xfrm>
            <a:off x="4040" y="1926"/>
            <a:ext cx="104" cy="120"/>
          </p:xfrm>
          <a:graphic>
            <a:graphicData uri="http://schemas.openxmlformats.org/presentationml/2006/ole">
              <p:oleObj spid="_x0000_s317453" name="Формула" r:id="rId5" imgW="164880" imgH="190440" progId="Equation.3">
                <p:embed/>
              </p:oleObj>
            </a:graphicData>
          </a:graphic>
        </p:graphicFrame>
        <p:graphicFrame>
          <p:nvGraphicFramePr>
            <p:cNvPr id="317454" name="Object 14"/>
            <p:cNvGraphicFramePr>
              <a:graphicFrameLocks noChangeAspect="1"/>
            </p:cNvGraphicFramePr>
            <p:nvPr/>
          </p:nvGraphicFramePr>
          <p:xfrm>
            <a:off x="4495" y="1769"/>
            <a:ext cx="80" cy="96"/>
          </p:xfrm>
          <a:graphic>
            <a:graphicData uri="http://schemas.openxmlformats.org/presentationml/2006/ole">
              <p:oleObj spid="_x0000_s317454" name="Формула" r:id="rId6" imgW="126720" imgH="152280" progId="Equation.3">
                <p:embed/>
              </p:oleObj>
            </a:graphicData>
          </a:graphic>
        </p:graphicFrame>
        <p:graphicFrame>
          <p:nvGraphicFramePr>
            <p:cNvPr id="317455" name="Object 15"/>
            <p:cNvGraphicFramePr>
              <a:graphicFrameLocks noChangeAspect="1"/>
            </p:cNvGraphicFramePr>
            <p:nvPr/>
          </p:nvGraphicFramePr>
          <p:xfrm>
            <a:off x="4864" y="1838"/>
            <a:ext cx="96" cy="112"/>
          </p:xfrm>
          <a:graphic>
            <a:graphicData uri="http://schemas.openxmlformats.org/presentationml/2006/ole">
              <p:oleObj spid="_x0000_s317455" name="Формула" r:id="rId7" imgW="152280" imgH="177480" progId="Equation.3">
                <p:embed/>
              </p:oleObj>
            </a:graphicData>
          </a:graphic>
        </p:graphicFrame>
        <p:sp>
          <p:nvSpPr>
            <p:cNvPr id="317456" name="AutoShape 16"/>
            <p:cNvSpPr>
              <a:spLocks noChangeArrowheads="1"/>
            </p:cNvSpPr>
            <p:nvPr/>
          </p:nvSpPr>
          <p:spPr bwMode="auto">
            <a:xfrm>
              <a:off x="4776" y="1536"/>
              <a:ext cx="72" cy="420"/>
            </a:xfrm>
            <a:prstGeom prst="upArrow">
              <a:avLst>
                <a:gd name="adj1" fmla="val 50000"/>
                <a:gd name="adj2" fmla="val 145833"/>
              </a:avLst>
            </a:prstGeom>
            <a:solidFill>
              <a:srgbClr val="993366"/>
            </a:solidFill>
            <a:ln w="9525" algn="ctr">
              <a:solidFill>
                <a:schemeClr val="tx1"/>
              </a:solidFill>
              <a:miter lim="800000"/>
              <a:headEnd/>
              <a:tailEnd/>
            </a:ln>
            <a:effectLst/>
          </p:spPr>
          <p:txBody>
            <a:bodyPr wrap="none" anchor="ctr"/>
            <a:lstStyle/>
            <a:p>
              <a:endParaRPr lang="ru-RU"/>
            </a:p>
          </p:txBody>
        </p:sp>
        <p:graphicFrame>
          <p:nvGraphicFramePr>
            <p:cNvPr id="317457" name="Object 17"/>
            <p:cNvGraphicFramePr>
              <a:graphicFrameLocks noChangeAspect="1"/>
            </p:cNvGraphicFramePr>
            <p:nvPr/>
          </p:nvGraphicFramePr>
          <p:xfrm>
            <a:off x="4893" y="1513"/>
            <a:ext cx="328" cy="152"/>
          </p:xfrm>
          <a:graphic>
            <a:graphicData uri="http://schemas.openxmlformats.org/presentationml/2006/ole">
              <p:oleObj spid="_x0000_s317457" name="Формула" r:id="rId8" imgW="520560" imgH="241200" progId="Equation.3">
                <p:embed/>
              </p:oleObj>
            </a:graphicData>
          </a:graphic>
        </p:graphicFrame>
      </p:grpSp>
      <p:sp>
        <p:nvSpPr>
          <p:cNvPr id="317459" name="Text Box 19"/>
          <p:cNvSpPr txBox="1">
            <a:spLocks noChangeArrowheads="1"/>
          </p:cNvSpPr>
          <p:nvPr/>
        </p:nvSpPr>
        <p:spPr bwMode="auto">
          <a:xfrm>
            <a:off x="203200" y="2392363"/>
            <a:ext cx="3732213" cy="244475"/>
          </a:xfrm>
          <a:prstGeom prst="rect">
            <a:avLst/>
          </a:prstGeom>
          <a:noFill/>
          <a:ln w="9525" algn="ctr">
            <a:noFill/>
            <a:miter lim="800000"/>
            <a:headEnd/>
            <a:tailEnd/>
          </a:ln>
          <a:effectLst/>
        </p:spPr>
        <p:txBody>
          <a:bodyPr wrap="none">
            <a:spAutoFit/>
          </a:bodyPr>
          <a:lstStyle/>
          <a:p>
            <a:r>
              <a:rPr lang="ru-RU" sz="1000">
                <a:solidFill>
                  <a:schemeClr val="bg2"/>
                </a:solidFill>
              </a:rPr>
              <a:t>Модуль вектора момента силы относительно центра равен</a:t>
            </a:r>
            <a:r>
              <a:rPr lang="en-US" sz="1000"/>
              <a:t>:</a:t>
            </a:r>
            <a:endParaRPr lang="ru-RU" sz="1000"/>
          </a:p>
        </p:txBody>
      </p:sp>
      <p:graphicFrame>
        <p:nvGraphicFramePr>
          <p:cNvPr id="317460" name="Object 20"/>
          <p:cNvGraphicFramePr>
            <a:graphicFrameLocks noChangeAspect="1"/>
          </p:cNvGraphicFramePr>
          <p:nvPr/>
        </p:nvGraphicFramePr>
        <p:xfrm>
          <a:off x="4205288" y="2459038"/>
          <a:ext cx="1739900" cy="241300"/>
        </p:xfrm>
        <a:graphic>
          <a:graphicData uri="http://schemas.openxmlformats.org/presentationml/2006/ole">
            <p:oleObj spid="_x0000_s317460" name="Формула" r:id="rId9" imgW="1739880" imgH="241200" progId="Equation.3">
              <p:embed/>
            </p:oleObj>
          </a:graphicData>
        </a:graphic>
      </p:graphicFrame>
      <p:sp>
        <p:nvSpPr>
          <p:cNvPr id="317461" name="Line 21"/>
          <p:cNvSpPr>
            <a:spLocks noChangeShapeType="1"/>
          </p:cNvSpPr>
          <p:nvPr/>
        </p:nvSpPr>
        <p:spPr bwMode="auto">
          <a:xfrm flipH="1" flipV="1">
            <a:off x="6419850" y="3028950"/>
            <a:ext cx="1209675" cy="114300"/>
          </a:xfrm>
          <a:prstGeom prst="line">
            <a:avLst/>
          </a:prstGeom>
          <a:noFill/>
          <a:ln w="9525">
            <a:solidFill>
              <a:schemeClr val="tx1"/>
            </a:solidFill>
            <a:prstDash val="dash"/>
            <a:round/>
            <a:headEnd/>
            <a:tailEnd/>
          </a:ln>
          <a:effectLst/>
        </p:spPr>
        <p:txBody>
          <a:bodyPr anchor="ctr"/>
          <a:lstStyle/>
          <a:p>
            <a:endParaRPr lang="ru-RU"/>
          </a:p>
        </p:txBody>
      </p:sp>
      <p:sp>
        <p:nvSpPr>
          <p:cNvPr id="317462" name="Freeform 22"/>
          <p:cNvSpPr>
            <a:spLocks/>
          </p:cNvSpPr>
          <p:nvPr/>
        </p:nvSpPr>
        <p:spPr bwMode="auto">
          <a:xfrm>
            <a:off x="6524625" y="2909888"/>
            <a:ext cx="233363" cy="46037"/>
          </a:xfrm>
          <a:custGeom>
            <a:avLst/>
            <a:gdLst/>
            <a:ahLst/>
            <a:cxnLst>
              <a:cxn ang="0">
                <a:pos x="0" y="12"/>
              </a:cxn>
              <a:cxn ang="0">
                <a:pos x="108" y="18"/>
              </a:cxn>
              <a:cxn ang="0">
                <a:pos x="138" y="0"/>
              </a:cxn>
            </a:cxnLst>
            <a:rect l="0" t="0" r="r" b="b"/>
            <a:pathLst>
              <a:path w="138" h="26">
                <a:moveTo>
                  <a:pt x="0" y="12"/>
                </a:moveTo>
                <a:cubicBezTo>
                  <a:pt x="41" y="26"/>
                  <a:pt x="62" y="23"/>
                  <a:pt x="108" y="18"/>
                </a:cubicBezTo>
                <a:cubicBezTo>
                  <a:pt x="131" y="10"/>
                  <a:pt x="122" y="16"/>
                  <a:pt x="138" y="0"/>
                </a:cubicBezTo>
              </a:path>
            </a:pathLst>
          </a:custGeom>
          <a:noFill/>
          <a:ln w="9525" cap="flat" cmpd="sng">
            <a:solidFill>
              <a:schemeClr val="tx1"/>
            </a:solidFill>
            <a:prstDash val="solid"/>
            <a:round/>
            <a:headEnd type="none" w="med" len="med"/>
            <a:tailEnd type="none" w="med" len="med"/>
          </a:ln>
          <a:effectLst/>
        </p:spPr>
        <p:txBody>
          <a:bodyPr anchor="ctr"/>
          <a:lstStyle/>
          <a:p>
            <a:endParaRPr lang="ru-RU"/>
          </a:p>
        </p:txBody>
      </p:sp>
      <p:graphicFrame>
        <p:nvGraphicFramePr>
          <p:cNvPr id="317463" name="Object 23"/>
          <p:cNvGraphicFramePr>
            <a:graphicFrameLocks noChangeAspect="1"/>
          </p:cNvGraphicFramePr>
          <p:nvPr/>
        </p:nvGraphicFramePr>
        <p:xfrm>
          <a:off x="6678613" y="2936875"/>
          <a:ext cx="111125" cy="131763"/>
        </p:xfrm>
        <a:graphic>
          <a:graphicData uri="http://schemas.openxmlformats.org/presentationml/2006/ole">
            <p:oleObj spid="_x0000_s317463" name="Формула" r:id="rId10" imgW="139680" imgH="164880" progId="Equation.3">
              <p:embed/>
            </p:oleObj>
          </a:graphicData>
        </a:graphic>
      </p:graphicFrame>
      <p:graphicFrame>
        <p:nvGraphicFramePr>
          <p:cNvPr id="317464" name="Object 24"/>
          <p:cNvGraphicFramePr>
            <a:graphicFrameLocks noChangeAspect="1"/>
          </p:cNvGraphicFramePr>
          <p:nvPr/>
        </p:nvGraphicFramePr>
        <p:xfrm>
          <a:off x="6724650" y="3044825"/>
          <a:ext cx="130175" cy="180975"/>
        </p:xfrm>
        <a:graphic>
          <a:graphicData uri="http://schemas.openxmlformats.org/presentationml/2006/ole">
            <p:oleObj spid="_x0000_s317464" name="Формула" r:id="rId11" imgW="126720" imgH="177480" progId="Equation.3">
              <p:embed/>
            </p:oleObj>
          </a:graphicData>
        </a:graphic>
      </p:graphicFrame>
      <p:sp>
        <p:nvSpPr>
          <p:cNvPr id="317465" name="Line 25"/>
          <p:cNvSpPr>
            <a:spLocks noChangeShapeType="1"/>
          </p:cNvSpPr>
          <p:nvPr/>
        </p:nvSpPr>
        <p:spPr bwMode="auto">
          <a:xfrm flipH="1" flipV="1">
            <a:off x="6481763" y="2968625"/>
            <a:ext cx="117475" cy="14288"/>
          </a:xfrm>
          <a:prstGeom prst="line">
            <a:avLst/>
          </a:prstGeom>
          <a:noFill/>
          <a:ln w="9525">
            <a:solidFill>
              <a:schemeClr val="tx1"/>
            </a:solidFill>
            <a:prstDash val="sysDot"/>
            <a:round/>
            <a:headEnd/>
            <a:tailEnd/>
          </a:ln>
          <a:effectLst/>
        </p:spPr>
        <p:txBody>
          <a:bodyPr anchor="ctr"/>
          <a:lstStyle/>
          <a:p>
            <a:endParaRPr lang="ru-RU"/>
          </a:p>
        </p:txBody>
      </p:sp>
      <p:sp>
        <p:nvSpPr>
          <p:cNvPr id="317466" name="Line 26"/>
          <p:cNvSpPr>
            <a:spLocks noChangeShapeType="1"/>
          </p:cNvSpPr>
          <p:nvPr/>
        </p:nvSpPr>
        <p:spPr bwMode="auto">
          <a:xfrm flipH="1">
            <a:off x="6546850" y="2982913"/>
            <a:ext cx="60325" cy="58737"/>
          </a:xfrm>
          <a:prstGeom prst="line">
            <a:avLst/>
          </a:prstGeom>
          <a:noFill/>
          <a:ln w="9525">
            <a:solidFill>
              <a:schemeClr val="tx1"/>
            </a:solidFill>
            <a:prstDash val="sysDot"/>
            <a:round/>
            <a:headEnd/>
            <a:tailEnd/>
          </a:ln>
          <a:effectLst/>
        </p:spPr>
        <p:txBody>
          <a:bodyPr anchor="ctr"/>
          <a:lstStyle/>
          <a:p>
            <a:endParaRPr lang="ru-RU"/>
          </a:p>
        </p:txBody>
      </p:sp>
      <p:sp>
        <p:nvSpPr>
          <p:cNvPr id="317472" name="Text Box 32"/>
          <p:cNvSpPr txBox="1">
            <a:spLocks noChangeArrowheads="1"/>
          </p:cNvSpPr>
          <p:nvPr/>
        </p:nvSpPr>
        <p:spPr bwMode="auto">
          <a:xfrm>
            <a:off x="201613" y="2676525"/>
            <a:ext cx="5518150" cy="396875"/>
          </a:xfrm>
          <a:prstGeom prst="rect">
            <a:avLst/>
          </a:prstGeom>
          <a:noFill/>
          <a:ln w="9525" algn="ctr">
            <a:noFill/>
            <a:miter lim="800000"/>
            <a:headEnd/>
            <a:tailEnd/>
          </a:ln>
          <a:effectLst/>
        </p:spPr>
        <p:txBody>
          <a:bodyPr wrap="none">
            <a:spAutoFit/>
          </a:bodyPr>
          <a:lstStyle/>
          <a:p>
            <a:r>
              <a:rPr lang="ru-RU" sz="1000"/>
              <a:t>Модуль вектора момента силы относительно центра численно равен удвоенной площади</a:t>
            </a:r>
          </a:p>
          <a:p>
            <a:r>
              <a:rPr lang="ru-RU" sz="1000"/>
              <a:t>треугольника </a:t>
            </a:r>
            <a:r>
              <a:rPr lang="ru-RU" sz="1000" i="1">
                <a:sym typeface="Symbol" pitchFamily="18" charset="2"/>
              </a:rPr>
              <a:t></a:t>
            </a:r>
            <a:r>
              <a:rPr lang="en-US" sz="1000" i="1">
                <a:sym typeface="Symbol" pitchFamily="18" charset="2"/>
              </a:rPr>
              <a:t>OAB</a:t>
            </a:r>
            <a:r>
              <a:rPr lang="en-US" sz="1000"/>
              <a:t>.</a:t>
            </a:r>
            <a:endParaRPr lang="ru-RU" sz="1000"/>
          </a:p>
        </p:txBody>
      </p:sp>
      <p:graphicFrame>
        <p:nvGraphicFramePr>
          <p:cNvPr id="317473" name="Object 33"/>
          <p:cNvGraphicFramePr>
            <a:graphicFrameLocks noChangeAspect="1"/>
          </p:cNvGraphicFramePr>
          <p:nvPr/>
        </p:nvGraphicFramePr>
        <p:xfrm>
          <a:off x="6567488" y="2601913"/>
          <a:ext cx="157162" cy="168275"/>
        </p:xfrm>
        <a:graphic>
          <a:graphicData uri="http://schemas.openxmlformats.org/presentationml/2006/ole">
            <p:oleObj spid="_x0000_s317473" name="Формула" r:id="rId12" imgW="152280" imgH="164880" progId="Equation.3">
              <p:embed/>
            </p:oleObj>
          </a:graphicData>
        </a:graphic>
      </p:graphicFrame>
      <p:graphicFrame>
        <p:nvGraphicFramePr>
          <p:cNvPr id="317474" name="Object 34"/>
          <p:cNvGraphicFramePr>
            <a:graphicFrameLocks noChangeAspect="1"/>
          </p:cNvGraphicFramePr>
          <p:nvPr/>
        </p:nvGraphicFramePr>
        <p:xfrm>
          <a:off x="5946775" y="3162300"/>
          <a:ext cx="157163" cy="168275"/>
        </p:xfrm>
        <a:graphic>
          <a:graphicData uri="http://schemas.openxmlformats.org/presentationml/2006/ole">
            <p:oleObj spid="_x0000_s317474" name="Формула" r:id="rId13" imgW="152280" imgH="164880" progId="Equation.3">
              <p:embed/>
            </p:oleObj>
          </a:graphicData>
        </a:graphic>
      </p:graphicFrame>
      <p:grpSp>
        <p:nvGrpSpPr>
          <p:cNvPr id="317480" name="Group 40"/>
          <p:cNvGrpSpPr>
            <a:grpSpLocks/>
          </p:cNvGrpSpPr>
          <p:nvPr/>
        </p:nvGrpSpPr>
        <p:grpSpPr bwMode="auto">
          <a:xfrm>
            <a:off x="6103938" y="2857500"/>
            <a:ext cx="1554162" cy="403225"/>
            <a:chOff x="3818" y="2157"/>
            <a:chExt cx="979" cy="254"/>
          </a:xfrm>
        </p:grpSpPr>
        <p:sp>
          <p:nvSpPr>
            <p:cNvPr id="317476" name="Line 36"/>
            <p:cNvSpPr>
              <a:spLocks noChangeShapeType="1"/>
            </p:cNvSpPr>
            <p:nvPr/>
          </p:nvSpPr>
          <p:spPr bwMode="auto">
            <a:xfrm>
              <a:off x="4116" y="2157"/>
              <a:ext cx="681" cy="177"/>
            </a:xfrm>
            <a:prstGeom prst="line">
              <a:avLst/>
            </a:prstGeom>
            <a:noFill/>
            <a:ln w="19050">
              <a:solidFill>
                <a:srgbClr val="FFFF00"/>
              </a:solidFill>
              <a:prstDash val="dash"/>
              <a:round/>
              <a:headEnd/>
              <a:tailEnd/>
            </a:ln>
            <a:effectLst/>
          </p:spPr>
          <p:txBody>
            <a:bodyPr anchor="ctr"/>
            <a:lstStyle/>
            <a:p>
              <a:endParaRPr lang="ru-RU"/>
            </a:p>
          </p:txBody>
        </p:sp>
        <p:sp>
          <p:nvSpPr>
            <p:cNvPr id="317477" name="Line 37"/>
            <p:cNvSpPr>
              <a:spLocks noChangeShapeType="1"/>
            </p:cNvSpPr>
            <p:nvPr/>
          </p:nvSpPr>
          <p:spPr bwMode="auto">
            <a:xfrm flipV="1">
              <a:off x="3818" y="2333"/>
              <a:ext cx="957" cy="78"/>
            </a:xfrm>
            <a:prstGeom prst="line">
              <a:avLst/>
            </a:prstGeom>
            <a:noFill/>
            <a:ln w="19050">
              <a:solidFill>
                <a:srgbClr val="FFFF00"/>
              </a:solidFill>
              <a:prstDash val="dash"/>
              <a:round/>
              <a:headEnd/>
              <a:tailEnd/>
            </a:ln>
            <a:effectLst/>
          </p:spPr>
          <p:txBody>
            <a:bodyPr anchor="ctr"/>
            <a:lstStyle/>
            <a:p>
              <a:endParaRPr lang="ru-RU"/>
            </a:p>
          </p:txBody>
        </p:sp>
        <p:sp>
          <p:nvSpPr>
            <p:cNvPr id="317478" name="Line 38"/>
            <p:cNvSpPr>
              <a:spLocks noChangeShapeType="1"/>
            </p:cNvSpPr>
            <p:nvPr/>
          </p:nvSpPr>
          <p:spPr bwMode="auto">
            <a:xfrm flipV="1">
              <a:off x="3829" y="2161"/>
              <a:ext cx="282" cy="243"/>
            </a:xfrm>
            <a:prstGeom prst="line">
              <a:avLst/>
            </a:prstGeom>
            <a:noFill/>
            <a:ln w="19050">
              <a:solidFill>
                <a:srgbClr val="FFFF00"/>
              </a:solidFill>
              <a:prstDash val="dash"/>
              <a:round/>
              <a:headEnd/>
              <a:tailEnd/>
            </a:ln>
            <a:effectLst/>
          </p:spPr>
          <p:txBody>
            <a:bodyPr anchor="ctr"/>
            <a:lstStyle/>
            <a:p>
              <a:endParaRPr lang="ru-RU"/>
            </a:p>
          </p:txBody>
        </p:sp>
      </p:grpSp>
      <p:sp>
        <p:nvSpPr>
          <p:cNvPr id="317481" name="Rectangle 41"/>
          <p:cNvSpPr>
            <a:spLocks noChangeArrowheads="1"/>
          </p:cNvSpPr>
          <p:nvPr/>
        </p:nvSpPr>
        <p:spPr bwMode="auto">
          <a:xfrm>
            <a:off x="138113" y="2927350"/>
            <a:ext cx="5688012" cy="592138"/>
          </a:xfrm>
          <a:prstGeom prst="rect">
            <a:avLst/>
          </a:prstGeom>
          <a:noFill/>
          <a:ln w="9525">
            <a:noFill/>
            <a:miter lim="800000"/>
            <a:headEnd/>
            <a:tailEnd/>
          </a:ln>
          <a:effectLst/>
        </p:spPr>
        <p:txBody>
          <a:bodyPr/>
          <a:lstStyle/>
          <a:p>
            <a:pPr marL="533400" indent="-533400">
              <a:lnSpc>
                <a:spcPct val="80000"/>
              </a:lnSpc>
              <a:spcBef>
                <a:spcPct val="20000"/>
              </a:spcBef>
              <a:buClr>
                <a:schemeClr val="bg2"/>
              </a:buClr>
              <a:buSzPct val="75000"/>
              <a:buFont typeface="Wingdings" pitchFamily="2" charset="2"/>
              <a:buNone/>
            </a:pPr>
            <a:endParaRPr lang="ru-RU" sz="1000" b="1"/>
          </a:p>
          <a:p>
            <a:pPr marL="533400" indent="-533400">
              <a:lnSpc>
                <a:spcPct val="80000"/>
              </a:lnSpc>
              <a:spcBef>
                <a:spcPct val="20000"/>
              </a:spcBef>
              <a:buClr>
                <a:schemeClr val="bg2"/>
              </a:buClr>
              <a:buSzPct val="75000"/>
              <a:buFont typeface="Wingdings" pitchFamily="2" charset="2"/>
              <a:buChar char="n"/>
            </a:pPr>
            <a:r>
              <a:rPr lang="ru-RU" sz="1000" b="1">
                <a:solidFill>
                  <a:srgbClr val="FF0000"/>
                </a:solidFill>
              </a:rPr>
              <a:t>Момент силы относительно оси</a:t>
            </a:r>
            <a:r>
              <a:rPr lang="ru-RU" sz="1000" b="1"/>
              <a:t> – </a:t>
            </a:r>
            <a:r>
              <a:rPr lang="ru-RU" sz="1000">
                <a:solidFill>
                  <a:schemeClr val="bg2"/>
                </a:solidFill>
              </a:rPr>
              <a:t>алгебраическая величина, равная</a:t>
            </a:r>
            <a:endParaRPr lang="en-US" sz="1000">
              <a:solidFill>
                <a:schemeClr val="bg2"/>
              </a:solidFill>
            </a:endParaRPr>
          </a:p>
          <a:p>
            <a:pPr marL="533400" indent="-533400">
              <a:lnSpc>
                <a:spcPct val="80000"/>
              </a:lnSpc>
              <a:spcBef>
                <a:spcPct val="20000"/>
              </a:spcBef>
              <a:buClr>
                <a:schemeClr val="bg2"/>
              </a:buClr>
              <a:buSzPct val="75000"/>
              <a:buFont typeface="Wingdings" pitchFamily="2" charset="2"/>
              <a:buNone/>
            </a:pPr>
            <a:r>
              <a:rPr lang="ru-RU" sz="1000">
                <a:solidFill>
                  <a:srgbClr val="FF0000"/>
                </a:solidFill>
              </a:rPr>
              <a:t>произведению проекции вектора силы</a:t>
            </a:r>
            <a:r>
              <a:rPr lang="ru-RU" sz="1000">
                <a:solidFill>
                  <a:schemeClr val="bg2"/>
                </a:solidFill>
              </a:rPr>
              <a:t> на плоскость, перпендикулярную оси, </a:t>
            </a:r>
            <a:r>
              <a:rPr lang="ru-RU" sz="1000">
                <a:solidFill>
                  <a:srgbClr val="FF0000"/>
                </a:solidFill>
              </a:rPr>
              <a:t>на плечо</a:t>
            </a:r>
          </a:p>
          <a:p>
            <a:pPr marL="533400" indent="-533400">
              <a:lnSpc>
                <a:spcPct val="80000"/>
              </a:lnSpc>
              <a:spcBef>
                <a:spcPct val="20000"/>
              </a:spcBef>
              <a:buClr>
                <a:schemeClr val="bg2"/>
              </a:buClr>
              <a:buSzPct val="75000"/>
              <a:buFont typeface="Wingdings" pitchFamily="2" charset="2"/>
              <a:buNone/>
            </a:pPr>
            <a:r>
              <a:rPr lang="ru-RU" sz="1000">
                <a:solidFill>
                  <a:srgbClr val="FF0000"/>
                </a:solidFill>
              </a:rPr>
              <a:t>этой проекции</a:t>
            </a:r>
            <a:r>
              <a:rPr lang="ru-RU" sz="1000">
                <a:solidFill>
                  <a:schemeClr val="bg2"/>
                </a:solidFill>
              </a:rPr>
              <a:t> относительно точки пересечения оси с плоскостью, взятая со знаком +</a:t>
            </a:r>
          </a:p>
          <a:p>
            <a:pPr marL="533400" indent="-533400">
              <a:lnSpc>
                <a:spcPct val="80000"/>
              </a:lnSpc>
              <a:spcBef>
                <a:spcPct val="20000"/>
              </a:spcBef>
              <a:buClr>
                <a:schemeClr val="bg2"/>
              </a:buClr>
              <a:buSzPct val="75000"/>
              <a:buFont typeface="Wingdings" pitchFamily="2" charset="2"/>
              <a:buNone/>
            </a:pPr>
            <a:r>
              <a:rPr lang="ru-RU" sz="1000">
                <a:solidFill>
                  <a:schemeClr val="bg2"/>
                </a:solidFill>
              </a:rPr>
              <a:t> (плюс), если вращение плоскости под действием силы представляется при взгляде</a:t>
            </a:r>
          </a:p>
          <a:p>
            <a:pPr marL="533400" indent="-533400">
              <a:lnSpc>
                <a:spcPct val="80000"/>
              </a:lnSpc>
              <a:spcBef>
                <a:spcPct val="20000"/>
              </a:spcBef>
              <a:buClr>
                <a:schemeClr val="bg2"/>
              </a:buClr>
              <a:buSzPct val="75000"/>
              <a:buFont typeface="Wingdings" pitchFamily="2" charset="2"/>
              <a:buNone/>
            </a:pPr>
            <a:r>
              <a:rPr lang="ru-RU" sz="1000">
                <a:solidFill>
                  <a:schemeClr val="bg2"/>
                </a:solidFill>
              </a:rPr>
              <a:t> навстречу оси происходящим против часовой стрелки, и со знаком – (минус)</a:t>
            </a:r>
          </a:p>
          <a:p>
            <a:pPr marL="533400" indent="-533400">
              <a:lnSpc>
                <a:spcPct val="80000"/>
              </a:lnSpc>
              <a:spcBef>
                <a:spcPct val="20000"/>
              </a:spcBef>
              <a:buClr>
                <a:schemeClr val="bg2"/>
              </a:buClr>
              <a:buSzPct val="75000"/>
              <a:buFont typeface="Wingdings" pitchFamily="2" charset="2"/>
              <a:buNone/>
            </a:pPr>
            <a:r>
              <a:rPr lang="ru-RU" sz="1000">
                <a:solidFill>
                  <a:schemeClr val="bg2"/>
                </a:solidFill>
              </a:rPr>
              <a:t> в противном случае.</a:t>
            </a:r>
          </a:p>
        </p:txBody>
      </p:sp>
      <p:sp>
        <p:nvSpPr>
          <p:cNvPr id="317483" name="AutoShape 43"/>
          <p:cNvSpPr>
            <a:spLocks noChangeArrowheads="1"/>
          </p:cNvSpPr>
          <p:nvPr/>
        </p:nvSpPr>
        <p:spPr bwMode="auto">
          <a:xfrm>
            <a:off x="5789613" y="4151313"/>
            <a:ext cx="2486025" cy="590550"/>
          </a:xfrm>
          <a:prstGeom prst="parallelogram">
            <a:avLst>
              <a:gd name="adj" fmla="val 105242"/>
            </a:avLst>
          </a:prstGeom>
          <a:solidFill>
            <a:srgbClr val="CCCCFF"/>
          </a:solidFill>
          <a:ln w="9525" algn="ctr">
            <a:solidFill>
              <a:schemeClr val="tx1"/>
            </a:solidFill>
            <a:miter lim="800000"/>
            <a:headEnd/>
            <a:tailEnd/>
          </a:ln>
          <a:effectLst/>
        </p:spPr>
        <p:txBody>
          <a:bodyPr wrap="none" anchor="ctr"/>
          <a:lstStyle/>
          <a:p>
            <a:endParaRPr lang="ru-RU"/>
          </a:p>
        </p:txBody>
      </p:sp>
      <p:sp>
        <p:nvSpPr>
          <p:cNvPr id="317484" name="AutoShape 44"/>
          <p:cNvSpPr>
            <a:spLocks noChangeArrowheads="1"/>
          </p:cNvSpPr>
          <p:nvPr/>
        </p:nvSpPr>
        <p:spPr bwMode="auto">
          <a:xfrm rot="8254655">
            <a:off x="6037263" y="4370388"/>
            <a:ext cx="609600" cy="123825"/>
          </a:xfrm>
          <a:prstGeom prst="rightArrow">
            <a:avLst>
              <a:gd name="adj1" fmla="val 50000"/>
              <a:gd name="adj2" fmla="val 123077"/>
            </a:avLst>
          </a:prstGeom>
          <a:solidFill>
            <a:srgbClr val="666699"/>
          </a:solidFill>
          <a:ln w="9525" algn="ctr">
            <a:solidFill>
              <a:schemeClr val="tx1"/>
            </a:solidFill>
            <a:miter lim="800000"/>
            <a:headEnd/>
            <a:tailEnd/>
          </a:ln>
          <a:effectLst/>
        </p:spPr>
        <p:txBody>
          <a:bodyPr wrap="none" anchor="ctr"/>
          <a:lstStyle/>
          <a:p>
            <a:endParaRPr lang="ru-RU"/>
          </a:p>
        </p:txBody>
      </p:sp>
      <p:sp>
        <p:nvSpPr>
          <p:cNvPr id="317485" name="Oval 45"/>
          <p:cNvSpPr>
            <a:spLocks noChangeArrowheads="1"/>
          </p:cNvSpPr>
          <p:nvPr/>
        </p:nvSpPr>
        <p:spPr bwMode="auto">
          <a:xfrm>
            <a:off x="7604125" y="4484688"/>
            <a:ext cx="55563" cy="50800"/>
          </a:xfrm>
          <a:prstGeom prst="ellipse">
            <a:avLst/>
          </a:prstGeom>
          <a:solidFill>
            <a:srgbClr val="FFFF00"/>
          </a:solidFill>
          <a:ln w="9525" algn="ctr">
            <a:solidFill>
              <a:schemeClr val="tx1"/>
            </a:solidFill>
            <a:round/>
            <a:headEnd/>
            <a:tailEnd/>
          </a:ln>
          <a:effectLst/>
        </p:spPr>
        <p:txBody>
          <a:bodyPr wrap="none" anchor="ctr"/>
          <a:lstStyle/>
          <a:p>
            <a:endParaRPr lang="ru-RU"/>
          </a:p>
        </p:txBody>
      </p:sp>
      <p:graphicFrame>
        <p:nvGraphicFramePr>
          <p:cNvPr id="317487" name="Object 47"/>
          <p:cNvGraphicFramePr>
            <a:graphicFrameLocks noChangeAspect="1"/>
          </p:cNvGraphicFramePr>
          <p:nvPr/>
        </p:nvGraphicFramePr>
        <p:xfrm>
          <a:off x="6078538" y="3656013"/>
          <a:ext cx="165100" cy="190500"/>
        </p:xfrm>
        <a:graphic>
          <a:graphicData uri="http://schemas.openxmlformats.org/presentationml/2006/ole">
            <p:oleObj spid="_x0000_s317487" name="Формула" r:id="rId14" imgW="164880" imgH="190440" progId="Equation.3">
              <p:embed/>
            </p:oleObj>
          </a:graphicData>
        </a:graphic>
      </p:graphicFrame>
      <p:graphicFrame>
        <p:nvGraphicFramePr>
          <p:cNvPr id="317489" name="Object 49"/>
          <p:cNvGraphicFramePr>
            <a:graphicFrameLocks noChangeAspect="1"/>
          </p:cNvGraphicFramePr>
          <p:nvPr/>
        </p:nvGraphicFramePr>
        <p:xfrm>
          <a:off x="7681913" y="4373563"/>
          <a:ext cx="152400" cy="177800"/>
        </p:xfrm>
        <a:graphic>
          <a:graphicData uri="http://schemas.openxmlformats.org/presentationml/2006/ole">
            <p:oleObj spid="_x0000_s317489" name="Формула" r:id="rId15" imgW="152280" imgH="177480" progId="Equation.3">
              <p:embed/>
            </p:oleObj>
          </a:graphicData>
        </a:graphic>
      </p:graphicFrame>
      <p:graphicFrame>
        <p:nvGraphicFramePr>
          <p:cNvPr id="317491" name="Object 51"/>
          <p:cNvGraphicFramePr>
            <a:graphicFrameLocks noChangeAspect="1"/>
          </p:cNvGraphicFramePr>
          <p:nvPr/>
        </p:nvGraphicFramePr>
        <p:xfrm>
          <a:off x="7693025" y="3921125"/>
          <a:ext cx="495300" cy="228600"/>
        </p:xfrm>
        <a:graphic>
          <a:graphicData uri="http://schemas.openxmlformats.org/presentationml/2006/ole">
            <p:oleObj spid="_x0000_s317491" name="Формула" r:id="rId16" imgW="495000" imgH="228600" progId="Equation.3">
              <p:embed/>
            </p:oleObj>
          </a:graphicData>
        </a:graphic>
      </p:graphicFrame>
      <p:sp>
        <p:nvSpPr>
          <p:cNvPr id="317492" name="Line 52"/>
          <p:cNvSpPr>
            <a:spLocks noChangeShapeType="1"/>
          </p:cNvSpPr>
          <p:nvPr/>
        </p:nvSpPr>
        <p:spPr bwMode="auto">
          <a:xfrm flipH="1" flipV="1">
            <a:off x="6408738" y="4408488"/>
            <a:ext cx="1209675" cy="114300"/>
          </a:xfrm>
          <a:prstGeom prst="line">
            <a:avLst/>
          </a:prstGeom>
          <a:noFill/>
          <a:ln w="9525">
            <a:solidFill>
              <a:schemeClr val="tx1"/>
            </a:solidFill>
            <a:prstDash val="dash"/>
            <a:round/>
            <a:headEnd/>
            <a:tailEnd/>
          </a:ln>
          <a:effectLst/>
        </p:spPr>
        <p:txBody>
          <a:bodyPr anchor="ctr"/>
          <a:lstStyle/>
          <a:p>
            <a:endParaRPr lang="ru-RU"/>
          </a:p>
        </p:txBody>
      </p:sp>
      <p:graphicFrame>
        <p:nvGraphicFramePr>
          <p:cNvPr id="317495" name="Object 55"/>
          <p:cNvGraphicFramePr>
            <a:graphicFrameLocks noChangeAspect="1"/>
          </p:cNvGraphicFramePr>
          <p:nvPr/>
        </p:nvGraphicFramePr>
        <p:xfrm>
          <a:off x="6634163" y="4391025"/>
          <a:ext cx="155575" cy="219075"/>
        </p:xfrm>
        <a:graphic>
          <a:graphicData uri="http://schemas.openxmlformats.org/presentationml/2006/ole">
            <p:oleObj spid="_x0000_s317495" name="Формула" r:id="rId17" imgW="152280" imgH="215640" progId="Equation.3">
              <p:embed/>
            </p:oleObj>
          </a:graphicData>
        </a:graphic>
      </p:graphicFrame>
      <p:sp>
        <p:nvSpPr>
          <p:cNvPr id="317496" name="Line 56"/>
          <p:cNvSpPr>
            <a:spLocks noChangeShapeType="1"/>
          </p:cNvSpPr>
          <p:nvPr/>
        </p:nvSpPr>
        <p:spPr bwMode="auto">
          <a:xfrm flipH="1" flipV="1">
            <a:off x="6470650" y="4348163"/>
            <a:ext cx="117475" cy="14287"/>
          </a:xfrm>
          <a:prstGeom prst="line">
            <a:avLst/>
          </a:prstGeom>
          <a:noFill/>
          <a:ln w="9525">
            <a:solidFill>
              <a:schemeClr val="tx1"/>
            </a:solidFill>
            <a:prstDash val="sysDot"/>
            <a:round/>
            <a:headEnd/>
            <a:tailEnd/>
          </a:ln>
          <a:effectLst/>
        </p:spPr>
        <p:txBody>
          <a:bodyPr anchor="ctr"/>
          <a:lstStyle/>
          <a:p>
            <a:endParaRPr lang="ru-RU"/>
          </a:p>
        </p:txBody>
      </p:sp>
      <p:sp>
        <p:nvSpPr>
          <p:cNvPr id="317497" name="Line 57"/>
          <p:cNvSpPr>
            <a:spLocks noChangeShapeType="1"/>
          </p:cNvSpPr>
          <p:nvPr/>
        </p:nvSpPr>
        <p:spPr bwMode="auto">
          <a:xfrm flipH="1">
            <a:off x="6535738" y="4362450"/>
            <a:ext cx="60325" cy="58738"/>
          </a:xfrm>
          <a:prstGeom prst="line">
            <a:avLst/>
          </a:prstGeom>
          <a:noFill/>
          <a:ln w="9525">
            <a:solidFill>
              <a:schemeClr val="tx1"/>
            </a:solidFill>
            <a:prstDash val="sysDot"/>
            <a:round/>
            <a:headEnd/>
            <a:tailEnd/>
          </a:ln>
          <a:effectLst/>
        </p:spPr>
        <p:txBody>
          <a:bodyPr anchor="ctr"/>
          <a:lstStyle/>
          <a:p>
            <a:endParaRPr lang="ru-RU"/>
          </a:p>
        </p:txBody>
      </p:sp>
      <p:graphicFrame>
        <p:nvGraphicFramePr>
          <p:cNvPr id="317498" name="Object 58"/>
          <p:cNvGraphicFramePr>
            <a:graphicFrameLocks noChangeAspect="1"/>
          </p:cNvGraphicFramePr>
          <p:nvPr/>
        </p:nvGraphicFramePr>
        <p:xfrm>
          <a:off x="6607175" y="4146550"/>
          <a:ext cx="130175" cy="142875"/>
        </p:xfrm>
        <a:graphic>
          <a:graphicData uri="http://schemas.openxmlformats.org/presentationml/2006/ole">
            <p:oleObj spid="_x0000_s317498" name="Формула" r:id="rId18" imgW="126720" imgH="139680" progId="Equation.3">
              <p:embed/>
            </p:oleObj>
          </a:graphicData>
        </a:graphic>
      </p:graphicFrame>
      <p:graphicFrame>
        <p:nvGraphicFramePr>
          <p:cNvPr id="317499" name="Object 59"/>
          <p:cNvGraphicFramePr>
            <a:graphicFrameLocks noChangeAspect="1"/>
          </p:cNvGraphicFramePr>
          <p:nvPr/>
        </p:nvGraphicFramePr>
        <p:xfrm>
          <a:off x="5986463" y="4535488"/>
          <a:ext cx="130175" cy="180975"/>
        </p:xfrm>
        <a:graphic>
          <a:graphicData uri="http://schemas.openxmlformats.org/presentationml/2006/ole">
            <p:oleObj spid="_x0000_s317499" name="Формула" r:id="rId19" imgW="126720" imgH="177480" progId="Equation.3">
              <p:embed/>
            </p:oleObj>
          </a:graphicData>
        </a:graphic>
      </p:graphicFrame>
      <p:grpSp>
        <p:nvGrpSpPr>
          <p:cNvPr id="317536" name="Group 96"/>
          <p:cNvGrpSpPr>
            <a:grpSpLocks/>
          </p:cNvGrpSpPr>
          <p:nvPr/>
        </p:nvGrpSpPr>
        <p:grpSpPr bwMode="auto">
          <a:xfrm>
            <a:off x="6121400" y="4243388"/>
            <a:ext cx="1519238" cy="396875"/>
            <a:chOff x="3856" y="2673"/>
            <a:chExt cx="957" cy="250"/>
          </a:xfrm>
        </p:grpSpPr>
        <p:sp>
          <p:nvSpPr>
            <p:cNvPr id="317501" name="Line 61"/>
            <p:cNvSpPr>
              <a:spLocks noChangeShapeType="1"/>
            </p:cNvSpPr>
            <p:nvPr/>
          </p:nvSpPr>
          <p:spPr bwMode="auto">
            <a:xfrm>
              <a:off x="4130" y="2675"/>
              <a:ext cx="681" cy="177"/>
            </a:xfrm>
            <a:prstGeom prst="line">
              <a:avLst/>
            </a:prstGeom>
            <a:noFill/>
            <a:ln w="19050">
              <a:solidFill>
                <a:srgbClr val="FFFF00"/>
              </a:solidFill>
              <a:prstDash val="dash"/>
              <a:round/>
              <a:headEnd/>
              <a:tailEnd/>
            </a:ln>
            <a:effectLst/>
          </p:spPr>
          <p:txBody>
            <a:bodyPr anchor="ctr"/>
            <a:lstStyle/>
            <a:p>
              <a:endParaRPr lang="ru-RU"/>
            </a:p>
          </p:txBody>
        </p:sp>
        <p:sp>
          <p:nvSpPr>
            <p:cNvPr id="317502" name="Line 62"/>
            <p:cNvSpPr>
              <a:spLocks noChangeShapeType="1"/>
            </p:cNvSpPr>
            <p:nvPr/>
          </p:nvSpPr>
          <p:spPr bwMode="auto">
            <a:xfrm flipV="1">
              <a:off x="3856" y="2845"/>
              <a:ext cx="957" cy="78"/>
            </a:xfrm>
            <a:prstGeom prst="line">
              <a:avLst/>
            </a:prstGeom>
            <a:noFill/>
            <a:ln w="19050">
              <a:solidFill>
                <a:srgbClr val="FFFF00"/>
              </a:solidFill>
              <a:prstDash val="dash"/>
              <a:round/>
              <a:headEnd/>
              <a:tailEnd/>
            </a:ln>
            <a:effectLst/>
          </p:spPr>
          <p:txBody>
            <a:bodyPr anchor="ctr"/>
            <a:lstStyle/>
            <a:p>
              <a:endParaRPr lang="ru-RU"/>
            </a:p>
          </p:txBody>
        </p:sp>
        <p:sp>
          <p:nvSpPr>
            <p:cNvPr id="317503" name="Line 63"/>
            <p:cNvSpPr>
              <a:spLocks noChangeShapeType="1"/>
            </p:cNvSpPr>
            <p:nvPr/>
          </p:nvSpPr>
          <p:spPr bwMode="auto">
            <a:xfrm flipV="1">
              <a:off x="3861" y="2673"/>
              <a:ext cx="282" cy="243"/>
            </a:xfrm>
            <a:prstGeom prst="line">
              <a:avLst/>
            </a:prstGeom>
            <a:noFill/>
            <a:ln w="19050">
              <a:solidFill>
                <a:srgbClr val="FFFF00"/>
              </a:solidFill>
              <a:prstDash val="dash"/>
              <a:round/>
              <a:headEnd/>
              <a:tailEnd/>
            </a:ln>
            <a:effectLst/>
          </p:spPr>
          <p:txBody>
            <a:bodyPr anchor="ctr"/>
            <a:lstStyle/>
            <a:p>
              <a:endParaRPr lang="ru-RU"/>
            </a:p>
          </p:txBody>
        </p:sp>
      </p:grpSp>
      <p:sp>
        <p:nvSpPr>
          <p:cNvPr id="317504" name="AutoShape 64"/>
          <p:cNvSpPr>
            <a:spLocks noChangeArrowheads="1"/>
          </p:cNvSpPr>
          <p:nvPr/>
        </p:nvSpPr>
        <p:spPr bwMode="auto">
          <a:xfrm>
            <a:off x="5759450" y="5521325"/>
            <a:ext cx="2486025" cy="590550"/>
          </a:xfrm>
          <a:prstGeom prst="parallelogram">
            <a:avLst>
              <a:gd name="adj" fmla="val 105242"/>
            </a:avLst>
          </a:prstGeom>
          <a:solidFill>
            <a:srgbClr val="CCCCFF"/>
          </a:solidFill>
          <a:ln w="9525" algn="ctr">
            <a:solidFill>
              <a:schemeClr val="tx1"/>
            </a:solidFill>
            <a:miter lim="800000"/>
            <a:headEnd/>
            <a:tailEnd/>
          </a:ln>
          <a:effectLst/>
        </p:spPr>
        <p:txBody>
          <a:bodyPr wrap="none" anchor="ctr"/>
          <a:lstStyle/>
          <a:p>
            <a:endParaRPr lang="ru-RU"/>
          </a:p>
        </p:txBody>
      </p:sp>
      <p:sp>
        <p:nvSpPr>
          <p:cNvPr id="317505" name="AutoShape 65"/>
          <p:cNvSpPr>
            <a:spLocks noChangeArrowheads="1"/>
          </p:cNvSpPr>
          <p:nvPr/>
        </p:nvSpPr>
        <p:spPr bwMode="auto">
          <a:xfrm rot="8254655">
            <a:off x="6007100" y="5740400"/>
            <a:ext cx="609600" cy="123825"/>
          </a:xfrm>
          <a:prstGeom prst="rightArrow">
            <a:avLst>
              <a:gd name="adj1" fmla="val 50000"/>
              <a:gd name="adj2" fmla="val 123077"/>
            </a:avLst>
          </a:prstGeom>
          <a:solidFill>
            <a:schemeClr val="hlink"/>
          </a:solidFill>
          <a:ln w="9525" algn="ctr">
            <a:solidFill>
              <a:schemeClr val="tx1"/>
            </a:solidFill>
            <a:miter lim="800000"/>
            <a:headEnd/>
            <a:tailEnd/>
          </a:ln>
          <a:effectLst/>
        </p:spPr>
        <p:txBody>
          <a:bodyPr wrap="none" anchor="ctr"/>
          <a:lstStyle/>
          <a:p>
            <a:endParaRPr lang="ru-RU"/>
          </a:p>
        </p:txBody>
      </p:sp>
      <p:sp>
        <p:nvSpPr>
          <p:cNvPr id="317506" name="Oval 66"/>
          <p:cNvSpPr>
            <a:spLocks noChangeArrowheads="1"/>
          </p:cNvSpPr>
          <p:nvPr/>
        </p:nvSpPr>
        <p:spPr bwMode="auto">
          <a:xfrm>
            <a:off x="7573963" y="5854700"/>
            <a:ext cx="55562" cy="50800"/>
          </a:xfrm>
          <a:prstGeom prst="ellipse">
            <a:avLst/>
          </a:prstGeom>
          <a:solidFill>
            <a:srgbClr val="FFFF00"/>
          </a:solidFill>
          <a:ln w="9525" algn="ctr">
            <a:solidFill>
              <a:schemeClr val="tx1"/>
            </a:solidFill>
            <a:round/>
            <a:headEnd/>
            <a:tailEnd/>
          </a:ln>
          <a:effectLst/>
        </p:spPr>
        <p:txBody>
          <a:bodyPr wrap="none" anchor="ctr"/>
          <a:lstStyle/>
          <a:p>
            <a:endParaRPr lang="ru-RU"/>
          </a:p>
        </p:txBody>
      </p:sp>
      <p:graphicFrame>
        <p:nvGraphicFramePr>
          <p:cNvPr id="317508" name="Object 68"/>
          <p:cNvGraphicFramePr>
            <a:graphicFrameLocks noChangeAspect="1"/>
          </p:cNvGraphicFramePr>
          <p:nvPr/>
        </p:nvGraphicFramePr>
        <p:xfrm>
          <a:off x="6372225" y="5807075"/>
          <a:ext cx="165100" cy="190500"/>
        </p:xfrm>
        <a:graphic>
          <a:graphicData uri="http://schemas.openxmlformats.org/presentationml/2006/ole">
            <p:oleObj spid="_x0000_s317508" name="Формула" r:id="rId20" imgW="164880" imgH="190440" progId="Equation.3">
              <p:embed/>
            </p:oleObj>
          </a:graphicData>
        </a:graphic>
      </p:graphicFrame>
      <p:graphicFrame>
        <p:nvGraphicFramePr>
          <p:cNvPr id="317510" name="Object 70"/>
          <p:cNvGraphicFramePr>
            <a:graphicFrameLocks noChangeAspect="1"/>
          </p:cNvGraphicFramePr>
          <p:nvPr/>
        </p:nvGraphicFramePr>
        <p:xfrm>
          <a:off x="7670800" y="5791200"/>
          <a:ext cx="152400" cy="177800"/>
        </p:xfrm>
        <a:graphic>
          <a:graphicData uri="http://schemas.openxmlformats.org/presentationml/2006/ole">
            <p:oleObj spid="_x0000_s317510" name="Формула" r:id="rId21" imgW="152280" imgH="177480" progId="Equation.3">
              <p:embed/>
            </p:oleObj>
          </a:graphicData>
        </a:graphic>
      </p:graphicFrame>
      <p:sp>
        <p:nvSpPr>
          <p:cNvPr id="317511" name="AutoShape 71"/>
          <p:cNvSpPr>
            <a:spLocks noChangeArrowheads="1"/>
          </p:cNvSpPr>
          <p:nvPr/>
        </p:nvSpPr>
        <p:spPr bwMode="auto">
          <a:xfrm rot="2096857">
            <a:off x="7700963" y="5411788"/>
            <a:ext cx="112712" cy="552450"/>
          </a:xfrm>
          <a:prstGeom prst="upArrow">
            <a:avLst>
              <a:gd name="adj1" fmla="val 50000"/>
              <a:gd name="adj2" fmla="val 122536"/>
            </a:avLst>
          </a:prstGeom>
          <a:solidFill>
            <a:srgbClr val="993366"/>
          </a:solidFill>
          <a:ln w="9525" algn="ctr">
            <a:solidFill>
              <a:schemeClr val="tx1"/>
            </a:solidFill>
            <a:miter lim="800000"/>
            <a:headEnd/>
            <a:tailEnd/>
          </a:ln>
          <a:effectLst/>
        </p:spPr>
        <p:txBody>
          <a:bodyPr wrap="none" anchor="ctr"/>
          <a:lstStyle/>
          <a:p>
            <a:endParaRPr lang="ru-RU"/>
          </a:p>
        </p:txBody>
      </p:sp>
      <p:graphicFrame>
        <p:nvGraphicFramePr>
          <p:cNvPr id="317512" name="Object 72"/>
          <p:cNvGraphicFramePr>
            <a:graphicFrameLocks noChangeAspect="1"/>
          </p:cNvGraphicFramePr>
          <p:nvPr/>
        </p:nvGraphicFramePr>
        <p:xfrm>
          <a:off x="7926388" y="5294313"/>
          <a:ext cx="520700" cy="241300"/>
        </p:xfrm>
        <a:graphic>
          <a:graphicData uri="http://schemas.openxmlformats.org/presentationml/2006/ole">
            <p:oleObj spid="_x0000_s317512" name="Формула" r:id="rId22" imgW="520560" imgH="241200" progId="Equation.3">
              <p:embed/>
            </p:oleObj>
          </a:graphicData>
        </a:graphic>
      </p:graphicFrame>
      <p:sp>
        <p:nvSpPr>
          <p:cNvPr id="317513" name="Line 73"/>
          <p:cNvSpPr>
            <a:spLocks noChangeShapeType="1"/>
          </p:cNvSpPr>
          <p:nvPr/>
        </p:nvSpPr>
        <p:spPr bwMode="auto">
          <a:xfrm flipH="1" flipV="1">
            <a:off x="6378575" y="5778500"/>
            <a:ext cx="1209675" cy="114300"/>
          </a:xfrm>
          <a:prstGeom prst="line">
            <a:avLst/>
          </a:prstGeom>
          <a:noFill/>
          <a:ln w="9525">
            <a:solidFill>
              <a:schemeClr val="tx1"/>
            </a:solidFill>
            <a:prstDash val="dash"/>
            <a:round/>
            <a:headEnd/>
            <a:tailEnd/>
          </a:ln>
          <a:effectLst/>
        </p:spPr>
        <p:txBody>
          <a:bodyPr anchor="ctr"/>
          <a:lstStyle/>
          <a:p>
            <a:endParaRPr lang="ru-RU"/>
          </a:p>
        </p:txBody>
      </p:sp>
      <p:graphicFrame>
        <p:nvGraphicFramePr>
          <p:cNvPr id="317516" name="Object 76"/>
          <p:cNvGraphicFramePr>
            <a:graphicFrameLocks noChangeAspect="1"/>
          </p:cNvGraphicFramePr>
          <p:nvPr/>
        </p:nvGraphicFramePr>
        <p:xfrm>
          <a:off x="6627813" y="5761038"/>
          <a:ext cx="157162" cy="220662"/>
        </p:xfrm>
        <a:graphic>
          <a:graphicData uri="http://schemas.openxmlformats.org/presentationml/2006/ole">
            <p:oleObj spid="_x0000_s317516" name="Формула" r:id="rId23" imgW="152280" imgH="215640" progId="Equation.3">
              <p:embed/>
            </p:oleObj>
          </a:graphicData>
        </a:graphic>
      </p:graphicFrame>
      <p:sp>
        <p:nvSpPr>
          <p:cNvPr id="317517" name="Line 77"/>
          <p:cNvSpPr>
            <a:spLocks noChangeShapeType="1"/>
          </p:cNvSpPr>
          <p:nvPr/>
        </p:nvSpPr>
        <p:spPr bwMode="auto">
          <a:xfrm flipH="1" flipV="1">
            <a:off x="6440488" y="5718175"/>
            <a:ext cx="117475" cy="14288"/>
          </a:xfrm>
          <a:prstGeom prst="line">
            <a:avLst/>
          </a:prstGeom>
          <a:noFill/>
          <a:ln w="9525">
            <a:solidFill>
              <a:schemeClr val="tx1"/>
            </a:solidFill>
            <a:prstDash val="sysDot"/>
            <a:round/>
            <a:headEnd/>
            <a:tailEnd/>
          </a:ln>
          <a:effectLst/>
        </p:spPr>
        <p:txBody>
          <a:bodyPr anchor="ctr"/>
          <a:lstStyle/>
          <a:p>
            <a:endParaRPr lang="ru-RU"/>
          </a:p>
        </p:txBody>
      </p:sp>
      <p:sp>
        <p:nvSpPr>
          <p:cNvPr id="317518" name="Line 78"/>
          <p:cNvSpPr>
            <a:spLocks noChangeShapeType="1"/>
          </p:cNvSpPr>
          <p:nvPr/>
        </p:nvSpPr>
        <p:spPr bwMode="auto">
          <a:xfrm flipH="1">
            <a:off x="6505575" y="5732463"/>
            <a:ext cx="60325" cy="58737"/>
          </a:xfrm>
          <a:prstGeom prst="line">
            <a:avLst/>
          </a:prstGeom>
          <a:noFill/>
          <a:ln w="9525">
            <a:solidFill>
              <a:schemeClr val="tx1"/>
            </a:solidFill>
            <a:prstDash val="sysDot"/>
            <a:round/>
            <a:headEnd/>
            <a:tailEnd/>
          </a:ln>
          <a:effectLst/>
        </p:spPr>
        <p:txBody>
          <a:bodyPr anchor="ctr"/>
          <a:lstStyle/>
          <a:p>
            <a:endParaRPr lang="ru-RU"/>
          </a:p>
        </p:txBody>
      </p:sp>
      <p:graphicFrame>
        <p:nvGraphicFramePr>
          <p:cNvPr id="317519" name="Object 79"/>
          <p:cNvGraphicFramePr>
            <a:graphicFrameLocks noChangeAspect="1"/>
          </p:cNvGraphicFramePr>
          <p:nvPr/>
        </p:nvGraphicFramePr>
        <p:xfrm>
          <a:off x="6535738" y="4775200"/>
          <a:ext cx="157162" cy="168275"/>
        </p:xfrm>
        <a:graphic>
          <a:graphicData uri="http://schemas.openxmlformats.org/presentationml/2006/ole">
            <p:oleObj spid="_x0000_s317519" name="Формула" r:id="rId24" imgW="152280" imgH="164880" progId="Equation.3">
              <p:embed/>
            </p:oleObj>
          </a:graphicData>
        </a:graphic>
      </p:graphicFrame>
      <p:graphicFrame>
        <p:nvGraphicFramePr>
          <p:cNvPr id="317520" name="Object 80"/>
          <p:cNvGraphicFramePr>
            <a:graphicFrameLocks noChangeAspect="1"/>
          </p:cNvGraphicFramePr>
          <p:nvPr/>
        </p:nvGraphicFramePr>
        <p:xfrm>
          <a:off x="5924550" y="5464175"/>
          <a:ext cx="157163" cy="168275"/>
        </p:xfrm>
        <a:graphic>
          <a:graphicData uri="http://schemas.openxmlformats.org/presentationml/2006/ole">
            <p:oleObj spid="_x0000_s317520" name="Формула" r:id="rId25" imgW="152280" imgH="164880" progId="Equation.3">
              <p:embed/>
            </p:oleObj>
          </a:graphicData>
        </a:graphic>
      </p:graphicFrame>
      <p:sp>
        <p:nvSpPr>
          <p:cNvPr id="317521" name="Line 81"/>
          <p:cNvSpPr>
            <a:spLocks noChangeShapeType="1"/>
          </p:cNvSpPr>
          <p:nvPr/>
        </p:nvSpPr>
        <p:spPr bwMode="auto">
          <a:xfrm>
            <a:off x="6535738" y="5607050"/>
            <a:ext cx="1081087" cy="280988"/>
          </a:xfrm>
          <a:prstGeom prst="line">
            <a:avLst/>
          </a:prstGeom>
          <a:noFill/>
          <a:ln w="19050">
            <a:solidFill>
              <a:srgbClr val="FFFF00"/>
            </a:solidFill>
            <a:prstDash val="dash"/>
            <a:round/>
            <a:headEnd/>
            <a:tailEnd/>
          </a:ln>
          <a:effectLst/>
        </p:spPr>
        <p:txBody>
          <a:bodyPr anchor="ctr"/>
          <a:lstStyle/>
          <a:p>
            <a:endParaRPr lang="ru-RU"/>
          </a:p>
        </p:txBody>
      </p:sp>
      <p:sp>
        <p:nvSpPr>
          <p:cNvPr id="317522" name="Line 82"/>
          <p:cNvSpPr>
            <a:spLocks noChangeShapeType="1"/>
          </p:cNvSpPr>
          <p:nvPr/>
        </p:nvSpPr>
        <p:spPr bwMode="auto">
          <a:xfrm flipV="1">
            <a:off x="6062663" y="5886450"/>
            <a:ext cx="1519237" cy="123825"/>
          </a:xfrm>
          <a:prstGeom prst="line">
            <a:avLst/>
          </a:prstGeom>
          <a:noFill/>
          <a:ln w="19050">
            <a:solidFill>
              <a:srgbClr val="FFFF00"/>
            </a:solidFill>
            <a:prstDash val="dash"/>
            <a:round/>
            <a:headEnd/>
            <a:tailEnd/>
          </a:ln>
          <a:effectLst/>
        </p:spPr>
        <p:txBody>
          <a:bodyPr anchor="ctr"/>
          <a:lstStyle/>
          <a:p>
            <a:endParaRPr lang="ru-RU"/>
          </a:p>
        </p:txBody>
      </p:sp>
      <p:sp>
        <p:nvSpPr>
          <p:cNvPr id="317523" name="Line 83"/>
          <p:cNvSpPr>
            <a:spLocks noChangeShapeType="1"/>
          </p:cNvSpPr>
          <p:nvPr/>
        </p:nvSpPr>
        <p:spPr bwMode="auto">
          <a:xfrm flipV="1">
            <a:off x="6080125" y="5613400"/>
            <a:ext cx="447675" cy="385763"/>
          </a:xfrm>
          <a:prstGeom prst="line">
            <a:avLst/>
          </a:prstGeom>
          <a:noFill/>
          <a:ln w="19050">
            <a:solidFill>
              <a:srgbClr val="FFFF00"/>
            </a:solidFill>
            <a:prstDash val="dash"/>
            <a:round/>
            <a:headEnd/>
            <a:tailEnd/>
          </a:ln>
          <a:effectLst/>
        </p:spPr>
        <p:txBody>
          <a:bodyPr anchor="ctr"/>
          <a:lstStyle/>
          <a:p>
            <a:endParaRPr lang="ru-RU"/>
          </a:p>
        </p:txBody>
      </p:sp>
      <p:sp>
        <p:nvSpPr>
          <p:cNvPr id="317524" name="Line 84"/>
          <p:cNvSpPr>
            <a:spLocks noChangeShapeType="1"/>
          </p:cNvSpPr>
          <p:nvPr/>
        </p:nvSpPr>
        <p:spPr bwMode="auto">
          <a:xfrm flipV="1">
            <a:off x="7629525" y="3609975"/>
            <a:ext cx="0" cy="895350"/>
          </a:xfrm>
          <a:prstGeom prst="line">
            <a:avLst/>
          </a:prstGeom>
          <a:noFill/>
          <a:ln w="9525">
            <a:solidFill>
              <a:srgbClr val="008000"/>
            </a:solidFill>
            <a:round/>
            <a:headEnd/>
            <a:tailEnd type="triangle" w="med" len="med"/>
          </a:ln>
          <a:effectLst/>
        </p:spPr>
        <p:txBody>
          <a:bodyPr anchor="ctr"/>
          <a:lstStyle/>
          <a:p>
            <a:endParaRPr lang="ru-RU"/>
          </a:p>
        </p:txBody>
      </p:sp>
      <p:sp>
        <p:nvSpPr>
          <p:cNvPr id="317525" name="AutoShape 85"/>
          <p:cNvSpPr>
            <a:spLocks noChangeArrowheads="1"/>
          </p:cNvSpPr>
          <p:nvPr/>
        </p:nvSpPr>
        <p:spPr bwMode="auto">
          <a:xfrm rot="7434377">
            <a:off x="5961856" y="3718719"/>
            <a:ext cx="763588" cy="146050"/>
          </a:xfrm>
          <a:prstGeom prst="rightArrow">
            <a:avLst>
              <a:gd name="adj1" fmla="val 50000"/>
              <a:gd name="adj2" fmla="val 130707"/>
            </a:avLst>
          </a:prstGeom>
          <a:solidFill>
            <a:srgbClr val="FF0000"/>
          </a:solidFill>
          <a:ln w="9525" algn="ctr">
            <a:solidFill>
              <a:schemeClr val="tx1"/>
            </a:solidFill>
            <a:miter lim="800000"/>
            <a:headEnd/>
            <a:tailEnd/>
          </a:ln>
          <a:effectLst/>
        </p:spPr>
        <p:txBody>
          <a:bodyPr wrap="none" anchor="ctr"/>
          <a:lstStyle/>
          <a:p>
            <a:endParaRPr lang="ru-RU"/>
          </a:p>
        </p:txBody>
      </p:sp>
      <p:graphicFrame>
        <p:nvGraphicFramePr>
          <p:cNvPr id="317526" name="Object 86"/>
          <p:cNvGraphicFramePr>
            <a:graphicFrameLocks noChangeAspect="1"/>
          </p:cNvGraphicFramePr>
          <p:nvPr/>
        </p:nvGraphicFramePr>
        <p:xfrm>
          <a:off x="6327775" y="4464050"/>
          <a:ext cx="177800" cy="228600"/>
        </p:xfrm>
        <a:graphic>
          <a:graphicData uri="http://schemas.openxmlformats.org/presentationml/2006/ole">
            <p:oleObj spid="_x0000_s317526" name="Формула" r:id="rId26" imgW="177480" imgH="228600" progId="Equation.3">
              <p:embed/>
            </p:oleObj>
          </a:graphicData>
        </a:graphic>
      </p:graphicFrame>
      <p:sp>
        <p:nvSpPr>
          <p:cNvPr id="317527" name="Line 87"/>
          <p:cNvSpPr>
            <a:spLocks noChangeShapeType="1"/>
          </p:cNvSpPr>
          <p:nvPr/>
        </p:nvSpPr>
        <p:spPr bwMode="auto">
          <a:xfrm>
            <a:off x="6134100" y="4086225"/>
            <a:ext cx="0" cy="542925"/>
          </a:xfrm>
          <a:prstGeom prst="line">
            <a:avLst/>
          </a:prstGeom>
          <a:noFill/>
          <a:ln w="9525">
            <a:solidFill>
              <a:srgbClr val="008000"/>
            </a:solidFill>
            <a:prstDash val="dash"/>
            <a:round/>
            <a:headEnd/>
            <a:tailEnd/>
          </a:ln>
          <a:effectLst/>
        </p:spPr>
        <p:txBody>
          <a:bodyPr anchor="ctr"/>
          <a:lstStyle/>
          <a:p>
            <a:endParaRPr lang="ru-RU"/>
          </a:p>
        </p:txBody>
      </p:sp>
      <p:sp>
        <p:nvSpPr>
          <p:cNvPr id="317528" name="Line 88"/>
          <p:cNvSpPr>
            <a:spLocks noChangeShapeType="1"/>
          </p:cNvSpPr>
          <p:nvPr/>
        </p:nvSpPr>
        <p:spPr bwMode="auto">
          <a:xfrm>
            <a:off x="6561138" y="3494088"/>
            <a:ext cx="0" cy="733425"/>
          </a:xfrm>
          <a:prstGeom prst="line">
            <a:avLst/>
          </a:prstGeom>
          <a:noFill/>
          <a:ln w="9525">
            <a:solidFill>
              <a:srgbClr val="008000"/>
            </a:solidFill>
            <a:prstDash val="dash"/>
            <a:round/>
            <a:headEnd/>
            <a:tailEnd/>
          </a:ln>
          <a:effectLst/>
        </p:spPr>
        <p:txBody>
          <a:bodyPr anchor="ctr"/>
          <a:lstStyle/>
          <a:p>
            <a:endParaRPr lang="ru-RU"/>
          </a:p>
        </p:txBody>
      </p:sp>
      <p:graphicFrame>
        <p:nvGraphicFramePr>
          <p:cNvPr id="317531" name="Object 91"/>
          <p:cNvGraphicFramePr>
            <a:graphicFrameLocks noChangeAspect="1"/>
          </p:cNvGraphicFramePr>
          <p:nvPr/>
        </p:nvGraphicFramePr>
        <p:xfrm>
          <a:off x="6397625" y="3703638"/>
          <a:ext cx="122238" cy="111125"/>
        </p:xfrm>
        <a:graphic>
          <a:graphicData uri="http://schemas.openxmlformats.org/presentationml/2006/ole">
            <p:oleObj spid="_x0000_s317531" name="Формула" r:id="rId27" imgW="152280" imgH="139680" progId="Equation.3">
              <p:embed/>
            </p:oleObj>
          </a:graphicData>
        </a:graphic>
      </p:graphicFrame>
      <p:graphicFrame>
        <p:nvGraphicFramePr>
          <p:cNvPr id="317532" name="Object 92"/>
          <p:cNvGraphicFramePr>
            <a:graphicFrameLocks noChangeAspect="1"/>
          </p:cNvGraphicFramePr>
          <p:nvPr/>
        </p:nvGraphicFramePr>
        <p:xfrm>
          <a:off x="7693025" y="3556000"/>
          <a:ext cx="101600" cy="101600"/>
        </p:xfrm>
        <a:graphic>
          <a:graphicData uri="http://schemas.openxmlformats.org/presentationml/2006/ole">
            <p:oleObj spid="_x0000_s317532" name="Формула" r:id="rId28" imgW="126720" imgH="126720" progId="Equation.3">
              <p:embed/>
            </p:oleObj>
          </a:graphicData>
        </a:graphic>
      </p:graphicFrame>
      <p:sp>
        <p:nvSpPr>
          <p:cNvPr id="317533" name="Rectangle 93"/>
          <p:cNvSpPr>
            <a:spLocks noChangeArrowheads="1"/>
          </p:cNvSpPr>
          <p:nvPr/>
        </p:nvSpPr>
        <p:spPr bwMode="auto">
          <a:xfrm>
            <a:off x="7610475" y="4000500"/>
            <a:ext cx="50800" cy="485775"/>
          </a:xfrm>
          <a:prstGeom prst="rect">
            <a:avLst/>
          </a:prstGeom>
          <a:solidFill>
            <a:srgbClr val="800000"/>
          </a:solidFill>
          <a:ln w="9525" algn="ctr">
            <a:solidFill>
              <a:schemeClr val="tx1"/>
            </a:solidFill>
            <a:miter lim="800000"/>
            <a:headEnd/>
            <a:tailEnd/>
          </a:ln>
          <a:effectLst/>
        </p:spPr>
        <p:txBody>
          <a:bodyPr wrap="none" anchor="ctr"/>
          <a:lstStyle/>
          <a:p>
            <a:endParaRPr lang="ru-RU"/>
          </a:p>
        </p:txBody>
      </p:sp>
      <p:graphicFrame>
        <p:nvGraphicFramePr>
          <p:cNvPr id="317534" name="Object 94"/>
          <p:cNvGraphicFramePr>
            <a:graphicFrameLocks noChangeAspect="1"/>
          </p:cNvGraphicFramePr>
          <p:nvPr/>
        </p:nvGraphicFramePr>
        <p:xfrm>
          <a:off x="4930775" y="3759200"/>
          <a:ext cx="990600" cy="228600"/>
        </p:xfrm>
        <a:graphic>
          <a:graphicData uri="http://schemas.openxmlformats.org/presentationml/2006/ole">
            <p:oleObj spid="_x0000_s317534" name="Формула" r:id="rId29" imgW="990360" imgH="228600" progId="Equation.3">
              <p:embed/>
            </p:oleObj>
          </a:graphicData>
        </a:graphic>
      </p:graphicFrame>
      <p:sp>
        <p:nvSpPr>
          <p:cNvPr id="317535" name="Text Box 95"/>
          <p:cNvSpPr txBox="1">
            <a:spLocks noChangeArrowheads="1"/>
          </p:cNvSpPr>
          <p:nvPr/>
        </p:nvSpPr>
        <p:spPr bwMode="auto">
          <a:xfrm>
            <a:off x="438150" y="3979863"/>
            <a:ext cx="4273550" cy="396875"/>
          </a:xfrm>
          <a:prstGeom prst="rect">
            <a:avLst/>
          </a:prstGeom>
          <a:noFill/>
          <a:ln w="9525" algn="ctr">
            <a:noFill/>
            <a:miter lim="800000"/>
            <a:headEnd/>
            <a:tailEnd/>
          </a:ln>
          <a:effectLst/>
        </p:spPr>
        <p:txBody>
          <a:bodyPr wrap="none">
            <a:spAutoFit/>
          </a:bodyPr>
          <a:lstStyle/>
          <a:p>
            <a:r>
              <a:rPr lang="ru-RU" sz="1000"/>
              <a:t>Момент силы относительно оси численно равен удвоенной площади</a:t>
            </a:r>
          </a:p>
          <a:p>
            <a:r>
              <a:rPr lang="ru-RU" sz="1000"/>
              <a:t>треугольника </a:t>
            </a:r>
            <a:r>
              <a:rPr lang="ru-RU" sz="1000" i="1">
                <a:sym typeface="Symbol" pitchFamily="18" charset="2"/>
              </a:rPr>
              <a:t></a:t>
            </a:r>
            <a:r>
              <a:rPr lang="en-US" sz="1000" i="1">
                <a:sym typeface="Symbol" pitchFamily="18" charset="2"/>
              </a:rPr>
              <a:t>Oab</a:t>
            </a:r>
            <a:r>
              <a:rPr lang="en-US" sz="1000"/>
              <a:t>.</a:t>
            </a:r>
            <a:endParaRPr lang="ru-RU" sz="1000"/>
          </a:p>
        </p:txBody>
      </p:sp>
      <p:sp>
        <p:nvSpPr>
          <p:cNvPr id="317543" name="Rectangle 103"/>
          <p:cNvSpPr>
            <a:spLocks noChangeArrowheads="1"/>
          </p:cNvSpPr>
          <p:nvPr/>
        </p:nvSpPr>
        <p:spPr bwMode="auto">
          <a:xfrm>
            <a:off x="88900" y="4202113"/>
            <a:ext cx="5688013" cy="592137"/>
          </a:xfrm>
          <a:prstGeom prst="rect">
            <a:avLst/>
          </a:prstGeom>
          <a:noFill/>
          <a:ln w="9525">
            <a:noFill/>
            <a:miter lim="800000"/>
            <a:headEnd/>
            <a:tailEnd/>
          </a:ln>
          <a:effectLst/>
        </p:spPr>
        <p:txBody>
          <a:bodyPr/>
          <a:lstStyle/>
          <a:p>
            <a:pPr marL="533400" indent="-533400">
              <a:lnSpc>
                <a:spcPct val="80000"/>
              </a:lnSpc>
              <a:spcBef>
                <a:spcPct val="20000"/>
              </a:spcBef>
              <a:buClr>
                <a:schemeClr val="bg2"/>
              </a:buClr>
              <a:buSzPct val="75000"/>
              <a:buFont typeface="Wingdings" pitchFamily="2" charset="2"/>
              <a:buNone/>
            </a:pPr>
            <a:endParaRPr lang="ru-RU" sz="1000" b="1"/>
          </a:p>
          <a:p>
            <a:pPr marL="533400" indent="-533400">
              <a:lnSpc>
                <a:spcPct val="80000"/>
              </a:lnSpc>
              <a:spcBef>
                <a:spcPct val="20000"/>
              </a:spcBef>
              <a:buClr>
                <a:schemeClr val="bg2"/>
              </a:buClr>
              <a:buSzPct val="75000"/>
              <a:buFont typeface="Wingdings" pitchFamily="2" charset="2"/>
              <a:buChar char="n"/>
            </a:pPr>
            <a:r>
              <a:rPr lang="ru-RU" sz="1000" b="1">
                <a:solidFill>
                  <a:srgbClr val="FF0000"/>
                </a:solidFill>
              </a:rPr>
              <a:t>Связь момента силы относительно центра и относительно оси.</a:t>
            </a:r>
          </a:p>
          <a:p>
            <a:pPr marL="533400" indent="-533400">
              <a:lnSpc>
                <a:spcPct val="80000"/>
              </a:lnSpc>
              <a:spcBef>
                <a:spcPct val="20000"/>
              </a:spcBef>
              <a:buClr>
                <a:schemeClr val="bg2"/>
              </a:buClr>
              <a:buSzPct val="75000"/>
              <a:buFont typeface="Wingdings" pitchFamily="2" charset="2"/>
              <a:buNone/>
            </a:pPr>
            <a:r>
              <a:rPr lang="ru-RU" sz="1000"/>
              <a:t>Модуль вектора момента силы относительно центра, лежащего на оси </a:t>
            </a:r>
            <a:r>
              <a:rPr lang="en-US" sz="1000"/>
              <a:t>z</a:t>
            </a:r>
            <a:r>
              <a:rPr lang="ru-RU" sz="1000"/>
              <a:t>, равен удвоенной</a:t>
            </a:r>
          </a:p>
          <a:p>
            <a:pPr marL="533400" indent="-533400">
              <a:lnSpc>
                <a:spcPct val="80000"/>
              </a:lnSpc>
              <a:spcBef>
                <a:spcPct val="20000"/>
              </a:spcBef>
              <a:buClr>
                <a:schemeClr val="bg2"/>
              </a:buClr>
              <a:buSzPct val="75000"/>
              <a:buFont typeface="Wingdings" pitchFamily="2" charset="2"/>
              <a:buNone/>
            </a:pPr>
            <a:r>
              <a:rPr lang="ru-RU" sz="1000"/>
              <a:t>площади треугольника </a:t>
            </a:r>
            <a:r>
              <a:rPr lang="en-US" sz="1000" i="1"/>
              <a:t>OAB</a:t>
            </a:r>
            <a:r>
              <a:rPr lang="en-US" sz="1000"/>
              <a:t>:</a:t>
            </a:r>
          </a:p>
          <a:p>
            <a:pPr marL="533400" indent="-533400">
              <a:lnSpc>
                <a:spcPct val="80000"/>
              </a:lnSpc>
              <a:spcBef>
                <a:spcPct val="20000"/>
              </a:spcBef>
              <a:buClr>
                <a:schemeClr val="bg2"/>
              </a:buClr>
              <a:buSzPct val="75000"/>
              <a:buFont typeface="Wingdings" pitchFamily="2" charset="2"/>
              <a:buNone/>
            </a:pPr>
            <a:endParaRPr lang="en-US" sz="1000"/>
          </a:p>
          <a:p>
            <a:pPr marL="533400" indent="-533400">
              <a:lnSpc>
                <a:spcPct val="80000"/>
              </a:lnSpc>
              <a:spcBef>
                <a:spcPct val="20000"/>
              </a:spcBef>
              <a:buClr>
                <a:schemeClr val="bg2"/>
              </a:buClr>
              <a:buSzPct val="75000"/>
              <a:buFont typeface="Wingdings" pitchFamily="2" charset="2"/>
              <a:buNone/>
            </a:pPr>
            <a:r>
              <a:rPr lang="ru-RU" sz="1000"/>
              <a:t>Момент силы относительно оси </a:t>
            </a:r>
            <a:r>
              <a:rPr lang="en-US" sz="1000"/>
              <a:t>z</a:t>
            </a:r>
            <a:r>
              <a:rPr lang="ru-RU" sz="1000"/>
              <a:t>, равен удвоенной площади треугольника </a:t>
            </a:r>
            <a:r>
              <a:rPr lang="en-US" sz="1000" i="1"/>
              <a:t>Oab</a:t>
            </a:r>
            <a:r>
              <a:rPr lang="en-US" sz="1000"/>
              <a:t>:</a:t>
            </a:r>
          </a:p>
          <a:p>
            <a:pPr marL="533400" indent="-533400">
              <a:lnSpc>
                <a:spcPct val="80000"/>
              </a:lnSpc>
              <a:spcBef>
                <a:spcPct val="20000"/>
              </a:spcBef>
              <a:buClr>
                <a:schemeClr val="bg2"/>
              </a:buClr>
              <a:buSzPct val="75000"/>
              <a:buFont typeface="Wingdings" pitchFamily="2" charset="2"/>
              <a:buNone/>
            </a:pPr>
            <a:endParaRPr lang="en-US" sz="1000"/>
          </a:p>
          <a:p>
            <a:pPr marL="533400" indent="-533400">
              <a:lnSpc>
                <a:spcPct val="80000"/>
              </a:lnSpc>
              <a:spcBef>
                <a:spcPct val="20000"/>
              </a:spcBef>
              <a:buClr>
                <a:schemeClr val="bg2"/>
              </a:buClr>
              <a:buSzPct val="75000"/>
              <a:buFont typeface="Wingdings" pitchFamily="2" charset="2"/>
              <a:buNone/>
            </a:pPr>
            <a:endParaRPr lang="en-US" sz="1000"/>
          </a:p>
          <a:p>
            <a:pPr marL="533400" indent="-533400">
              <a:lnSpc>
                <a:spcPct val="80000"/>
              </a:lnSpc>
              <a:spcBef>
                <a:spcPct val="20000"/>
              </a:spcBef>
              <a:buClr>
                <a:schemeClr val="bg2"/>
              </a:buClr>
              <a:buSzPct val="75000"/>
              <a:buFont typeface="Wingdings" pitchFamily="2" charset="2"/>
              <a:buNone/>
            </a:pPr>
            <a:r>
              <a:rPr lang="ru-RU" sz="1000"/>
              <a:t>Треугольник </a:t>
            </a:r>
            <a:r>
              <a:rPr lang="en-US" sz="1000" i="1"/>
              <a:t>Oab</a:t>
            </a:r>
            <a:r>
              <a:rPr lang="en-US" sz="1000"/>
              <a:t> </a:t>
            </a:r>
            <a:r>
              <a:rPr lang="ru-RU" sz="1000"/>
              <a:t>получен проекцией треугольника </a:t>
            </a:r>
            <a:r>
              <a:rPr lang="en-US" sz="1000" i="1"/>
              <a:t>OAB</a:t>
            </a:r>
            <a:r>
              <a:rPr lang="en-US" sz="1000"/>
              <a:t> </a:t>
            </a:r>
            <a:r>
              <a:rPr lang="ru-RU" sz="1000"/>
              <a:t>на плоскость, перпендикулярную</a:t>
            </a:r>
          </a:p>
          <a:p>
            <a:pPr marL="533400" indent="-533400">
              <a:lnSpc>
                <a:spcPct val="80000"/>
              </a:lnSpc>
              <a:spcBef>
                <a:spcPct val="20000"/>
              </a:spcBef>
              <a:buClr>
                <a:schemeClr val="bg2"/>
              </a:buClr>
              <a:buSzPct val="75000"/>
              <a:buFont typeface="Wingdings" pitchFamily="2" charset="2"/>
              <a:buNone/>
            </a:pPr>
            <a:r>
              <a:rPr lang="ru-RU" sz="1000"/>
              <a:t>оси</a:t>
            </a:r>
            <a:r>
              <a:rPr lang="en-US" sz="1000"/>
              <a:t> z</a:t>
            </a:r>
            <a:r>
              <a:rPr lang="ru-RU" sz="1000"/>
              <a:t>, и его площадь</a:t>
            </a:r>
            <a:r>
              <a:rPr lang="en-US" sz="1000"/>
              <a:t> </a:t>
            </a:r>
            <a:r>
              <a:rPr lang="ru-RU" sz="1000"/>
              <a:t>связана с площадью треугольника </a:t>
            </a:r>
            <a:r>
              <a:rPr lang="en-US" sz="1000" i="1"/>
              <a:t>OAB</a:t>
            </a:r>
            <a:r>
              <a:rPr lang="ru-RU" sz="1000"/>
              <a:t> соотношением</a:t>
            </a:r>
            <a:r>
              <a:rPr lang="en-US" sz="1000"/>
              <a:t>:</a:t>
            </a:r>
            <a:endParaRPr lang="ru-RU" sz="1000"/>
          </a:p>
          <a:p>
            <a:pPr marL="533400" indent="-533400">
              <a:lnSpc>
                <a:spcPct val="80000"/>
              </a:lnSpc>
              <a:spcBef>
                <a:spcPct val="20000"/>
              </a:spcBef>
              <a:buClr>
                <a:schemeClr val="bg2"/>
              </a:buClr>
              <a:buSzPct val="75000"/>
              <a:buFont typeface="Wingdings" pitchFamily="2" charset="2"/>
              <a:buNone/>
            </a:pPr>
            <a:r>
              <a:rPr lang="en-US" sz="1000"/>
              <a:t>			, </a:t>
            </a:r>
            <a:r>
              <a:rPr lang="ru-RU" sz="1000"/>
              <a:t>где </a:t>
            </a:r>
            <a:r>
              <a:rPr lang="ru-RU" sz="1000">
                <a:sym typeface="Symbol" pitchFamily="18" charset="2"/>
              </a:rPr>
              <a:t> - двугранный угол между плоскостями треугольников.</a:t>
            </a:r>
          </a:p>
          <a:p>
            <a:pPr marL="533400" indent="-533400">
              <a:lnSpc>
                <a:spcPct val="80000"/>
              </a:lnSpc>
              <a:spcBef>
                <a:spcPct val="20000"/>
              </a:spcBef>
              <a:buClr>
                <a:schemeClr val="bg2"/>
              </a:buClr>
              <a:buSzPct val="75000"/>
              <a:buFont typeface="Wingdings" pitchFamily="2" charset="2"/>
              <a:buNone/>
            </a:pPr>
            <a:endParaRPr lang="ru-RU" sz="1000">
              <a:sym typeface="Symbol" pitchFamily="18" charset="2"/>
            </a:endParaRPr>
          </a:p>
          <a:p>
            <a:pPr marL="533400" indent="-533400">
              <a:lnSpc>
                <a:spcPct val="80000"/>
              </a:lnSpc>
              <a:spcBef>
                <a:spcPct val="20000"/>
              </a:spcBef>
              <a:buClr>
                <a:schemeClr val="bg2"/>
              </a:buClr>
              <a:buSzPct val="75000"/>
              <a:buFont typeface="Wingdings" pitchFamily="2" charset="2"/>
              <a:buNone/>
            </a:pPr>
            <a:r>
              <a:rPr lang="ru-RU" sz="1000">
                <a:sym typeface="Symbol" pitchFamily="18" charset="2"/>
              </a:rPr>
              <a:t>Поскольку вектор момента силы относительно точки перпендикулярен плоскости</a:t>
            </a:r>
          </a:p>
          <a:p>
            <a:pPr marL="533400" indent="-533400">
              <a:lnSpc>
                <a:spcPct val="80000"/>
              </a:lnSpc>
              <a:spcBef>
                <a:spcPct val="20000"/>
              </a:spcBef>
              <a:buClr>
                <a:schemeClr val="bg2"/>
              </a:buClr>
              <a:buSzPct val="75000"/>
              <a:buFont typeface="Wingdings" pitchFamily="2" charset="2"/>
              <a:buNone/>
            </a:pPr>
            <a:r>
              <a:rPr lang="ru-RU" sz="1000">
                <a:sym typeface="Symbol" pitchFamily="18" charset="2"/>
              </a:rPr>
              <a:t>треугольника </a:t>
            </a:r>
            <a:r>
              <a:rPr lang="en-US" sz="1000" i="1"/>
              <a:t>OAB</a:t>
            </a:r>
            <a:r>
              <a:rPr lang="ru-RU" sz="1000" i="1"/>
              <a:t>, </a:t>
            </a:r>
            <a:r>
              <a:rPr lang="ru-RU" sz="1000"/>
              <a:t>то угол между вектором и осью равен углу </a:t>
            </a:r>
            <a:r>
              <a:rPr lang="ru-RU" sz="1000">
                <a:sym typeface="Symbol" pitchFamily="18" charset="2"/>
              </a:rPr>
              <a:t>. </a:t>
            </a:r>
          </a:p>
          <a:p>
            <a:pPr marL="533400" indent="-533400">
              <a:lnSpc>
                <a:spcPct val="80000"/>
              </a:lnSpc>
              <a:spcBef>
                <a:spcPct val="20000"/>
              </a:spcBef>
              <a:buClr>
                <a:schemeClr val="bg2"/>
              </a:buClr>
              <a:buSzPct val="75000"/>
              <a:buFont typeface="Wingdings" pitchFamily="2" charset="2"/>
              <a:buNone/>
            </a:pPr>
            <a:r>
              <a:rPr lang="ru-RU" sz="1000">
                <a:sym typeface="Symbol" pitchFamily="18" charset="2"/>
              </a:rPr>
              <a:t>Таким образом</a:t>
            </a:r>
            <a:r>
              <a:rPr lang="ru-RU" sz="1000">
                <a:solidFill>
                  <a:schemeClr val="bg2"/>
                </a:solidFill>
                <a:sym typeface="Symbol" pitchFamily="18" charset="2"/>
              </a:rPr>
              <a:t>, </a:t>
            </a:r>
            <a:r>
              <a:rPr lang="ru-RU" sz="1000" b="1">
                <a:solidFill>
                  <a:schemeClr val="bg2"/>
                </a:solidFill>
                <a:sym typeface="Symbol" pitchFamily="18" charset="2"/>
              </a:rPr>
              <a:t>момент силы относительно оси есть проекция</a:t>
            </a:r>
          </a:p>
          <a:p>
            <a:pPr marL="533400" indent="-533400">
              <a:lnSpc>
                <a:spcPct val="80000"/>
              </a:lnSpc>
              <a:spcBef>
                <a:spcPct val="20000"/>
              </a:spcBef>
              <a:buClr>
                <a:schemeClr val="bg2"/>
              </a:buClr>
              <a:buSzPct val="75000"/>
              <a:buFont typeface="Wingdings" pitchFamily="2" charset="2"/>
              <a:buNone/>
            </a:pPr>
            <a:r>
              <a:rPr lang="ru-RU" sz="1000" b="1">
                <a:solidFill>
                  <a:schemeClr val="bg2"/>
                </a:solidFill>
                <a:sym typeface="Symbol" pitchFamily="18" charset="2"/>
              </a:rPr>
              <a:t>                           вектора момента силы относительно центра на эту ось</a:t>
            </a:r>
            <a:r>
              <a:rPr lang="en-US" sz="1000">
                <a:solidFill>
                  <a:schemeClr val="bg2"/>
                </a:solidFill>
                <a:sym typeface="Symbol" pitchFamily="18" charset="2"/>
              </a:rPr>
              <a:t>:</a:t>
            </a:r>
            <a:endParaRPr lang="ru-RU" sz="1000">
              <a:solidFill>
                <a:schemeClr val="bg2"/>
              </a:solidFill>
              <a:sym typeface="Symbol" pitchFamily="18" charset="2"/>
            </a:endParaRPr>
          </a:p>
        </p:txBody>
      </p:sp>
      <p:sp>
        <p:nvSpPr>
          <p:cNvPr id="317544" name="AutoShape 104"/>
          <p:cNvSpPr>
            <a:spLocks noChangeArrowheads="1"/>
          </p:cNvSpPr>
          <p:nvPr/>
        </p:nvSpPr>
        <p:spPr bwMode="auto">
          <a:xfrm rot="7208644">
            <a:off x="5905500" y="5165726"/>
            <a:ext cx="777875" cy="146050"/>
          </a:xfrm>
          <a:prstGeom prst="rightArrow">
            <a:avLst>
              <a:gd name="adj1" fmla="val 50000"/>
              <a:gd name="adj2" fmla="val 133152"/>
            </a:avLst>
          </a:prstGeom>
          <a:solidFill>
            <a:srgbClr val="FF0000"/>
          </a:solidFill>
          <a:ln w="9525" algn="ctr">
            <a:solidFill>
              <a:schemeClr val="tx1"/>
            </a:solidFill>
            <a:miter lim="800000"/>
            <a:headEnd/>
            <a:tailEnd/>
          </a:ln>
          <a:effectLst/>
        </p:spPr>
        <p:txBody>
          <a:bodyPr wrap="none" anchor="ctr"/>
          <a:lstStyle/>
          <a:p>
            <a:endParaRPr lang="ru-RU"/>
          </a:p>
        </p:txBody>
      </p:sp>
      <p:graphicFrame>
        <p:nvGraphicFramePr>
          <p:cNvPr id="317545" name="Object 105"/>
          <p:cNvGraphicFramePr>
            <a:graphicFrameLocks noChangeAspect="1"/>
          </p:cNvGraphicFramePr>
          <p:nvPr/>
        </p:nvGraphicFramePr>
        <p:xfrm>
          <a:off x="6110288" y="4926013"/>
          <a:ext cx="165100" cy="190500"/>
        </p:xfrm>
        <a:graphic>
          <a:graphicData uri="http://schemas.openxmlformats.org/presentationml/2006/ole">
            <p:oleObj spid="_x0000_s317545" name="Формула" r:id="rId30" imgW="164880" imgH="190440" progId="Equation.3">
              <p:embed/>
            </p:oleObj>
          </a:graphicData>
        </a:graphic>
      </p:graphicFrame>
      <p:sp>
        <p:nvSpPr>
          <p:cNvPr id="317546" name="Line 106"/>
          <p:cNvSpPr>
            <a:spLocks noChangeShapeType="1"/>
          </p:cNvSpPr>
          <p:nvPr/>
        </p:nvSpPr>
        <p:spPr bwMode="auto">
          <a:xfrm flipH="1">
            <a:off x="6089650" y="5561013"/>
            <a:ext cx="9525" cy="428625"/>
          </a:xfrm>
          <a:prstGeom prst="line">
            <a:avLst/>
          </a:prstGeom>
          <a:noFill/>
          <a:ln w="9525">
            <a:solidFill>
              <a:srgbClr val="008000"/>
            </a:solidFill>
            <a:prstDash val="dash"/>
            <a:round/>
            <a:headEnd/>
            <a:tailEnd/>
          </a:ln>
          <a:effectLst/>
        </p:spPr>
        <p:txBody>
          <a:bodyPr anchor="ctr"/>
          <a:lstStyle/>
          <a:p>
            <a:endParaRPr lang="ru-RU"/>
          </a:p>
        </p:txBody>
      </p:sp>
      <p:sp>
        <p:nvSpPr>
          <p:cNvPr id="317547" name="Line 107"/>
          <p:cNvSpPr>
            <a:spLocks noChangeShapeType="1"/>
          </p:cNvSpPr>
          <p:nvPr/>
        </p:nvSpPr>
        <p:spPr bwMode="auto">
          <a:xfrm>
            <a:off x="6511925" y="4945063"/>
            <a:ext cx="4763" cy="642937"/>
          </a:xfrm>
          <a:prstGeom prst="line">
            <a:avLst/>
          </a:prstGeom>
          <a:noFill/>
          <a:ln w="9525">
            <a:solidFill>
              <a:srgbClr val="008000"/>
            </a:solidFill>
            <a:prstDash val="dash"/>
            <a:round/>
            <a:headEnd/>
            <a:tailEnd/>
          </a:ln>
          <a:effectLst/>
        </p:spPr>
        <p:txBody>
          <a:bodyPr anchor="ctr"/>
          <a:lstStyle/>
          <a:p>
            <a:endParaRPr lang="ru-RU"/>
          </a:p>
        </p:txBody>
      </p:sp>
      <p:graphicFrame>
        <p:nvGraphicFramePr>
          <p:cNvPr id="317550" name="Object 110"/>
          <p:cNvGraphicFramePr>
            <a:graphicFrameLocks noChangeAspect="1"/>
          </p:cNvGraphicFramePr>
          <p:nvPr/>
        </p:nvGraphicFramePr>
        <p:xfrm>
          <a:off x="6591300" y="5502275"/>
          <a:ext cx="130175" cy="142875"/>
        </p:xfrm>
        <a:graphic>
          <a:graphicData uri="http://schemas.openxmlformats.org/presentationml/2006/ole">
            <p:oleObj spid="_x0000_s317550" name="Формула" r:id="rId31" imgW="126720" imgH="139680" progId="Equation.3">
              <p:embed/>
            </p:oleObj>
          </a:graphicData>
        </a:graphic>
      </p:graphicFrame>
      <p:graphicFrame>
        <p:nvGraphicFramePr>
          <p:cNvPr id="317551" name="Object 111"/>
          <p:cNvGraphicFramePr>
            <a:graphicFrameLocks noChangeAspect="1"/>
          </p:cNvGraphicFramePr>
          <p:nvPr/>
        </p:nvGraphicFramePr>
        <p:xfrm>
          <a:off x="5932488" y="5935663"/>
          <a:ext cx="130175" cy="180975"/>
        </p:xfrm>
        <a:graphic>
          <a:graphicData uri="http://schemas.openxmlformats.org/presentationml/2006/ole">
            <p:oleObj spid="_x0000_s317551" name="Формула" r:id="rId32" imgW="126720" imgH="177480" progId="Equation.3">
              <p:embed/>
            </p:oleObj>
          </a:graphicData>
        </a:graphic>
      </p:graphicFrame>
      <p:sp>
        <p:nvSpPr>
          <p:cNvPr id="317552" name="Rectangle 112"/>
          <p:cNvSpPr>
            <a:spLocks noChangeArrowheads="1"/>
          </p:cNvSpPr>
          <p:nvPr/>
        </p:nvSpPr>
        <p:spPr bwMode="auto">
          <a:xfrm>
            <a:off x="7570788" y="5400675"/>
            <a:ext cx="50800" cy="485775"/>
          </a:xfrm>
          <a:prstGeom prst="rect">
            <a:avLst/>
          </a:prstGeom>
          <a:solidFill>
            <a:srgbClr val="800000"/>
          </a:solidFill>
          <a:ln w="9525" algn="ctr">
            <a:solidFill>
              <a:schemeClr val="tx1"/>
            </a:solidFill>
            <a:miter lim="800000"/>
            <a:headEnd/>
            <a:tailEnd/>
          </a:ln>
          <a:effectLst/>
        </p:spPr>
        <p:txBody>
          <a:bodyPr wrap="none" anchor="ctr"/>
          <a:lstStyle/>
          <a:p>
            <a:endParaRPr lang="ru-RU"/>
          </a:p>
        </p:txBody>
      </p:sp>
      <p:sp>
        <p:nvSpPr>
          <p:cNvPr id="317553" name="Line 113"/>
          <p:cNvSpPr>
            <a:spLocks noChangeShapeType="1"/>
          </p:cNvSpPr>
          <p:nvPr/>
        </p:nvSpPr>
        <p:spPr bwMode="auto">
          <a:xfrm flipV="1">
            <a:off x="7594600" y="4979988"/>
            <a:ext cx="0" cy="895350"/>
          </a:xfrm>
          <a:prstGeom prst="line">
            <a:avLst/>
          </a:prstGeom>
          <a:noFill/>
          <a:ln w="9525">
            <a:solidFill>
              <a:srgbClr val="008000"/>
            </a:solidFill>
            <a:round/>
            <a:headEnd/>
            <a:tailEnd type="triangle" w="med" len="med"/>
          </a:ln>
          <a:effectLst/>
        </p:spPr>
        <p:txBody>
          <a:bodyPr anchor="ctr"/>
          <a:lstStyle/>
          <a:p>
            <a:endParaRPr lang="ru-RU"/>
          </a:p>
        </p:txBody>
      </p:sp>
      <p:graphicFrame>
        <p:nvGraphicFramePr>
          <p:cNvPr id="317554" name="Object 114"/>
          <p:cNvGraphicFramePr>
            <a:graphicFrameLocks noChangeAspect="1"/>
          </p:cNvGraphicFramePr>
          <p:nvPr/>
        </p:nvGraphicFramePr>
        <p:xfrm>
          <a:off x="7653338" y="4940300"/>
          <a:ext cx="101600" cy="101600"/>
        </p:xfrm>
        <a:graphic>
          <a:graphicData uri="http://schemas.openxmlformats.org/presentationml/2006/ole">
            <p:oleObj spid="_x0000_s317554" name="Формула" r:id="rId33" imgW="126720" imgH="126720" progId="Equation.3">
              <p:embed/>
            </p:oleObj>
          </a:graphicData>
        </a:graphic>
      </p:graphicFrame>
      <p:sp>
        <p:nvSpPr>
          <p:cNvPr id="317555" name="Line 115"/>
          <p:cNvSpPr>
            <a:spLocks noChangeShapeType="1"/>
          </p:cNvSpPr>
          <p:nvPr/>
        </p:nvSpPr>
        <p:spPr bwMode="auto">
          <a:xfrm>
            <a:off x="6496050" y="4905375"/>
            <a:ext cx="1109663" cy="990600"/>
          </a:xfrm>
          <a:prstGeom prst="line">
            <a:avLst/>
          </a:prstGeom>
          <a:noFill/>
          <a:ln w="19050">
            <a:solidFill>
              <a:srgbClr val="993366"/>
            </a:solidFill>
            <a:prstDash val="dash"/>
            <a:round/>
            <a:headEnd/>
            <a:tailEnd/>
          </a:ln>
          <a:effectLst/>
        </p:spPr>
        <p:txBody>
          <a:bodyPr anchor="ctr"/>
          <a:lstStyle/>
          <a:p>
            <a:endParaRPr lang="ru-RU"/>
          </a:p>
        </p:txBody>
      </p:sp>
      <p:sp>
        <p:nvSpPr>
          <p:cNvPr id="317556" name="Line 116"/>
          <p:cNvSpPr>
            <a:spLocks noChangeShapeType="1"/>
          </p:cNvSpPr>
          <p:nvPr/>
        </p:nvSpPr>
        <p:spPr bwMode="auto">
          <a:xfrm>
            <a:off x="6094413" y="5565775"/>
            <a:ext cx="1514475" cy="338138"/>
          </a:xfrm>
          <a:prstGeom prst="line">
            <a:avLst/>
          </a:prstGeom>
          <a:noFill/>
          <a:ln w="19050">
            <a:solidFill>
              <a:srgbClr val="993366"/>
            </a:solidFill>
            <a:prstDash val="dash"/>
            <a:round/>
            <a:headEnd/>
            <a:tailEnd/>
          </a:ln>
          <a:effectLst/>
        </p:spPr>
        <p:txBody>
          <a:bodyPr anchor="ctr"/>
          <a:lstStyle/>
          <a:p>
            <a:endParaRPr lang="ru-RU"/>
          </a:p>
        </p:txBody>
      </p:sp>
      <p:sp>
        <p:nvSpPr>
          <p:cNvPr id="317557" name="Line 117"/>
          <p:cNvSpPr>
            <a:spLocks noChangeShapeType="1"/>
          </p:cNvSpPr>
          <p:nvPr/>
        </p:nvSpPr>
        <p:spPr bwMode="auto">
          <a:xfrm flipV="1">
            <a:off x="6107113" y="4906963"/>
            <a:ext cx="390525" cy="647700"/>
          </a:xfrm>
          <a:prstGeom prst="line">
            <a:avLst/>
          </a:prstGeom>
          <a:noFill/>
          <a:ln w="19050">
            <a:solidFill>
              <a:srgbClr val="993366"/>
            </a:solidFill>
            <a:prstDash val="dash"/>
            <a:round/>
            <a:headEnd/>
            <a:tailEnd/>
          </a:ln>
          <a:effectLst/>
        </p:spPr>
        <p:txBody>
          <a:bodyPr anchor="ctr"/>
          <a:lstStyle/>
          <a:p>
            <a:endParaRPr lang="ru-RU"/>
          </a:p>
        </p:txBody>
      </p:sp>
      <p:sp>
        <p:nvSpPr>
          <p:cNvPr id="317558" name="Line 118"/>
          <p:cNvSpPr>
            <a:spLocks noChangeShapeType="1"/>
          </p:cNvSpPr>
          <p:nvPr/>
        </p:nvSpPr>
        <p:spPr bwMode="auto">
          <a:xfrm flipH="1" flipV="1">
            <a:off x="7600950" y="5391150"/>
            <a:ext cx="304800" cy="76200"/>
          </a:xfrm>
          <a:prstGeom prst="line">
            <a:avLst/>
          </a:prstGeom>
          <a:noFill/>
          <a:ln w="9525">
            <a:solidFill>
              <a:srgbClr val="008000"/>
            </a:solidFill>
            <a:prstDash val="dash"/>
            <a:round/>
            <a:headEnd/>
            <a:tailEnd/>
          </a:ln>
          <a:effectLst/>
        </p:spPr>
        <p:txBody>
          <a:bodyPr anchor="ctr"/>
          <a:lstStyle/>
          <a:p>
            <a:endParaRPr lang="ru-RU"/>
          </a:p>
        </p:txBody>
      </p:sp>
      <p:sp>
        <p:nvSpPr>
          <p:cNvPr id="317559" name="Line 119"/>
          <p:cNvSpPr>
            <a:spLocks noChangeShapeType="1"/>
          </p:cNvSpPr>
          <p:nvPr/>
        </p:nvSpPr>
        <p:spPr bwMode="auto">
          <a:xfrm flipH="1" flipV="1">
            <a:off x="7594600" y="5470525"/>
            <a:ext cx="119063" cy="28575"/>
          </a:xfrm>
          <a:prstGeom prst="line">
            <a:avLst/>
          </a:prstGeom>
          <a:noFill/>
          <a:ln w="9525">
            <a:solidFill>
              <a:schemeClr val="tx1"/>
            </a:solidFill>
            <a:prstDash val="sysDot"/>
            <a:round/>
            <a:headEnd/>
            <a:tailEnd/>
          </a:ln>
          <a:effectLst/>
        </p:spPr>
        <p:txBody>
          <a:bodyPr anchor="ctr"/>
          <a:lstStyle/>
          <a:p>
            <a:endParaRPr lang="ru-RU"/>
          </a:p>
        </p:txBody>
      </p:sp>
      <p:sp>
        <p:nvSpPr>
          <p:cNvPr id="317560" name="Line 120"/>
          <p:cNvSpPr>
            <a:spLocks noChangeShapeType="1"/>
          </p:cNvSpPr>
          <p:nvPr/>
        </p:nvSpPr>
        <p:spPr bwMode="auto">
          <a:xfrm flipH="1">
            <a:off x="7716838" y="5416550"/>
            <a:ext cx="4762" cy="90488"/>
          </a:xfrm>
          <a:prstGeom prst="line">
            <a:avLst/>
          </a:prstGeom>
          <a:noFill/>
          <a:ln w="9525">
            <a:solidFill>
              <a:schemeClr val="tx1"/>
            </a:solidFill>
            <a:prstDash val="sysDot"/>
            <a:round/>
            <a:headEnd/>
            <a:tailEnd/>
          </a:ln>
          <a:effectLst/>
        </p:spPr>
        <p:txBody>
          <a:bodyPr anchor="ctr"/>
          <a:lstStyle/>
          <a:p>
            <a:endParaRPr lang="ru-RU"/>
          </a:p>
        </p:txBody>
      </p:sp>
      <p:graphicFrame>
        <p:nvGraphicFramePr>
          <p:cNvPr id="317561" name="Object 121"/>
          <p:cNvGraphicFramePr>
            <a:graphicFrameLocks noChangeAspect="1"/>
          </p:cNvGraphicFramePr>
          <p:nvPr/>
        </p:nvGraphicFramePr>
        <p:xfrm>
          <a:off x="7096125" y="5205413"/>
          <a:ext cx="495300" cy="228600"/>
        </p:xfrm>
        <a:graphic>
          <a:graphicData uri="http://schemas.openxmlformats.org/presentationml/2006/ole">
            <p:oleObj spid="_x0000_s317561" name="Формула" r:id="rId34" imgW="495000" imgH="228600" progId="Equation.3">
              <p:embed/>
            </p:oleObj>
          </a:graphicData>
        </a:graphic>
      </p:graphicFrame>
      <p:sp>
        <p:nvSpPr>
          <p:cNvPr id="317562" name="Line 122"/>
          <p:cNvSpPr>
            <a:spLocks noChangeShapeType="1"/>
          </p:cNvSpPr>
          <p:nvPr/>
        </p:nvSpPr>
        <p:spPr bwMode="auto">
          <a:xfrm flipH="1" flipV="1">
            <a:off x="6300788" y="5262563"/>
            <a:ext cx="1290637" cy="619125"/>
          </a:xfrm>
          <a:prstGeom prst="line">
            <a:avLst/>
          </a:prstGeom>
          <a:noFill/>
          <a:ln w="9525">
            <a:solidFill>
              <a:schemeClr val="tx1"/>
            </a:solidFill>
            <a:prstDash val="dash"/>
            <a:round/>
            <a:headEnd/>
            <a:tailEnd/>
          </a:ln>
          <a:effectLst/>
        </p:spPr>
        <p:txBody>
          <a:bodyPr anchor="ctr"/>
          <a:lstStyle/>
          <a:p>
            <a:endParaRPr lang="ru-RU"/>
          </a:p>
        </p:txBody>
      </p:sp>
      <p:graphicFrame>
        <p:nvGraphicFramePr>
          <p:cNvPr id="317563" name="Object 123"/>
          <p:cNvGraphicFramePr>
            <a:graphicFrameLocks noChangeAspect="1"/>
          </p:cNvGraphicFramePr>
          <p:nvPr/>
        </p:nvGraphicFramePr>
        <p:xfrm>
          <a:off x="6699250" y="5291138"/>
          <a:ext cx="130175" cy="180975"/>
        </p:xfrm>
        <a:graphic>
          <a:graphicData uri="http://schemas.openxmlformats.org/presentationml/2006/ole">
            <p:oleObj spid="_x0000_s317563" name="Формула" r:id="rId35" imgW="126720" imgH="177480" progId="Equation.3">
              <p:embed/>
            </p:oleObj>
          </a:graphicData>
        </a:graphic>
      </p:graphicFrame>
      <p:graphicFrame>
        <p:nvGraphicFramePr>
          <p:cNvPr id="317564" name="Object 124"/>
          <p:cNvGraphicFramePr>
            <a:graphicFrameLocks noChangeAspect="1"/>
          </p:cNvGraphicFramePr>
          <p:nvPr/>
        </p:nvGraphicFramePr>
        <p:xfrm>
          <a:off x="3943350" y="4733925"/>
          <a:ext cx="1384300" cy="241300"/>
        </p:xfrm>
        <a:graphic>
          <a:graphicData uri="http://schemas.openxmlformats.org/presentationml/2006/ole">
            <p:oleObj spid="_x0000_s317564" name="Формула" r:id="rId36" imgW="1384200" imgH="241200" progId="Equation.3">
              <p:embed/>
            </p:oleObj>
          </a:graphicData>
        </a:graphic>
      </p:graphicFrame>
      <p:graphicFrame>
        <p:nvGraphicFramePr>
          <p:cNvPr id="317565" name="Object 125"/>
          <p:cNvGraphicFramePr>
            <a:graphicFrameLocks noChangeAspect="1"/>
          </p:cNvGraphicFramePr>
          <p:nvPr/>
        </p:nvGraphicFramePr>
        <p:xfrm>
          <a:off x="3916363" y="5180013"/>
          <a:ext cx="1435100" cy="241300"/>
        </p:xfrm>
        <a:graphic>
          <a:graphicData uri="http://schemas.openxmlformats.org/presentationml/2006/ole">
            <p:oleObj spid="_x0000_s317565" name="Формула" r:id="rId37" imgW="1434960" imgH="241200" progId="Equation.3">
              <p:embed/>
            </p:oleObj>
          </a:graphicData>
        </a:graphic>
      </p:graphicFrame>
      <p:graphicFrame>
        <p:nvGraphicFramePr>
          <p:cNvPr id="317566" name="Object 126"/>
          <p:cNvGraphicFramePr>
            <a:graphicFrameLocks noChangeAspect="1"/>
          </p:cNvGraphicFramePr>
          <p:nvPr/>
        </p:nvGraphicFramePr>
        <p:xfrm>
          <a:off x="742950" y="5765800"/>
          <a:ext cx="1130300" cy="228600"/>
        </p:xfrm>
        <a:graphic>
          <a:graphicData uri="http://schemas.openxmlformats.org/presentationml/2006/ole">
            <p:oleObj spid="_x0000_s317566" name="Формула" r:id="rId38" imgW="1130040" imgH="228600" progId="Equation.3">
              <p:embed/>
            </p:oleObj>
          </a:graphicData>
        </a:graphic>
      </p:graphicFrame>
      <p:graphicFrame>
        <p:nvGraphicFramePr>
          <p:cNvPr id="317567" name="Object 127"/>
          <p:cNvGraphicFramePr>
            <a:graphicFrameLocks noChangeAspect="1"/>
          </p:cNvGraphicFramePr>
          <p:nvPr/>
        </p:nvGraphicFramePr>
        <p:xfrm>
          <a:off x="4808538" y="6386513"/>
          <a:ext cx="1435100" cy="241300"/>
        </p:xfrm>
        <a:graphic>
          <a:graphicData uri="http://schemas.openxmlformats.org/presentationml/2006/ole">
            <p:oleObj spid="_x0000_s317567" name="Формула" r:id="rId39" imgW="1434960" imgH="241200" progId="Equation.3">
              <p:embed/>
            </p:oleObj>
          </a:graphicData>
        </a:graphic>
      </p:graphicFrame>
      <p:sp>
        <p:nvSpPr>
          <p:cNvPr id="317568" name="Freeform 128"/>
          <p:cNvSpPr>
            <a:spLocks/>
          </p:cNvSpPr>
          <p:nvPr/>
        </p:nvSpPr>
        <p:spPr bwMode="auto">
          <a:xfrm flipV="1">
            <a:off x="7570788" y="5689600"/>
            <a:ext cx="147637" cy="42863"/>
          </a:xfrm>
          <a:custGeom>
            <a:avLst/>
            <a:gdLst/>
            <a:ahLst/>
            <a:cxnLst>
              <a:cxn ang="0">
                <a:pos x="0" y="12"/>
              </a:cxn>
              <a:cxn ang="0">
                <a:pos x="108" y="18"/>
              </a:cxn>
              <a:cxn ang="0">
                <a:pos x="138" y="0"/>
              </a:cxn>
            </a:cxnLst>
            <a:rect l="0" t="0" r="r" b="b"/>
            <a:pathLst>
              <a:path w="138" h="26">
                <a:moveTo>
                  <a:pt x="0" y="12"/>
                </a:moveTo>
                <a:cubicBezTo>
                  <a:pt x="41" y="26"/>
                  <a:pt x="62" y="23"/>
                  <a:pt x="108" y="18"/>
                </a:cubicBezTo>
                <a:cubicBezTo>
                  <a:pt x="131" y="10"/>
                  <a:pt x="122" y="16"/>
                  <a:pt x="138" y="0"/>
                </a:cubicBezTo>
              </a:path>
            </a:pathLst>
          </a:custGeom>
          <a:noFill/>
          <a:ln w="9525" cap="flat" cmpd="sng">
            <a:solidFill>
              <a:schemeClr val="tx1"/>
            </a:solidFill>
            <a:prstDash val="solid"/>
            <a:round/>
            <a:headEnd type="none" w="med" len="med"/>
            <a:tailEnd type="none" w="med" len="med"/>
          </a:ln>
          <a:effectLst/>
        </p:spPr>
        <p:txBody>
          <a:bodyPr anchor="ctr"/>
          <a:lstStyle/>
          <a:p>
            <a:endParaRPr lang="ru-RU"/>
          </a:p>
        </p:txBody>
      </p:sp>
      <p:graphicFrame>
        <p:nvGraphicFramePr>
          <p:cNvPr id="317569" name="Object 129"/>
          <p:cNvGraphicFramePr>
            <a:graphicFrameLocks noChangeAspect="1"/>
          </p:cNvGraphicFramePr>
          <p:nvPr/>
        </p:nvGraphicFramePr>
        <p:xfrm>
          <a:off x="7653338" y="5545138"/>
          <a:ext cx="100012" cy="131762"/>
        </p:xfrm>
        <a:graphic>
          <a:graphicData uri="http://schemas.openxmlformats.org/presentationml/2006/ole">
            <p:oleObj spid="_x0000_s317569" name="Формула" r:id="rId40" imgW="126720" imgH="164880" progId="Equation.3">
              <p:embed/>
            </p:oleObj>
          </a:graphicData>
        </a:graphic>
      </p:graphicFrame>
      <p:sp>
        <p:nvSpPr>
          <p:cNvPr id="317570" name="AutoShape 130">
            <a:hlinkClick r:id="rId41" action="ppaction://hlinksldjump" highlightClick="1"/>
          </p:cNvPr>
          <p:cNvSpPr>
            <a:spLocks noChangeArrowheads="1"/>
          </p:cNvSpPr>
          <p:nvPr/>
        </p:nvSpPr>
        <p:spPr bwMode="auto">
          <a:xfrm>
            <a:off x="338138" y="552450"/>
            <a:ext cx="242887" cy="204788"/>
          </a:xfrm>
          <a:prstGeom prst="actionButtonBeginning">
            <a:avLst/>
          </a:prstGeom>
          <a:solidFill>
            <a:srgbClr val="00CCFF"/>
          </a:solidFill>
          <a:ln w="9525">
            <a:noFill/>
            <a:miter lim="800000"/>
            <a:headEnd/>
            <a:tailEnd/>
          </a:ln>
          <a:effectLst/>
        </p:spPr>
        <p:txBody>
          <a:bodyPr wrap="none" anchor="ctr"/>
          <a:lstStyle/>
          <a:p>
            <a:endParaRPr lang="ru-RU"/>
          </a:p>
        </p:txBody>
      </p:sp>
      <p:sp>
        <p:nvSpPr>
          <p:cNvPr id="317571" name="AutoShape 131">
            <a:hlinkClick r:id="" action="ppaction://hlinkshowjump?jump=previousslide" highlightClick="1"/>
          </p:cNvPr>
          <p:cNvSpPr>
            <a:spLocks noChangeArrowheads="1"/>
          </p:cNvSpPr>
          <p:nvPr/>
        </p:nvSpPr>
        <p:spPr bwMode="auto">
          <a:xfrm>
            <a:off x="609600" y="552450"/>
            <a:ext cx="257175" cy="209550"/>
          </a:xfrm>
          <a:prstGeom prst="actionButtonBackPrevious">
            <a:avLst/>
          </a:prstGeom>
          <a:solidFill>
            <a:srgbClr val="00CCFF"/>
          </a:solidFill>
          <a:ln w="9525">
            <a:noFill/>
            <a:miter lim="800000"/>
            <a:headEnd/>
            <a:tailEnd/>
          </a:ln>
          <a:effectLst/>
        </p:spPr>
        <p:txBody>
          <a:bodyPr wrap="none" anchor="ctr"/>
          <a:lstStyle/>
          <a:p>
            <a:endParaRPr lang="ru-RU"/>
          </a:p>
        </p:txBody>
      </p:sp>
      <p:sp>
        <p:nvSpPr>
          <p:cNvPr id="317572" name="AutoShape 132">
            <a:hlinkClick r:id="" action="ppaction://hlinkshowjump?jump=nextslide" highlightClick="1"/>
          </p:cNvPr>
          <p:cNvSpPr>
            <a:spLocks noChangeArrowheads="1"/>
          </p:cNvSpPr>
          <p:nvPr/>
        </p:nvSpPr>
        <p:spPr bwMode="auto">
          <a:xfrm>
            <a:off x="2200275" y="552450"/>
            <a:ext cx="285750" cy="219075"/>
          </a:xfrm>
          <a:prstGeom prst="actionButtonForwardNext">
            <a:avLst/>
          </a:prstGeom>
          <a:solidFill>
            <a:srgbClr val="00CCFF"/>
          </a:solidFill>
          <a:ln w="9525">
            <a:noFill/>
            <a:miter lim="800000"/>
            <a:headEnd/>
            <a:tailEnd/>
          </a:ln>
          <a:effectLst/>
        </p:spPr>
        <p:txBody>
          <a:bodyPr wrap="none" anchor="ctr"/>
          <a:lstStyle/>
          <a:p>
            <a:endParaRPr lang="ru-RU"/>
          </a:p>
        </p:txBody>
      </p:sp>
      <p:sp>
        <p:nvSpPr>
          <p:cNvPr id="317573" name="Oval 133"/>
          <p:cNvSpPr>
            <a:spLocks noChangeArrowheads="1"/>
          </p:cNvSpPr>
          <p:nvPr/>
        </p:nvSpPr>
        <p:spPr bwMode="auto">
          <a:xfrm>
            <a:off x="8696325" y="6391275"/>
            <a:ext cx="333375" cy="333375"/>
          </a:xfrm>
          <a:prstGeom prst="ellipse">
            <a:avLst/>
          </a:prstGeom>
          <a:solidFill>
            <a:srgbClr val="CCFFFF"/>
          </a:solidFill>
          <a:ln w="9525" algn="ctr">
            <a:solidFill>
              <a:srgbClr val="0000FF"/>
            </a:solidFill>
            <a:round/>
            <a:headEnd/>
            <a:tailEnd/>
          </a:ln>
          <a:effectLst/>
        </p:spPr>
        <p:txBody>
          <a:bodyPr wrap="none" anchor="ctr"/>
          <a:lstStyle/>
          <a:p>
            <a:pPr algn="ctr"/>
            <a:r>
              <a:rPr lang="en-US" sz="1000" b="1">
                <a:solidFill>
                  <a:schemeClr val="bg2"/>
                </a:solidFill>
              </a:rPr>
              <a:t>18</a:t>
            </a:r>
            <a:endParaRPr lang="ru-RU" sz="1000" b="1">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47"/>
                                        </p:tgtEl>
                                        <p:attrNameLst>
                                          <p:attrName>style.visibility</p:attrName>
                                        </p:attrNameLst>
                                      </p:cBhvr>
                                      <p:to>
                                        <p:strVal val="visible"/>
                                      </p:to>
                                    </p:set>
                                    <p:anim calcmode="lin" valueType="num">
                                      <p:cBhvr additive="base">
                                        <p:cTn id="7" dur="500" fill="hold"/>
                                        <p:tgtEl>
                                          <p:spTgt spid="317447"/>
                                        </p:tgtEl>
                                        <p:attrNameLst>
                                          <p:attrName>ppt_x</p:attrName>
                                        </p:attrNameLst>
                                      </p:cBhvr>
                                      <p:tavLst>
                                        <p:tav tm="0">
                                          <p:val>
                                            <p:strVal val="#ppt_x"/>
                                          </p:val>
                                        </p:tav>
                                        <p:tav tm="100000">
                                          <p:val>
                                            <p:strVal val="#ppt_x"/>
                                          </p:val>
                                        </p:tav>
                                      </p:tavLst>
                                    </p:anim>
                                    <p:anim calcmode="lin" valueType="num">
                                      <p:cBhvr additive="base">
                                        <p:cTn id="8" dur="500" fill="hold"/>
                                        <p:tgtEl>
                                          <p:spTgt spid="31744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7448"/>
                                        </p:tgtEl>
                                        <p:attrNameLst>
                                          <p:attrName>style.visibility</p:attrName>
                                        </p:attrNameLst>
                                      </p:cBhvr>
                                      <p:to>
                                        <p:strVal val="visible"/>
                                      </p:to>
                                    </p:set>
                                    <p:anim calcmode="lin" valueType="num">
                                      <p:cBhvr additive="base">
                                        <p:cTn id="11" dur="500" fill="hold"/>
                                        <p:tgtEl>
                                          <p:spTgt spid="317448"/>
                                        </p:tgtEl>
                                        <p:attrNameLst>
                                          <p:attrName>ppt_x</p:attrName>
                                        </p:attrNameLst>
                                      </p:cBhvr>
                                      <p:tavLst>
                                        <p:tav tm="0">
                                          <p:val>
                                            <p:strVal val="#ppt_x"/>
                                          </p:val>
                                        </p:tav>
                                        <p:tav tm="100000">
                                          <p:val>
                                            <p:strVal val="#ppt_x"/>
                                          </p:val>
                                        </p:tav>
                                      </p:tavLst>
                                    </p:anim>
                                    <p:anim calcmode="lin" valueType="num">
                                      <p:cBhvr additive="base">
                                        <p:cTn id="12" dur="500" fill="hold"/>
                                        <p:tgtEl>
                                          <p:spTgt spid="31744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31745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17459"/>
                                        </p:tgtEl>
                                        <p:attrNameLst>
                                          <p:attrName>style.visibility</p:attrName>
                                        </p:attrNameLst>
                                      </p:cBhvr>
                                      <p:to>
                                        <p:strVal val="visible"/>
                                      </p:to>
                                    </p:set>
                                    <p:anim calcmode="lin" valueType="num">
                                      <p:cBhvr additive="base">
                                        <p:cTn id="20" dur="500" fill="hold"/>
                                        <p:tgtEl>
                                          <p:spTgt spid="317459"/>
                                        </p:tgtEl>
                                        <p:attrNameLst>
                                          <p:attrName>ppt_x</p:attrName>
                                        </p:attrNameLst>
                                      </p:cBhvr>
                                      <p:tavLst>
                                        <p:tav tm="0">
                                          <p:val>
                                            <p:strVal val="#ppt_x"/>
                                          </p:val>
                                        </p:tav>
                                        <p:tav tm="100000">
                                          <p:val>
                                            <p:strVal val="#ppt_x"/>
                                          </p:val>
                                        </p:tav>
                                      </p:tavLst>
                                    </p:anim>
                                    <p:anim calcmode="lin" valueType="num">
                                      <p:cBhvr additive="base">
                                        <p:cTn id="21" dur="500" fill="hold"/>
                                        <p:tgtEl>
                                          <p:spTgt spid="31745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17460"/>
                                        </p:tgtEl>
                                        <p:attrNameLst>
                                          <p:attrName>style.visibility</p:attrName>
                                        </p:attrNameLst>
                                      </p:cBhvr>
                                      <p:to>
                                        <p:strVal val="visible"/>
                                      </p:to>
                                    </p:set>
                                    <p:anim calcmode="lin" valueType="num">
                                      <p:cBhvr additive="base">
                                        <p:cTn id="24" dur="500" fill="hold"/>
                                        <p:tgtEl>
                                          <p:spTgt spid="317460"/>
                                        </p:tgtEl>
                                        <p:attrNameLst>
                                          <p:attrName>ppt_x</p:attrName>
                                        </p:attrNameLst>
                                      </p:cBhvr>
                                      <p:tavLst>
                                        <p:tav tm="0">
                                          <p:val>
                                            <p:strVal val="#ppt_x"/>
                                          </p:val>
                                        </p:tav>
                                        <p:tav tm="100000">
                                          <p:val>
                                            <p:strVal val="#ppt_x"/>
                                          </p:val>
                                        </p:tav>
                                      </p:tavLst>
                                    </p:anim>
                                    <p:anim calcmode="lin" valueType="num">
                                      <p:cBhvr additive="base">
                                        <p:cTn id="25" dur="500" fill="hold"/>
                                        <p:tgtEl>
                                          <p:spTgt spid="317460"/>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31746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746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74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746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746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746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7472"/>
                                        </p:tgtEl>
                                        <p:attrNameLst>
                                          <p:attrName>style.visibility</p:attrName>
                                        </p:attrNameLst>
                                      </p:cBhvr>
                                      <p:to>
                                        <p:strVal val="visible"/>
                                      </p:to>
                                    </p:set>
                                    <p:anim calcmode="lin" valueType="num">
                                      <p:cBhvr additive="base">
                                        <p:cTn id="43" dur="500" fill="hold"/>
                                        <p:tgtEl>
                                          <p:spTgt spid="317472"/>
                                        </p:tgtEl>
                                        <p:attrNameLst>
                                          <p:attrName>ppt_x</p:attrName>
                                        </p:attrNameLst>
                                      </p:cBhvr>
                                      <p:tavLst>
                                        <p:tav tm="0">
                                          <p:val>
                                            <p:strVal val="#ppt_x"/>
                                          </p:val>
                                        </p:tav>
                                        <p:tav tm="100000">
                                          <p:val>
                                            <p:strVal val="#ppt_x"/>
                                          </p:val>
                                        </p:tav>
                                      </p:tavLst>
                                    </p:anim>
                                    <p:anim calcmode="lin" valueType="num">
                                      <p:cBhvr additive="base">
                                        <p:cTn id="44" dur="500" fill="hold"/>
                                        <p:tgtEl>
                                          <p:spTgt spid="317472"/>
                                        </p:tgtEl>
                                        <p:attrNameLst>
                                          <p:attrName>ppt_y</p:attrName>
                                        </p:attrNameLst>
                                      </p:cBhvr>
                                      <p:tavLst>
                                        <p:tav tm="0">
                                          <p:val>
                                            <p:strVal val="1+#ppt_h/2"/>
                                          </p:val>
                                        </p:tav>
                                        <p:tav tm="100000">
                                          <p:val>
                                            <p:strVal val="#ppt_y"/>
                                          </p:val>
                                        </p:tav>
                                      </p:tavLst>
                                    </p:anim>
                                  </p:childTnLst>
                                </p:cTn>
                              </p:par>
                              <p:par>
                                <p:cTn id="45" presetID="1" presetClass="entr" presetSubtype="0" fill="hold" nodeType="withEffect">
                                  <p:stCondLst>
                                    <p:cond delay="0"/>
                                  </p:stCondLst>
                                  <p:childTnLst>
                                    <p:set>
                                      <p:cBhvr>
                                        <p:cTn id="46" dur="1" fill="hold">
                                          <p:stCondLst>
                                            <p:cond delay="0"/>
                                          </p:stCondLst>
                                        </p:cTn>
                                        <p:tgtEl>
                                          <p:spTgt spid="31747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1747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1748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75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17481"/>
                                        </p:tgtEl>
                                        <p:attrNameLst>
                                          <p:attrName>style.visibility</p:attrName>
                                        </p:attrNameLst>
                                      </p:cBhvr>
                                      <p:to>
                                        <p:strVal val="visible"/>
                                      </p:to>
                                    </p:set>
                                    <p:anim calcmode="lin" valueType="num">
                                      <p:cBhvr additive="base">
                                        <p:cTn id="57" dur="500" fill="hold"/>
                                        <p:tgtEl>
                                          <p:spTgt spid="317481"/>
                                        </p:tgtEl>
                                        <p:attrNameLst>
                                          <p:attrName>ppt_x</p:attrName>
                                        </p:attrNameLst>
                                      </p:cBhvr>
                                      <p:tavLst>
                                        <p:tav tm="0">
                                          <p:val>
                                            <p:strVal val="#ppt_x"/>
                                          </p:val>
                                        </p:tav>
                                        <p:tav tm="100000">
                                          <p:val>
                                            <p:strVal val="#ppt_x"/>
                                          </p:val>
                                        </p:tav>
                                      </p:tavLst>
                                    </p:anim>
                                    <p:anim calcmode="lin" valueType="num">
                                      <p:cBhvr additive="base">
                                        <p:cTn id="58" dur="500" fill="hold"/>
                                        <p:tgtEl>
                                          <p:spTgt spid="31748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17534"/>
                                        </p:tgtEl>
                                        <p:attrNameLst>
                                          <p:attrName>style.visibility</p:attrName>
                                        </p:attrNameLst>
                                      </p:cBhvr>
                                      <p:to>
                                        <p:strVal val="visible"/>
                                      </p:to>
                                    </p:set>
                                    <p:anim calcmode="lin" valueType="num">
                                      <p:cBhvr additive="base">
                                        <p:cTn id="61" dur="500" fill="hold"/>
                                        <p:tgtEl>
                                          <p:spTgt spid="317534"/>
                                        </p:tgtEl>
                                        <p:attrNameLst>
                                          <p:attrName>ppt_x</p:attrName>
                                        </p:attrNameLst>
                                      </p:cBhvr>
                                      <p:tavLst>
                                        <p:tav tm="0">
                                          <p:val>
                                            <p:strVal val="#ppt_x"/>
                                          </p:val>
                                        </p:tav>
                                        <p:tav tm="100000">
                                          <p:val>
                                            <p:strVal val="#ppt_x"/>
                                          </p:val>
                                        </p:tav>
                                      </p:tavLst>
                                    </p:anim>
                                    <p:anim calcmode="lin" valueType="num">
                                      <p:cBhvr additive="base">
                                        <p:cTn id="62" dur="500" fill="hold"/>
                                        <p:tgtEl>
                                          <p:spTgt spid="317534"/>
                                        </p:tgtEl>
                                        <p:attrNameLst>
                                          <p:attrName>ppt_y</p:attrName>
                                        </p:attrNameLst>
                                      </p:cBhvr>
                                      <p:tavLst>
                                        <p:tav tm="0">
                                          <p:val>
                                            <p:strVal val="1+#ppt_h/2"/>
                                          </p:val>
                                        </p:tav>
                                        <p:tav tm="100000">
                                          <p:val>
                                            <p:strVal val="#ppt_y"/>
                                          </p:val>
                                        </p:tav>
                                      </p:tavLst>
                                    </p:anim>
                                  </p:childTnLst>
                                </p:cTn>
                              </p:par>
                            </p:childTnLst>
                          </p:cTn>
                        </p:par>
                        <p:par>
                          <p:cTn id="63" fill="hold">
                            <p:stCondLst>
                              <p:cond delay="500"/>
                            </p:stCondLst>
                            <p:childTnLst>
                              <p:par>
                                <p:cTn id="64" presetID="1" presetClass="entr" presetSubtype="0" fill="hold" grpId="0" nodeType="afterEffect">
                                  <p:stCondLst>
                                    <p:cond delay="0"/>
                                  </p:stCondLst>
                                  <p:childTnLst>
                                    <p:set>
                                      <p:cBhvr>
                                        <p:cTn id="65" dur="1" fill="hold">
                                          <p:stCondLst>
                                            <p:cond delay="0"/>
                                          </p:stCondLst>
                                        </p:cTn>
                                        <p:tgtEl>
                                          <p:spTgt spid="317530"/>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317495"/>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17497"/>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17496"/>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317498"/>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317499"/>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317492"/>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317531"/>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17525"/>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317484"/>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317483"/>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317532"/>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317527"/>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317528"/>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317529"/>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317524"/>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317487"/>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317531"/>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317533"/>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317526"/>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317489"/>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317491"/>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317485"/>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317535"/>
                                        </p:tgtEl>
                                        <p:attrNameLst>
                                          <p:attrName>style.visibility</p:attrName>
                                        </p:attrNameLst>
                                      </p:cBhvr>
                                      <p:to>
                                        <p:strVal val="visible"/>
                                      </p:to>
                                    </p:set>
                                    <p:anim calcmode="lin" valueType="num">
                                      <p:cBhvr additive="base">
                                        <p:cTn id="114" dur="500" fill="hold"/>
                                        <p:tgtEl>
                                          <p:spTgt spid="317535"/>
                                        </p:tgtEl>
                                        <p:attrNameLst>
                                          <p:attrName>ppt_x</p:attrName>
                                        </p:attrNameLst>
                                      </p:cBhvr>
                                      <p:tavLst>
                                        <p:tav tm="0">
                                          <p:val>
                                            <p:strVal val="#ppt_x"/>
                                          </p:val>
                                        </p:tav>
                                        <p:tav tm="100000">
                                          <p:val>
                                            <p:strVal val="#ppt_x"/>
                                          </p:val>
                                        </p:tav>
                                      </p:tavLst>
                                    </p:anim>
                                    <p:anim calcmode="lin" valueType="num">
                                      <p:cBhvr additive="base">
                                        <p:cTn id="115" dur="500" fill="hold"/>
                                        <p:tgtEl>
                                          <p:spTgt spid="317535"/>
                                        </p:tgtEl>
                                        <p:attrNameLst>
                                          <p:attrName>ppt_y</p:attrName>
                                        </p:attrNameLst>
                                      </p:cBhvr>
                                      <p:tavLst>
                                        <p:tav tm="0">
                                          <p:val>
                                            <p:strVal val="1+#ppt_h/2"/>
                                          </p:val>
                                        </p:tav>
                                        <p:tav tm="100000">
                                          <p:val>
                                            <p:strVal val="#ppt_y"/>
                                          </p:val>
                                        </p:tav>
                                      </p:tavLst>
                                    </p:anim>
                                  </p:childTnLst>
                                </p:cTn>
                              </p:par>
                              <p:par>
                                <p:cTn id="116" presetID="1" presetClass="entr" presetSubtype="0" fill="hold" nodeType="withEffect">
                                  <p:stCondLst>
                                    <p:cond delay="0"/>
                                  </p:stCondLst>
                                  <p:childTnLst>
                                    <p:set>
                                      <p:cBhvr>
                                        <p:cTn id="117" dur="1" fill="hold">
                                          <p:stCondLst>
                                            <p:cond delay="0"/>
                                          </p:stCondLst>
                                        </p:cTn>
                                        <p:tgtEl>
                                          <p:spTgt spid="317536"/>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317543"/>
                                        </p:tgtEl>
                                        <p:attrNameLst>
                                          <p:attrName>style.visibility</p:attrName>
                                        </p:attrNameLst>
                                      </p:cBhvr>
                                      <p:to>
                                        <p:strVal val="visible"/>
                                      </p:to>
                                    </p:set>
                                    <p:anim calcmode="lin" valueType="num">
                                      <p:cBhvr additive="base">
                                        <p:cTn id="122" dur="500" fill="hold"/>
                                        <p:tgtEl>
                                          <p:spTgt spid="317543"/>
                                        </p:tgtEl>
                                        <p:attrNameLst>
                                          <p:attrName>ppt_x</p:attrName>
                                        </p:attrNameLst>
                                      </p:cBhvr>
                                      <p:tavLst>
                                        <p:tav tm="0">
                                          <p:val>
                                            <p:strVal val="#ppt_x"/>
                                          </p:val>
                                        </p:tav>
                                        <p:tav tm="100000">
                                          <p:val>
                                            <p:strVal val="#ppt_x"/>
                                          </p:val>
                                        </p:tav>
                                      </p:tavLst>
                                    </p:anim>
                                    <p:anim calcmode="lin" valueType="num">
                                      <p:cBhvr additive="base">
                                        <p:cTn id="123" dur="500" fill="hold"/>
                                        <p:tgtEl>
                                          <p:spTgt spid="317543"/>
                                        </p:tgtEl>
                                        <p:attrNameLst>
                                          <p:attrName>ppt_y</p:attrName>
                                        </p:attrNameLst>
                                      </p:cBhvr>
                                      <p:tavLst>
                                        <p:tav tm="0">
                                          <p:val>
                                            <p:strVal val="1+#ppt_h/2"/>
                                          </p:val>
                                        </p:tav>
                                        <p:tav tm="100000">
                                          <p:val>
                                            <p:strVal val="#ppt_y"/>
                                          </p:val>
                                        </p:tav>
                                      </p:tavLst>
                                    </p:anim>
                                  </p:childTnLst>
                                </p:cTn>
                              </p:par>
                              <p:par>
                                <p:cTn id="124" presetID="1" presetClass="entr" presetSubtype="0" fill="hold" nodeType="withEffect">
                                  <p:stCondLst>
                                    <p:cond delay="0"/>
                                  </p:stCondLst>
                                  <p:childTnLst>
                                    <p:set>
                                      <p:cBhvr>
                                        <p:cTn id="125" dur="1" fill="hold">
                                          <p:stCondLst>
                                            <p:cond delay="0"/>
                                          </p:stCondLst>
                                        </p:cTn>
                                        <p:tgtEl>
                                          <p:spTgt spid="317519"/>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317520"/>
                                        </p:tgtEl>
                                        <p:attrNameLst>
                                          <p:attrName>style.visibility</p:attrName>
                                        </p:attrNameLst>
                                      </p:cBhvr>
                                      <p:to>
                                        <p:strVal val="visible"/>
                                      </p:to>
                                    </p:set>
                                  </p:childTnLst>
                                </p:cTn>
                              </p:par>
                              <p:par>
                                <p:cTn id="128" presetID="1" presetClass="entr" presetSubtype="0" fill="hold" nodeType="withEffect">
                                  <p:stCondLst>
                                    <p:cond delay="0"/>
                                  </p:stCondLst>
                                  <p:childTnLst>
                                    <p:set>
                                      <p:cBhvr>
                                        <p:cTn id="129" dur="1" fill="hold">
                                          <p:stCondLst>
                                            <p:cond delay="0"/>
                                          </p:stCondLst>
                                        </p:cTn>
                                        <p:tgtEl>
                                          <p:spTgt spid="317516"/>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317517"/>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317513"/>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317504"/>
                                        </p:tgtEl>
                                        <p:attrNameLst>
                                          <p:attrName>style.visibility</p:attrName>
                                        </p:attrNameLst>
                                      </p:cBhvr>
                                      <p:to>
                                        <p:strVal val="visible"/>
                                      </p:to>
                                    </p:set>
                                  </p:childTnLst>
                                </p:cTn>
                              </p:par>
                              <p:par>
                                <p:cTn id="136" presetID="1" presetClass="entr" presetSubtype="0" fill="hold" grpId="0" nodeType="withEffect">
                                  <p:stCondLst>
                                    <p:cond delay="0"/>
                                  </p:stCondLst>
                                  <p:childTnLst>
                                    <p:set>
                                      <p:cBhvr>
                                        <p:cTn id="137" dur="1" fill="hold">
                                          <p:stCondLst>
                                            <p:cond delay="0"/>
                                          </p:stCondLst>
                                        </p:cTn>
                                        <p:tgtEl>
                                          <p:spTgt spid="317511"/>
                                        </p:tgtEl>
                                        <p:attrNameLst>
                                          <p:attrName>style.visibility</p:attrName>
                                        </p:attrNameLst>
                                      </p:cBhvr>
                                      <p:to>
                                        <p:strVal val="visible"/>
                                      </p:to>
                                    </p:set>
                                  </p:childTnLst>
                                </p:cTn>
                              </p:par>
                              <p:par>
                                <p:cTn id="138" presetID="1" presetClass="entr" presetSubtype="0" fill="hold" nodeType="withEffect">
                                  <p:stCondLst>
                                    <p:cond delay="0"/>
                                  </p:stCondLst>
                                  <p:childTnLst>
                                    <p:set>
                                      <p:cBhvr>
                                        <p:cTn id="139" dur="1" fill="hold">
                                          <p:stCondLst>
                                            <p:cond delay="0"/>
                                          </p:stCondLst>
                                        </p:cTn>
                                        <p:tgtEl>
                                          <p:spTgt spid="317512"/>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317510"/>
                                        </p:tgtEl>
                                        <p:attrNameLst>
                                          <p:attrName>style.visibility</p:attrName>
                                        </p:attrNameLst>
                                      </p:cBhvr>
                                      <p:to>
                                        <p:strVal val="visible"/>
                                      </p:to>
                                    </p:set>
                                  </p:childTnLst>
                                </p:cTn>
                              </p:par>
                              <p:par>
                                <p:cTn id="142" presetID="1" presetClass="entr" presetSubtype="0" fill="hold" nodeType="withEffect">
                                  <p:stCondLst>
                                    <p:cond delay="0"/>
                                  </p:stCondLst>
                                  <p:childTnLst>
                                    <p:set>
                                      <p:cBhvr>
                                        <p:cTn id="143" dur="1" fill="hold">
                                          <p:stCondLst>
                                            <p:cond delay="0"/>
                                          </p:stCondLst>
                                        </p:cTn>
                                        <p:tgtEl>
                                          <p:spTgt spid="317508"/>
                                        </p:tgtEl>
                                        <p:attrNameLst>
                                          <p:attrName>style.visibility</p:attrName>
                                        </p:attrNameLst>
                                      </p:cBhvr>
                                      <p:to>
                                        <p:strVal val="visible"/>
                                      </p:to>
                                    </p:set>
                                  </p:childTnLst>
                                </p:cTn>
                              </p:par>
                              <p:par>
                                <p:cTn id="144" presetID="1" presetClass="entr" presetSubtype="0" fill="hold" grpId="0" nodeType="withEffect">
                                  <p:stCondLst>
                                    <p:cond delay="0"/>
                                  </p:stCondLst>
                                  <p:childTnLst>
                                    <p:set>
                                      <p:cBhvr>
                                        <p:cTn id="145" dur="1" fill="hold">
                                          <p:stCondLst>
                                            <p:cond delay="0"/>
                                          </p:stCondLst>
                                        </p:cTn>
                                        <p:tgtEl>
                                          <p:spTgt spid="317523"/>
                                        </p:tgtEl>
                                        <p:attrNameLst>
                                          <p:attrName>style.visibility</p:attrName>
                                        </p:attrNameLst>
                                      </p:cBhvr>
                                      <p:to>
                                        <p:strVal val="visible"/>
                                      </p:to>
                                    </p:set>
                                  </p:childTnLst>
                                </p:cTn>
                              </p:par>
                              <p:par>
                                <p:cTn id="146" presetID="1" presetClass="entr" presetSubtype="0" fill="hold" grpId="0" nodeType="withEffect">
                                  <p:stCondLst>
                                    <p:cond delay="0"/>
                                  </p:stCondLst>
                                  <p:childTnLst>
                                    <p:set>
                                      <p:cBhvr>
                                        <p:cTn id="147" dur="1" fill="hold">
                                          <p:stCondLst>
                                            <p:cond delay="0"/>
                                          </p:stCondLst>
                                        </p:cTn>
                                        <p:tgtEl>
                                          <p:spTgt spid="317521"/>
                                        </p:tgtEl>
                                        <p:attrNameLst>
                                          <p:attrName>style.visibility</p:attrName>
                                        </p:attrNameLst>
                                      </p:cBhvr>
                                      <p:to>
                                        <p:strVal val="visible"/>
                                      </p:to>
                                    </p:set>
                                  </p:childTnLst>
                                </p:cTn>
                              </p:par>
                              <p:par>
                                <p:cTn id="148" presetID="1" presetClass="entr" presetSubtype="0" fill="hold" grpId="0" nodeType="withEffect">
                                  <p:stCondLst>
                                    <p:cond delay="0"/>
                                  </p:stCondLst>
                                  <p:childTnLst>
                                    <p:set>
                                      <p:cBhvr>
                                        <p:cTn id="149" dur="1" fill="hold">
                                          <p:stCondLst>
                                            <p:cond delay="0"/>
                                          </p:stCondLst>
                                        </p:cTn>
                                        <p:tgtEl>
                                          <p:spTgt spid="317522"/>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317505"/>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317506"/>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317544"/>
                                        </p:tgtEl>
                                        <p:attrNameLst>
                                          <p:attrName>style.visibility</p:attrName>
                                        </p:attrNameLst>
                                      </p:cBhvr>
                                      <p:to>
                                        <p:strVal val="visible"/>
                                      </p:to>
                                    </p:set>
                                  </p:childTnLst>
                                </p:cTn>
                              </p:par>
                              <p:par>
                                <p:cTn id="156" presetID="1" presetClass="entr" presetSubtype="0" fill="hold" nodeType="withEffect">
                                  <p:stCondLst>
                                    <p:cond delay="0"/>
                                  </p:stCondLst>
                                  <p:childTnLst>
                                    <p:set>
                                      <p:cBhvr>
                                        <p:cTn id="157" dur="1" fill="hold">
                                          <p:stCondLst>
                                            <p:cond delay="0"/>
                                          </p:stCondLst>
                                        </p:cTn>
                                        <p:tgtEl>
                                          <p:spTgt spid="317545"/>
                                        </p:tgtEl>
                                        <p:attrNameLst>
                                          <p:attrName>style.visibility</p:attrName>
                                        </p:attrNameLst>
                                      </p:cBhvr>
                                      <p:to>
                                        <p:strVal val="visible"/>
                                      </p:to>
                                    </p:set>
                                  </p:childTnLst>
                                </p:cTn>
                              </p:par>
                              <p:par>
                                <p:cTn id="158" presetID="1" presetClass="entr" presetSubtype="0" fill="hold" grpId="0" nodeType="withEffect">
                                  <p:stCondLst>
                                    <p:cond delay="0"/>
                                  </p:stCondLst>
                                  <p:childTnLst>
                                    <p:set>
                                      <p:cBhvr>
                                        <p:cTn id="159" dur="1" fill="hold">
                                          <p:stCondLst>
                                            <p:cond delay="0"/>
                                          </p:stCondLst>
                                        </p:cTn>
                                        <p:tgtEl>
                                          <p:spTgt spid="317546"/>
                                        </p:tgtEl>
                                        <p:attrNameLst>
                                          <p:attrName>style.visibility</p:attrName>
                                        </p:attrNameLst>
                                      </p:cBhvr>
                                      <p:to>
                                        <p:strVal val="visible"/>
                                      </p:to>
                                    </p:set>
                                  </p:childTnLst>
                                </p:cTn>
                              </p:par>
                              <p:par>
                                <p:cTn id="160" presetID="1" presetClass="entr" presetSubtype="0" fill="hold" grpId="0" nodeType="withEffect">
                                  <p:stCondLst>
                                    <p:cond delay="0"/>
                                  </p:stCondLst>
                                  <p:childTnLst>
                                    <p:set>
                                      <p:cBhvr>
                                        <p:cTn id="161" dur="1" fill="hold">
                                          <p:stCondLst>
                                            <p:cond delay="0"/>
                                          </p:stCondLst>
                                        </p:cTn>
                                        <p:tgtEl>
                                          <p:spTgt spid="317547"/>
                                        </p:tgtEl>
                                        <p:attrNameLst>
                                          <p:attrName>style.visibility</p:attrName>
                                        </p:attrNameLst>
                                      </p:cBhvr>
                                      <p:to>
                                        <p:strVal val="visible"/>
                                      </p:to>
                                    </p:set>
                                  </p:childTnLst>
                                </p:cTn>
                              </p:par>
                              <p:par>
                                <p:cTn id="162" presetID="1" presetClass="entr" presetSubtype="0" fill="hold" nodeType="withEffect">
                                  <p:stCondLst>
                                    <p:cond delay="0"/>
                                  </p:stCondLst>
                                  <p:childTnLst>
                                    <p:set>
                                      <p:cBhvr>
                                        <p:cTn id="163" dur="1" fill="hold">
                                          <p:stCondLst>
                                            <p:cond delay="0"/>
                                          </p:stCondLst>
                                        </p:cTn>
                                        <p:tgtEl>
                                          <p:spTgt spid="317550"/>
                                        </p:tgtEl>
                                        <p:attrNameLst>
                                          <p:attrName>style.visibility</p:attrName>
                                        </p:attrNameLst>
                                      </p:cBhvr>
                                      <p:to>
                                        <p:strVal val="visible"/>
                                      </p:to>
                                    </p:set>
                                  </p:childTnLst>
                                </p:cTn>
                              </p:par>
                              <p:par>
                                <p:cTn id="164" presetID="1" presetClass="entr" presetSubtype="0" fill="hold" nodeType="withEffect">
                                  <p:stCondLst>
                                    <p:cond delay="0"/>
                                  </p:stCondLst>
                                  <p:childTnLst>
                                    <p:set>
                                      <p:cBhvr>
                                        <p:cTn id="165" dur="1" fill="hold">
                                          <p:stCondLst>
                                            <p:cond delay="0"/>
                                          </p:stCondLst>
                                        </p:cTn>
                                        <p:tgtEl>
                                          <p:spTgt spid="317551"/>
                                        </p:tgtEl>
                                        <p:attrNameLst>
                                          <p:attrName>style.visibility</p:attrName>
                                        </p:attrNameLst>
                                      </p:cBhvr>
                                      <p:to>
                                        <p:strVal val="visible"/>
                                      </p:to>
                                    </p:set>
                                  </p:childTnLst>
                                </p:cTn>
                              </p:par>
                              <p:par>
                                <p:cTn id="166" presetID="1" presetClass="entr" presetSubtype="0" fill="hold" grpId="0" nodeType="withEffect">
                                  <p:stCondLst>
                                    <p:cond delay="0"/>
                                  </p:stCondLst>
                                  <p:childTnLst>
                                    <p:set>
                                      <p:cBhvr>
                                        <p:cTn id="167" dur="1" fill="hold">
                                          <p:stCondLst>
                                            <p:cond delay="0"/>
                                          </p:stCondLst>
                                        </p:cTn>
                                        <p:tgtEl>
                                          <p:spTgt spid="317552"/>
                                        </p:tgtEl>
                                        <p:attrNameLst>
                                          <p:attrName>style.visibility</p:attrName>
                                        </p:attrNameLst>
                                      </p:cBhvr>
                                      <p:to>
                                        <p:strVal val="visible"/>
                                      </p:to>
                                    </p:set>
                                  </p:childTnLst>
                                </p:cTn>
                              </p:par>
                              <p:par>
                                <p:cTn id="168" presetID="1" presetClass="entr" presetSubtype="0" fill="hold" grpId="0" nodeType="withEffect">
                                  <p:stCondLst>
                                    <p:cond delay="0"/>
                                  </p:stCondLst>
                                  <p:childTnLst>
                                    <p:set>
                                      <p:cBhvr>
                                        <p:cTn id="169" dur="1" fill="hold">
                                          <p:stCondLst>
                                            <p:cond delay="0"/>
                                          </p:stCondLst>
                                        </p:cTn>
                                        <p:tgtEl>
                                          <p:spTgt spid="317553"/>
                                        </p:tgtEl>
                                        <p:attrNameLst>
                                          <p:attrName>style.visibility</p:attrName>
                                        </p:attrNameLst>
                                      </p:cBhvr>
                                      <p:to>
                                        <p:strVal val="visible"/>
                                      </p:to>
                                    </p:set>
                                  </p:childTnLst>
                                </p:cTn>
                              </p:par>
                              <p:par>
                                <p:cTn id="170" presetID="1" presetClass="entr" presetSubtype="0" fill="hold" nodeType="withEffect">
                                  <p:stCondLst>
                                    <p:cond delay="0"/>
                                  </p:stCondLst>
                                  <p:childTnLst>
                                    <p:set>
                                      <p:cBhvr>
                                        <p:cTn id="171" dur="1" fill="hold">
                                          <p:stCondLst>
                                            <p:cond delay="0"/>
                                          </p:stCondLst>
                                        </p:cTn>
                                        <p:tgtEl>
                                          <p:spTgt spid="317554"/>
                                        </p:tgtEl>
                                        <p:attrNameLst>
                                          <p:attrName>style.visibility</p:attrName>
                                        </p:attrNameLst>
                                      </p:cBhvr>
                                      <p:to>
                                        <p:strVal val="visible"/>
                                      </p:to>
                                    </p:set>
                                  </p:childTnLst>
                                </p:cTn>
                              </p:par>
                              <p:par>
                                <p:cTn id="172" presetID="1" presetClass="entr" presetSubtype="0" fill="hold" grpId="0" nodeType="withEffect">
                                  <p:stCondLst>
                                    <p:cond delay="0"/>
                                  </p:stCondLst>
                                  <p:childTnLst>
                                    <p:set>
                                      <p:cBhvr>
                                        <p:cTn id="173" dur="1" fill="hold">
                                          <p:stCondLst>
                                            <p:cond delay="0"/>
                                          </p:stCondLst>
                                        </p:cTn>
                                        <p:tgtEl>
                                          <p:spTgt spid="317555"/>
                                        </p:tgtEl>
                                        <p:attrNameLst>
                                          <p:attrName>style.visibility</p:attrName>
                                        </p:attrNameLst>
                                      </p:cBhvr>
                                      <p:to>
                                        <p:strVal val="visible"/>
                                      </p:to>
                                    </p:set>
                                  </p:childTnLst>
                                </p:cTn>
                              </p:par>
                              <p:par>
                                <p:cTn id="174" presetID="1" presetClass="entr" presetSubtype="0" fill="hold" grpId="0" nodeType="withEffect">
                                  <p:stCondLst>
                                    <p:cond delay="0"/>
                                  </p:stCondLst>
                                  <p:childTnLst>
                                    <p:set>
                                      <p:cBhvr>
                                        <p:cTn id="175" dur="1" fill="hold">
                                          <p:stCondLst>
                                            <p:cond delay="0"/>
                                          </p:stCondLst>
                                        </p:cTn>
                                        <p:tgtEl>
                                          <p:spTgt spid="317556"/>
                                        </p:tgtEl>
                                        <p:attrNameLst>
                                          <p:attrName>style.visibility</p:attrName>
                                        </p:attrNameLst>
                                      </p:cBhvr>
                                      <p:to>
                                        <p:strVal val="visible"/>
                                      </p:to>
                                    </p:set>
                                  </p:childTnLst>
                                </p:cTn>
                              </p:par>
                              <p:par>
                                <p:cTn id="176" presetID="1" presetClass="entr" presetSubtype="0" fill="hold" grpId="0" nodeType="withEffect">
                                  <p:stCondLst>
                                    <p:cond delay="0"/>
                                  </p:stCondLst>
                                  <p:childTnLst>
                                    <p:set>
                                      <p:cBhvr>
                                        <p:cTn id="177" dur="1" fill="hold">
                                          <p:stCondLst>
                                            <p:cond delay="0"/>
                                          </p:stCondLst>
                                        </p:cTn>
                                        <p:tgtEl>
                                          <p:spTgt spid="317557"/>
                                        </p:tgtEl>
                                        <p:attrNameLst>
                                          <p:attrName>style.visibility</p:attrName>
                                        </p:attrNameLst>
                                      </p:cBhvr>
                                      <p:to>
                                        <p:strVal val="visible"/>
                                      </p:to>
                                    </p:set>
                                  </p:childTnLst>
                                </p:cTn>
                              </p:par>
                              <p:par>
                                <p:cTn id="178" presetID="1" presetClass="entr" presetSubtype="0" fill="hold" grpId="0" nodeType="withEffect">
                                  <p:stCondLst>
                                    <p:cond delay="0"/>
                                  </p:stCondLst>
                                  <p:childTnLst>
                                    <p:set>
                                      <p:cBhvr>
                                        <p:cTn id="179" dur="1" fill="hold">
                                          <p:stCondLst>
                                            <p:cond delay="0"/>
                                          </p:stCondLst>
                                        </p:cTn>
                                        <p:tgtEl>
                                          <p:spTgt spid="317558"/>
                                        </p:tgtEl>
                                        <p:attrNameLst>
                                          <p:attrName>style.visibility</p:attrName>
                                        </p:attrNameLst>
                                      </p:cBhvr>
                                      <p:to>
                                        <p:strVal val="visible"/>
                                      </p:to>
                                    </p:set>
                                  </p:childTnLst>
                                </p:cTn>
                              </p:par>
                              <p:par>
                                <p:cTn id="180" presetID="1" presetClass="entr" presetSubtype="0" fill="hold" grpId="0" nodeType="withEffect">
                                  <p:stCondLst>
                                    <p:cond delay="0"/>
                                  </p:stCondLst>
                                  <p:childTnLst>
                                    <p:set>
                                      <p:cBhvr>
                                        <p:cTn id="181" dur="1" fill="hold">
                                          <p:stCondLst>
                                            <p:cond delay="0"/>
                                          </p:stCondLst>
                                        </p:cTn>
                                        <p:tgtEl>
                                          <p:spTgt spid="317559"/>
                                        </p:tgtEl>
                                        <p:attrNameLst>
                                          <p:attrName>style.visibility</p:attrName>
                                        </p:attrNameLst>
                                      </p:cBhvr>
                                      <p:to>
                                        <p:strVal val="visible"/>
                                      </p:to>
                                    </p:set>
                                  </p:childTnLst>
                                </p:cTn>
                              </p:par>
                              <p:par>
                                <p:cTn id="182" presetID="1" presetClass="entr" presetSubtype="0" fill="hold" grpId="0" nodeType="withEffect">
                                  <p:stCondLst>
                                    <p:cond delay="0"/>
                                  </p:stCondLst>
                                  <p:childTnLst>
                                    <p:set>
                                      <p:cBhvr>
                                        <p:cTn id="183" dur="1" fill="hold">
                                          <p:stCondLst>
                                            <p:cond delay="0"/>
                                          </p:stCondLst>
                                        </p:cTn>
                                        <p:tgtEl>
                                          <p:spTgt spid="317560"/>
                                        </p:tgtEl>
                                        <p:attrNameLst>
                                          <p:attrName>style.visibility</p:attrName>
                                        </p:attrNameLst>
                                      </p:cBhvr>
                                      <p:to>
                                        <p:strVal val="visible"/>
                                      </p:to>
                                    </p:set>
                                  </p:childTnLst>
                                </p:cTn>
                              </p:par>
                              <p:par>
                                <p:cTn id="184" presetID="1" presetClass="entr" presetSubtype="0" fill="hold" nodeType="withEffect">
                                  <p:stCondLst>
                                    <p:cond delay="0"/>
                                  </p:stCondLst>
                                  <p:childTnLst>
                                    <p:set>
                                      <p:cBhvr>
                                        <p:cTn id="185" dur="1" fill="hold">
                                          <p:stCondLst>
                                            <p:cond delay="0"/>
                                          </p:stCondLst>
                                        </p:cTn>
                                        <p:tgtEl>
                                          <p:spTgt spid="317561"/>
                                        </p:tgtEl>
                                        <p:attrNameLst>
                                          <p:attrName>style.visibility</p:attrName>
                                        </p:attrNameLst>
                                      </p:cBhvr>
                                      <p:to>
                                        <p:strVal val="visible"/>
                                      </p:to>
                                    </p:set>
                                  </p:childTnLst>
                                </p:cTn>
                              </p:par>
                              <p:par>
                                <p:cTn id="186" presetID="1" presetClass="entr" presetSubtype="0" fill="hold" grpId="0" nodeType="withEffect">
                                  <p:stCondLst>
                                    <p:cond delay="0"/>
                                  </p:stCondLst>
                                  <p:childTnLst>
                                    <p:set>
                                      <p:cBhvr>
                                        <p:cTn id="187" dur="1" fill="hold">
                                          <p:stCondLst>
                                            <p:cond delay="0"/>
                                          </p:stCondLst>
                                        </p:cTn>
                                        <p:tgtEl>
                                          <p:spTgt spid="317562"/>
                                        </p:tgtEl>
                                        <p:attrNameLst>
                                          <p:attrName>style.visibility</p:attrName>
                                        </p:attrNameLst>
                                      </p:cBhvr>
                                      <p:to>
                                        <p:strVal val="visible"/>
                                      </p:to>
                                    </p:set>
                                  </p:childTnLst>
                                </p:cTn>
                              </p:par>
                              <p:par>
                                <p:cTn id="188" presetID="1" presetClass="entr" presetSubtype="0" fill="hold" nodeType="withEffect">
                                  <p:stCondLst>
                                    <p:cond delay="0"/>
                                  </p:stCondLst>
                                  <p:childTnLst>
                                    <p:set>
                                      <p:cBhvr>
                                        <p:cTn id="189" dur="1" fill="hold">
                                          <p:stCondLst>
                                            <p:cond delay="0"/>
                                          </p:stCondLst>
                                        </p:cTn>
                                        <p:tgtEl>
                                          <p:spTgt spid="317563"/>
                                        </p:tgtEl>
                                        <p:attrNameLst>
                                          <p:attrName>style.visibility</p:attrName>
                                        </p:attrNameLst>
                                      </p:cBhvr>
                                      <p:to>
                                        <p:strVal val="visible"/>
                                      </p:to>
                                    </p:set>
                                  </p:childTnLst>
                                </p:cTn>
                              </p:par>
                              <p:par>
                                <p:cTn id="190" presetID="2" presetClass="entr" presetSubtype="4" fill="hold" nodeType="withEffect">
                                  <p:stCondLst>
                                    <p:cond delay="0"/>
                                  </p:stCondLst>
                                  <p:childTnLst>
                                    <p:set>
                                      <p:cBhvr>
                                        <p:cTn id="191" dur="1" fill="hold">
                                          <p:stCondLst>
                                            <p:cond delay="0"/>
                                          </p:stCondLst>
                                        </p:cTn>
                                        <p:tgtEl>
                                          <p:spTgt spid="317564"/>
                                        </p:tgtEl>
                                        <p:attrNameLst>
                                          <p:attrName>style.visibility</p:attrName>
                                        </p:attrNameLst>
                                      </p:cBhvr>
                                      <p:to>
                                        <p:strVal val="visible"/>
                                      </p:to>
                                    </p:set>
                                    <p:anim calcmode="lin" valueType="num">
                                      <p:cBhvr additive="base">
                                        <p:cTn id="192" dur="500" fill="hold"/>
                                        <p:tgtEl>
                                          <p:spTgt spid="317564"/>
                                        </p:tgtEl>
                                        <p:attrNameLst>
                                          <p:attrName>ppt_x</p:attrName>
                                        </p:attrNameLst>
                                      </p:cBhvr>
                                      <p:tavLst>
                                        <p:tav tm="0">
                                          <p:val>
                                            <p:strVal val="#ppt_x"/>
                                          </p:val>
                                        </p:tav>
                                        <p:tav tm="100000">
                                          <p:val>
                                            <p:strVal val="#ppt_x"/>
                                          </p:val>
                                        </p:tav>
                                      </p:tavLst>
                                    </p:anim>
                                    <p:anim calcmode="lin" valueType="num">
                                      <p:cBhvr additive="base">
                                        <p:cTn id="193" dur="500" fill="hold"/>
                                        <p:tgtEl>
                                          <p:spTgt spid="317564"/>
                                        </p:tgtEl>
                                        <p:attrNameLst>
                                          <p:attrName>ppt_y</p:attrName>
                                        </p:attrNameLst>
                                      </p:cBhvr>
                                      <p:tavLst>
                                        <p:tav tm="0">
                                          <p:val>
                                            <p:strVal val="1+#ppt_h/2"/>
                                          </p:val>
                                        </p:tav>
                                        <p:tav tm="100000">
                                          <p:val>
                                            <p:strVal val="#ppt_y"/>
                                          </p:val>
                                        </p:tav>
                                      </p:tavLst>
                                    </p:anim>
                                  </p:childTnLst>
                                </p:cTn>
                              </p:par>
                              <p:par>
                                <p:cTn id="194" presetID="2" presetClass="entr" presetSubtype="4" fill="hold" nodeType="withEffect">
                                  <p:stCondLst>
                                    <p:cond delay="0"/>
                                  </p:stCondLst>
                                  <p:childTnLst>
                                    <p:set>
                                      <p:cBhvr>
                                        <p:cTn id="195" dur="1" fill="hold">
                                          <p:stCondLst>
                                            <p:cond delay="0"/>
                                          </p:stCondLst>
                                        </p:cTn>
                                        <p:tgtEl>
                                          <p:spTgt spid="317565"/>
                                        </p:tgtEl>
                                        <p:attrNameLst>
                                          <p:attrName>style.visibility</p:attrName>
                                        </p:attrNameLst>
                                      </p:cBhvr>
                                      <p:to>
                                        <p:strVal val="visible"/>
                                      </p:to>
                                    </p:set>
                                    <p:anim calcmode="lin" valueType="num">
                                      <p:cBhvr additive="base">
                                        <p:cTn id="196" dur="500" fill="hold"/>
                                        <p:tgtEl>
                                          <p:spTgt spid="317565"/>
                                        </p:tgtEl>
                                        <p:attrNameLst>
                                          <p:attrName>ppt_x</p:attrName>
                                        </p:attrNameLst>
                                      </p:cBhvr>
                                      <p:tavLst>
                                        <p:tav tm="0">
                                          <p:val>
                                            <p:strVal val="#ppt_x"/>
                                          </p:val>
                                        </p:tav>
                                        <p:tav tm="100000">
                                          <p:val>
                                            <p:strVal val="#ppt_x"/>
                                          </p:val>
                                        </p:tav>
                                      </p:tavLst>
                                    </p:anim>
                                    <p:anim calcmode="lin" valueType="num">
                                      <p:cBhvr additive="base">
                                        <p:cTn id="197" dur="500" fill="hold"/>
                                        <p:tgtEl>
                                          <p:spTgt spid="317565"/>
                                        </p:tgtEl>
                                        <p:attrNameLst>
                                          <p:attrName>ppt_y</p:attrName>
                                        </p:attrNameLst>
                                      </p:cBhvr>
                                      <p:tavLst>
                                        <p:tav tm="0">
                                          <p:val>
                                            <p:strVal val="1+#ppt_h/2"/>
                                          </p:val>
                                        </p:tav>
                                        <p:tav tm="100000">
                                          <p:val>
                                            <p:strVal val="#ppt_y"/>
                                          </p:val>
                                        </p:tav>
                                      </p:tavLst>
                                    </p:anim>
                                  </p:childTnLst>
                                </p:cTn>
                              </p:par>
                              <p:par>
                                <p:cTn id="198" presetID="2" presetClass="entr" presetSubtype="4" fill="hold" nodeType="withEffect">
                                  <p:stCondLst>
                                    <p:cond delay="0"/>
                                  </p:stCondLst>
                                  <p:childTnLst>
                                    <p:set>
                                      <p:cBhvr>
                                        <p:cTn id="199" dur="1" fill="hold">
                                          <p:stCondLst>
                                            <p:cond delay="0"/>
                                          </p:stCondLst>
                                        </p:cTn>
                                        <p:tgtEl>
                                          <p:spTgt spid="317566"/>
                                        </p:tgtEl>
                                        <p:attrNameLst>
                                          <p:attrName>style.visibility</p:attrName>
                                        </p:attrNameLst>
                                      </p:cBhvr>
                                      <p:to>
                                        <p:strVal val="visible"/>
                                      </p:to>
                                    </p:set>
                                    <p:anim calcmode="lin" valueType="num">
                                      <p:cBhvr additive="base">
                                        <p:cTn id="200" dur="500" fill="hold"/>
                                        <p:tgtEl>
                                          <p:spTgt spid="317566"/>
                                        </p:tgtEl>
                                        <p:attrNameLst>
                                          <p:attrName>ppt_x</p:attrName>
                                        </p:attrNameLst>
                                      </p:cBhvr>
                                      <p:tavLst>
                                        <p:tav tm="0">
                                          <p:val>
                                            <p:strVal val="#ppt_x"/>
                                          </p:val>
                                        </p:tav>
                                        <p:tav tm="100000">
                                          <p:val>
                                            <p:strVal val="#ppt_x"/>
                                          </p:val>
                                        </p:tav>
                                      </p:tavLst>
                                    </p:anim>
                                    <p:anim calcmode="lin" valueType="num">
                                      <p:cBhvr additive="base">
                                        <p:cTn id="201" dur="500" fill="hold"/>
                                        <p:tgtEl>
                                          <p:spTgt spid="317566"/>
                                        </p:tgtEl>
                                        <p:attrNameLst>
                                          <p:attrName>ppt_y</p:attrName>
                                        </p:attrNameLst>
                                      </p:cBhvr>
                                      <p:tavLst>
                                        <p:tav tm="0">
                                          <p:val>
                                            <p:strVal val="1+#ppt_h/2"/>
                                          </p:val>
                                        </p:tav>
                                        <p:tav tm="100000">
                                          <p:val>
                                            <p:strVal val="#ppt_y"/>
                                          </p:val>
                                        </p:tav>
                                      </p:tavLst>
                                    </p:anim>
                                  </p:childTnLst>
                                </p:cTn>
                              </p:par>
                              <p:par>
                                <p:cTn id="202" presetID="2" presetClass="entr" presetSubtype="4" fill="hold" nodeType="withEffect">
                                  <p:stCondLst>
                                    <p:cond delay="0"/>
                                  </p:stCondLst>
                                  <p:childTnLst>
                                    <p:set>
                                      <p:cBhvr>
                                        <p:cTn id="203" dur="1" fill="hold">
                                          <p:stCondLst>
                                            <p:cond delay="0"/>
                                          </p:stCondLst>
                                        </p:cTn>
                                        <p:tgtEl>
                                          <p:spTgt spid="317567"/>
                                        </p:tgtEl>
                                        <p:attrNameLst>
                                          <p:attrName>style.visibility</p:attrName>
                                        </p:attrNameLst>
                                      </p:cBhvr>
                                      <p:to>
                                        <p:strVal val="visible"/>
                                      </p:to>
                                    </p:set>
                                    <p:anim calcmode="lin" valueType="num">
                                      <p:cBhvr additive="base">
                                        <p:cTn id="204" dur="500" fill="hold"/>
                                        <p:tgtEl>
                                          <p:spTgt spid="317567"/>
                                        </p:tgtEl>
                                        <p:attrNameLst>
                                          <p:attrName>ppt_x</p:attrName>
                                        </p:attrNameLst>
                                      </p:cBhvr>
                                      <p:tavLst>
                                        <p:tav tm="0">
                                          <p:val>
                                            <p:strVal val="#ppt_x"/>
                                          </p:val>
                                        </p:tav>
                                        <p:tav tm="100000">
                                          <p:val>
                                            <p:strVal val="#ppt_x"/>
                                          </p:val>
                                        </p:tav>
                                      </p:tavLst>
                                    </p:anim>
                                    <p:anim calcmode="lin" valueType="num">
                                      <p:cBhvr additive="base">
                                        <p:cTn id="205" dur="500" fill="hold"/>
                                        <p:tgtEl>
                                          <p:spTgt spid="317567"/>
                                        </p:tgtEl>
                                        <p:attrNameLst>
                                          <p:attrName>ppt_y</p:attrName>
                                        </p:attrNameLst>
                                      </p:cBhvr>
                                      <p:tavLst>
                                        <p:tav tm="0">
                                          <p:val>
                                            <p:strVal val="1+#ppt_h/2"/>
                                          </p:val>
                                        </p:tav>
                                        <p:tav tm="100000">
                                          <p:val>
                                            <p:strVal val="#ppt_y"/>
                                          </p:val>
                                        </p:tav>
                                      </p:tavLst>
                                    </p:anim>
                                  </p:childTnLst>
                                </p:cTn>
                              </p:par>
                            </p:childTnLst>
                          </p:cTn>
                        </p:par>
                        <p:par>
                          <p:cTn id="206" fill="hold">
                            <p:stCondLst>
                              <p:cond delay="500"/>
                            </p:stCondLst>
                            <p:childTnLst>
                              <p:par>
                                <p:cTn id="207" presetID="1" presetClass="entr" presetSubtype="0" fill="hold" grpId="0" nodeType="afterEffect">
                                  <p:stCondLst>
                                    <p:cond delay="0"/>
                                  </p:stCondLst>
                                  <p:childTnLst>
                                    <p:set>
                                      <p:cBhvr>
                                        <p:cTn id="208" dur="1" fill="hold">
                                          <p:stCondLst>
                                            <p:cond delay="0"/>
                                          </p:stCondLst>
                                        </p:cTn>
                                        <p:tgtEl>
                                          <p:spTgt spid="317568"/>
                                        </p:tgtEl>
                                        <p:attrNameLst>
                                          <p:attrName>style.visibility</p:attrName>
                                        </p:attrNameLst>
                                      </p:cBhvr>
                                      <p:to>
                                        <p:strVal val="visible"/>
                                      </p:to>
                                    </p:set>
                                  </p:childTnLst>
                                </p:cTn>
                              </p:par>
                            </p:childTnLst>
                          </p:cTn>
                        </p:par>
                        <p:par>
                          <p:cTn id="209" fill="hold">
                            <p:stCondLst>
                              <p:cond delay="500"/>
                            </p:stCondLst>
                            <p:childTnLst>
                              <p:par>
                                <p:cTn id="210" presetID="1" presetClass="entr" presetSubtype="0" fill="hold" grpId="1" nodeType="afterEffect">
                                  <p:stCondLst>
                                    <p:cond delay="0"/>
                                  </p:stCondLst>
                                  <p:childTnLst>
                                    <p:set>
                                      <p:cBhvr>
                                        <p:cTn id="211" dur="1" fill="hold">
                                          <p:stCondLst>
                                            <p:cond delay="0"/>
                                          </p:stCondLst>
                                        </p:cTn>
                                        <p:tgtEl>
                                          <p:spTgt spid="317568"/>
                                        </p:tgtEl>
                                        <p:attrNameLst>
                                          <p:attrName>style.visibility</p:attrName>
                                        </p:attrNameLst>
                                      </p:cBhvr>
                                      <p:to>
                                        <p:strVal val="visible"/>
                                      </p:to>
                                    </p:set>
                                  </p:childTnLst>
                                </p:cTn>
                              </p:par>
                              <p:par>
                                <p:cTn id="212" presetID="1" presetClass="entr" presetSubtype="0" fill="hold" nodeType="withEffect">
                                  <p:stCondLst>
                                    <p:cond delay="0"/>
                                  </p:stCondLst>
                                  <p:childTnLst>
                                    <p:set>
                                      <p:cBhvr>
                                        <p:cTn id="213" dur="1" fill="hold">
                                          <p:stCondLst>
                                            <p:cond delay="0"/>
                                          </p:stCondLst>
                                        </p:cTn>
                                        <p:tgtEl>
                                          <p:spTgt spid="3175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0" grpId="0" animBg="1"/>
      <p:bldP spid="317529" grpId="0" animBg="1"/>
      <p:bldP spid="317447" grpId="0"/>
      <p:bldP spid="317459" grpId="0"/>
      <p:bldP spid="317461" grpId="0" animBg="1"/>
      <p:bldP spid="317462" grpId="0" animBg="1"/>
      <p:bldP spid="317465" grpId="0" animBg="1"/>
      <p:bldP spid="317466" grpId="0" animBg="1"/>
      <p:bldP spid="317472" grpId="0"/>
      <p:bldP spid="317481" grpId="0"/>
      <p:bldP spid="317483" grpId="0" animBg="1"/>
      <p:bldP spid="317484" grpId="0" animBg="1"/>
      <p:bldP spid="317485" grpId="0" animBg="1"/>
      <p:bldP spid="317492" grpId="0" animBg="1"/>
      <p:bldP spid="317496" grpId="0" animBg="1"/>
      <p:bldP spid="317497" grpId="0" animBg="1"/>
      <p:bldP spid="317504" grpId="0" animBg="1"/>
      <p:bldP spid="317505" grpId="0" animBg="1"/>
      <p:bldP spid="317506" grpId="0" animBg="1"/>
      <p:bldP spid="317511" grpId="0" animBg="1"/>
      <p:bldP spid="317513" grpId="0" animBg="1"/>
      <p:bldP spid="317517" grpId="0" animBg="1"/>
      <p:bldP spid="317518" grpId="0" animBg="1"/>
      <p:bldP spid="317521" grpId="0" animBg="1"/>
      <p:bldP spid="317522" grpId="0" animBg="1"/>
      <p:bldP spid="317523" grpId="0" animBg="1"/>
      <p:bldP spid="317524" grpId="0" animBg="1"/>
      <p:bldP spid="317525" grpId="0" animBg="1"/>
      <p:bldP spid="317527" grpId="0" animBg="1"/>
      <p:bldP spid="317528" grpId="0" animBg="1"/>
      <p:bldP spid="317533" grpId="0" animBg="1"/>
      <p:bldP spid="317535" grpId="0"/>
      <p:bldP spid="317543" grpId="0"/>
      <p:bldP spid="317544" grpId="0" animBg="1"/>
      <p:bldP spid="317546" grpId="0" animBg="1"/>
      <p:bldP spid="317547" grpId="0" animBg="1"/>
      <p:bldP spid="317552" grpId="0" animBg="1"/>
      <p:bldP spid="317553" grpId="0" animBg="1"/>
      <p:bldP spid="317555" grpId="0" animBg="1"/>
      <p:bldP spid="317556" grpId="0" animBg="1"/>
      <p:bldP spid="317557" grpId="0" animBg="1"/>
      <p:bldP spid="317558" grpId="0" animBg="1"/>
      <p:bldP spid="317559" grpId="0" animBg="1"/>
      <p:bldP spid="317560" grpId="0" animBg="1"/>
      <p:bldP spid="317562" grpId="0" animBg="1"/>
      <p:bldP spid="317568" grpId="0" animBg="1"/>
      <p:bldP spid="31756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9" name="Rectangle 5"/>
          <p:cNvSpPr>
            <a:spLocks noChangeArrowheads="1"/>
          </p:cNvSpPr>
          <p:nvPr/>
        </p:nvSpPr>
        <p:spPr bwMode="auto">
          <a:xfrm>
            <a:off x="0" y="755650"/>
            <a:ext cx="8320088" cy="592138"/>
          </a:xfrm>
          <a:prstGeom prst="rect">
            <a:avLst/>
          </a:prstGeom>
          <a:noFill/>
          <a:ln w="9525">
            <a:noFill/>
            <a:miter lim="800000"/>
            <a:headEnd/>
            <a:tailEnd/>
          </a:ln>
          <a:effectLst/>
        </p:spPr>
        <p:txBody>
          <a:bodyPr/>
          <a:lstStyle/>
          <a:p>
            <a:pPr marL="533400" indent="-533400">
              <a:lnSpc>
                <a:spcPct val="80000"/>
              </a:lnSpc>
              <a:spcBef>
                <a:spcPct val="20000"/>
              </a:spcBef>
              <a:buClr>
                <a:schemeClr val="bg2"/>
              </a:buClr>
              <a:buSzPct val="75000"/>
              <a:buFont typeface="Wingdings" pitchFamily="2" charset="2"/>
              <a:buNone/>
            </a:pPr>
            <a:endParaRPr lang="ru-RU" sz="1000" b="1"/>
          </a:p>
          <a:p>
            <a:pPr marL="533400" indent="-533400">
              <a:spcBef>
                <a:spcPct val="20000"/>
              </a:spcBef>
              <a:buClr>
                <a:schemeClr val="bg2"/>
              </a:buClr>
              <a:buSzPct val="75000"/>
              <a:buFont typeface="Wingdings" pitchFamily="2" charset="2"/>
              <a:buChar char="n"/>
            </a:pPr>
            <a:r>
              <a:rPr lang="ru-RU" sz="1000" b="1"/>
              <a:t>Момент пары сил в пространстве –</a:t>
            </a:r>
            <a:r>
              <a:rPr lang="ru-RU" sz="1000" b="1">
                <a:solidFill>
                  <a:srgbClr val="FF0000"/>
                </a:solidFill>
              </a:rPr>
              <a:t> </a:t>
            </a:r>
            <a:r>
              <a:rPr lang="ru-RU" sz="1000">
                <a:solidFill>
                  <a:schemeClr val="bg2"/>
                </a:solidFill>
              </a:rPr>
              <a:t>вектор, перпендикулярный плоскости действия пары, направленный</a:t>
            </a:r>
          </a:p>
          <a:p>
            <a:pPr marL="533400" indent="-533400">
              <a:spcBef>
                <a:spcPct val="20000"/>
              </a:spcBef>
              <a:buClr>
                <a:schemeClr val="bg2"/>
              </a:buClr>
              <a:buSzPct val="75000"/>
              <a:buFont typeface="Wingdings" pitchFamily="2" charset="2"/>
              <a:buNone/>
            </a:pPr>
            <a:r>
              <a:rPr lang="ru-RU" sz="1000">
                <a:solidFill>
                  <a:schemeClr val="bg2"/>
                </a:solidFill>
              </a:rPr>
              <a:t>в ту сторону, откуда вращение плоскости под действием пары представляется происходящим против часовой стрелки.</a:t>
            </a:r>
          </a:p>
          <a:p>
            <a:pPr marL="533400" indent="-533400">
              <a:spcBef>
                <a:spcPct val="20000"/>
              </a:spcBef>
              <a:buClr>
                <a:schemeClr val="bg2"/>
              </a:buClr>
              <a:buSzPct val="75000"/>
              <a:buFont typeface="Wingdings" pitchFamily="2" charset="2"/>
              <a:buNone/>
            </a:pPr>
            <a:r>
              <a:rPr lang="ru-RU" sz="1000">
                <a:solidFill>
                  <a:schemeClr val="bg2"/>
                </a:solidFill>
              </a:rPr>
              <a:t>	Модуль вектора момента пары равен</a:t>
            </a:r>
            <a:r>
              <a:rPr lang="en-US" sz="1000">
                <a:solidFill>
                  <a:schemeClr val="bg2"/>
                </a:solidFill>
              </a:rPr>
              <a:t> </a:t>
            </a:r>
            <a:r>
              <a:rPr lang="ru-RU" sz="1000">
                <a:solidFill>
                  <a:schemeClr val="bg2"/>
                </a:solidFill>
              </a:rPr>
              <a:t>произведению одной из сил пары на плечо пары</a:t>
            </a:r>
            <a:r>
              <a:rPr lang="en-US" sz="1000">
                <a:solidFill>
                  <a:schemeClr val="bg2"/>
                </a:solidFill>
              </a:rPr>
              <a:t>:</a:t>
            </a:r>
          </a:p>
          <a:p>
            <a:pPr marL="533400" indent="-533400">
              <a:spcBef>
                <a:spcPct val="20000"/>
              </a:spcBef>
              <a:buClr>
                <a:schemeClr val="bg2"/>
              </a:buClr>
              <a:buSzPct val="75000"/>
              <a:buFont typeface="Wingdings" pitchFamily="2" charset="2"/>
              <a:buNone/>
            </a:pPr>
            <a:endParaRPr lang="ru-RU" sz="1000">
              <a:solidFill>
                <a:schemeClr val="bg2"/>
              </a:solidFill>
            </a:endParaRPr>
          </a:p>
          <a:p>
            <a:pPr marL="533400" indent="-533400">
              <a:spcBef>
                <a:spcPct val="20000"/>
              </a:spcBef>
              <a:buClr>
                <a:schemeClr val="bg2"/>
              </a:buClr>
              <a:buSzPct val="75000"/>
              <a:buFont typeface="Wingdings" pitchFamily="2" charset="2"/>
              <a:buChar char="n"/>
            </a:pPr>
            <a:r>
              <a:rPr lang="ru-RU" sz="1000" b="1"/>
              <a:t>Теоремы о парах</a:t>
            </a:r>
            <a:r>
              <a:rPr lang="en-US" sz="1000" b="1"/>
              <a:t>:</a:t>
            </a:r>
            <a:r>
              <a:rPr lang="ru-RU" sz="1000" b="1">
                <a:solidFill>
                  <a:srgbClr val="FF0000"/>
                </a:solidFill>
              </a:rPr>
              <a:t> </a:t>
            </a:r>
            <a:r>
              <a:rPr lang="ru-RU" sz="1000">
                <a:solidFill>
                  <a:schemeClr val="bg2"/>
                </a:solidFill>
              </a:rPr>
              <a:t>(Теоремы приводятся без доказательств. Подробные доказательства с графической анимацией см. демонстрационную программу автора по теории пар </a:t>
            </a:r>
            <a:r>
              <a:rPr lang="en-US" sz="1000">
                <a:solidFill>
                  <a:schemeClr val="bg2"/>
                </a:solidFill>
              </a:rPr>
              <a:t>“</a:t>
            </a:r>
            <a:r>
              <a:rPr lang="ru-RU" sz="1000">
                <a:solidFill>
                  <a:schemeClr val="bg2"/>
                </a:solidFill>
              </a:rPr>
              <a:t>Теория пар</a:t>
            </a:r>
            <a:r>
              <a:rPr lang="en-US" sz="1000">
                <a:solidFill>
                  <a:schemeClr val="bg2"/>
                </a:solidFill>
              </a:rPr>
              <a:t>” </a:t>
            </a:r>
            <a:r>
              <a:rPr lang="ru-RU" sz="1000">
                <a:solidFill>
                  <a:schemeClr val="bg2"/>
                </a:solidFill>
              </a:rPr>
              <a:t>на сайте МИИТа. </a:t>
            </a:r>
            <a:r>
              <a:rPr lang="ru-RU" sz="1000">
                <a:solidFill>
                  <a:srgbClr val="FF0000"/>
                </a:solidFill>
                <a:hlinkClick r:id="rId3"/>
              </a:rPr>
              <a:t>Посмотреть…</a:t>
            </a:r>
            <a:r>
              <a:rPr lang="ru-RU" sz="1000">
                <a:solidFill>
                  <a:schemeClr val="bg2"/>
                </a:solidFill>
                <a:hlinkClick r:id="rId3"/>
              </a:rPr>
              <a:t>  </a:t>
            </a:r>
            <a:r>
              <a:rPr lang="ru-RU" sz="1000">
                <a:solidFill>
                  <a:schemeClr val="bg2"/>
                </a:solidFill>
              </a:rPr>
              <a:t>) </a:t>
            </a:r>
            <a:endParaRPr lang="en-US" sz="1000">
              <a:solidFill>
                <a:srgbClr val="FF0000"/>
              </a:solidFill>
            </a:endParaRPr>
          </a:p>
          <a:p>
            <a:pPr marL="533400" indent="-533400">
              <a:spcBef>
                <a:spcPct val="20000"/>
              </a:spcBef>
              <a:buClr>
                <a:schemeClr val="bg2"/>
              </a:buClr>
              <a:buSzPct val="75000"/>
              <a:buFont typeface="Wingdings" pitchFamily="2" charset="2"/>
              <a:buChar char="n"/>
            </a:pPr>
            <a:r>
              <a:rPr lang="ru-RU" sz="1000" b="1">
                <a:solidFill>
                  <a:srgbClr val="FF0000"/>
                </a:solidFill>
              </a:rPr>
              <a:t>О переносе пары сил в плоскость, параллельную плоскости ее действия </a:t>
            </a:r>
            <a:r>
              <a:rPr lang="ru-RU" sz="1000">
                <a:solidFill>
                  <a:schemeClr val="bg2"/>
                </a:solidFill>
              </a:rPr>
              <a:t>– Пару сил можно перенести в любую плоскость, параллельную плоскости ее действия. Кинематическое состояние тела не изменится.</a:t>
            </a:r>
          </a:p>
          <a:p>
            <a:pPr marL="533400" indent="-533400">
              <a:spcBef>
                <a:spcPct val="20000"/>
              </a:spcBef>
              <a:buClr>
                <a:schemeClr val="bg2"/>
              </a:buClr>
              <a:buSzPct val="75000"/>
              <a:buFont typeface="Wingdings" pitchFamily="2" charset="2"/>
              <a:buChar char="n"/>
            </a:pPr>
            <a:r>
              <a:rPr lang="ru-RU" sz="1000" b="1">
                <a:solidFill>
                  <a:srgbClr val="FF0000"/>
                </a:solidFill>
              </a:rPr>
              <a:t>Об эквивалентности пар сил</a:t>
            </a:r>
            <a:r>
              <a:rPr lang="ru-RU" sz="1000">
                <a:solidFill>
                  <a:schemeClr val="bg2"/>
                </a:solidFill>
              </a:rPr>
              <a:t> – Пару сил можно заменить другой парой сил, если их моменты геометрически (векторно) равны. Кинематическое состояние тела не изменится.</a:t>
            </a:r>
          </a:p>
          <a:p>
            <a:pPr marL="533400" indent="-533400">
              <a:spcBef>
                <a:spcPct val="20000"/>
              </a:spcBef>
              <a:buClr>
                <a:schemeClr val="bg2"/>
              </a:buClr>
              <a:buSzPct val="75000"/>
              <a:buFont typeface="Wingdings" pitchFamily="2" charset="2"/>
              <a:buChar char="n"/>
            </a:pPr>
            <a:r>
              <a:rPr lang="ru-RU" sz="1000" b="1">
                <a:solidFill>
                  <a:srgbClr val="FF0000"/>
                </a:solidFill>
              </a:rPr>
              <a:t>О сложении пар сил на плоскости </a:t>
            </a:r>
            <a:r>
              <a:rPr lang="ru-RU" sz="1000">
                <a:solidFill>
                  <a:schemeClr val="bg2"/>
                </a:solidFill>
              </a:rPr>
              <a:t>– Систему пар сил на плоскости можно заменить одной парой, момент которой равен геометрической (векторной) сумме моментов исходных пар. Кинематическое состояние тела не изменится.</a:t>
            </a:r>
          </a:p>
          <a:p>
            <a:pPr marL="533400" indent="-533400">
              <a:spcBef>
                <a:spcPct val="20000"/>
              </a:spcBef>
              <a:buClr>
                <a:schemeClr val="bg2"/>
              </a:buClr>
              <a:buSzPct val="75000"/>
              <a:buFont typeface="Wingdings" pitchFamily="2" charset="2"/>
              <a:buChar char="n"/>
            </a:pPr>
            <a:r>
              <a:rPr lang="ru-RU" sz="1000" b="1">
                <a:solidFill>
                  <a:srgbClr val="FF0000"/>
                </a:solidFill>
              </a:rPr>
              <a:t>Условие равновесия системы пар сил </a:t>
            </a:r>
            <a:r>
              <a:rPr lang="ru-RU" sz="1000">
                <a:solidFill>
                  <a:schemeClr val="bg2"/>
                </a:solidFill>
              </a:rPr>
              <a:t>- </a:t>
            </a:r>
          </a:p>
        </p:txBody>
      </p:sp>
      <p:graphicFrame>
        <p:nvGraphicFramePr>
          <p:cNvPr id="318471" name="Object 7"/>
          <p:cNvGraphicFramePr>
            <a:graphicFrameLocks noChangeAspect="1"/>
          </p:cNvGraphicFramePr>
          <p:nvPr/>
        </p:nvGraphicFramePr>
        <p:xfrm>
          <a:off x="4394200" y="3043238"/>
          <a:ext cx="1147763" cy="290512"/>
        </p:xfrm>
        <a:graphic>
          <a:graphicData uri="http://schemas.openxmlformats.org/presentationml/2006/ole">
            <p:oleObj spid="_x0000_s318471" name="Формула" r:id="rId4" imgW="952200" imgH="241200" progId="Equation.3">
              <p:embed/>
            </p:oleObj>
          </a:graphicData>
        </a:graphic>
      </p:graphicFrame>
      <p:sp>
        <p:nvSpPr>
          <p:cNvPr id="318472" name="Rectangle 8"/>
          <p:cNvSpPr>
            <a:spLocks noChangeArrowheads="1"/>
          </p:cNvSpPr>
          <p:nvPr/>
        </p:nvSpPr>
        <p:spPr bwMode="auto">
          <a:xfrm>
            <a:off x="962025" y="561975"/>
            <a:ext cx="4229100" cy="200025"/>
          </a:xfrm>
          <a:prstGeom prst="rect">
            <a:avLst/>
          </a:prstGeom>
          <a:noFill/>
          <a:ln w="9525">
            <a:noFill/>
            <a:miter lim="800000"/>
            <a:headEnd/>
            <a:tailEnd/>
          </a:ln>
          <a:effectLst/>
        </p:spPr>
        <p:txBody>
          <a:bodyPr anchor="ctr"/>
          <a:lstStyle/>
          <a:p>
            <a:r>
              <a:rPr lang="ru-RU"/>
              <a:t>Лекция </a:t>
            </a:r>
            <a:r>
              <a:rPr lang="en-US"/>
              <a:t>6</a:t>
            </a:r>
            <a:r>
              <a:rPr lang="ru-RU"/>
              <a:t> (</a:t>
            </a:r>
            <a:r>
              <a:rPr lang="ru-RU" sz="1600"/>
              <a:t>продолжение – 6.</a:t>
            </a:r>
            <a:r>
              <a:rPr lang="en-US" sz="1600"/>
              <a:t>2</a:t>
            </a:r>
            <a:r>
              <a:rPr lang="ru-RU"/>
              <a:t>)</a:t>
            </a:r>
          </a:p>
        </p:txBody>
      </p:sp>
      <p:pic>
        <p:nvPicPr>
          <p:cNvPr id="318473" name="Picture 9" descr="НТЦТТ2"/>
          <p:cNvPicPr>
            <a:picLocks noChangeAspect="1" noChangeArrowheads="1"/>
          </p:cNvPicPr>
          <p:nvPr/>
        </p:nvPicPr>
        <p:blipFill>
          <a:blip r:embed="rId5" cstate="print"/>
          <a:srcRect/>
          <a:stretch>
            <a:fillRect/>
          </a:stretch>
        </p:blipFill>
        <p:spPr bwMode="auto">
          <a:xfrm>
            <a:off x="8172450" y="115888"/>
            <a:ext cx="792163" cy="512762"/>
          </a:xfrm>
          <a:prstGeom prst="rect">
            <a:avLst/>
          </a:prstGeom>
          <a:noFill/>
          <a:ln w="9525">
            <a:noFill/>
            <a:miter lim="800000"/>
            <a:headEnd/>
            <a:tailEnd/>
          </a:ln>
        </p:spPr>
      </p:pic>
      <p:graphicFrame>
        <p:nvGraphicFramePr>
          <p:cNvPr id="318474" name="Object 10"/>
          <p:cNvGraphicFramePr>
            <a:graphicFrameLocks noChangeAspect="1"/>
          </p:cNvGraphicFramePr>
          <p:nvPr/>
        </p:nvGraphicFramePr>
        <p:xfrm>
          <a:off x="5848350" y="1384300"/>
          <a:ext cx="1131888" cy="214313"/>
        </p:xfrm>
        <a:graphic>
          <a:graphicData uri="http://schemas.openxmlformats.org/presentationml/2006/ole">
            <p:oleObj spid="_x0000_s318474" name="Формула" r:id="rId6" imgW="939600" imgH="177480" progId="Equation.3">
              <p:embed/>
            </p:oleObj>
          </a:graphicData>
        </a:graphic>
      </p:graphicFrame>
      <p:sp>
        <p:nvSpPr>
          <p:cNvPr id="318475" name="AutoShape 11"/>
          <p:cNvSpPr>
            <a:spLocks noChangeArrowheads="1"/>
          </p:cNvSpPr>
          <p:nvPr/>
        </p:nvSpPr>
        <p:spPr bwMode="auto">
          <a:xfrm>
            <a:off x="7277100" y="1238250"/>
            <a:ext cx="1676400" cy="419100"/>
          </a:xfrm>
          <a:prstGeom prst="parallelogram">
            <a:avLst>
              <a:gd name="adj" fmla="val 100000"/>
            </a:avLst>
          </a:prstGeom>
          <a:solidFill>
            <a:schemeClr val="folHlink"/>
          </a:solidFill>
          <a:ln w="9525" algn="ctr">
            <a:solidFill>
              <a:schemeClr val="tx1"/>
            </a:solidFill>
            <a:miter lim="800000"/>
            <a:headEnd/>
            <a:tailEnd/>
          </a:ln>
          <a:effectLst/>
        </p:spPr>
        <p:txBody>
          <a:bodyPr wrap="none" anchor="ctr"/>
          <a:lstStyle/>
          <a:p>
            <a:endParaRPr lang="ru-RU"/>
          </a:p>
        </p:txBody>
      </p:sp>
      <p:sp>
        <p:nvSpPr>
          <p:cNvPr id="318476" name="AutoShape 12"/>
          <p:cNvSpPr>
            <a:spLocks noChangeArrowheads="1"/>
          </p:cNvSpPr>
          <p:nvPr/>
        </p:nvSpPr>
        <p:spPr bwMode="auto">
          <a:xfrm>
            <a:off x="7896225" y="1533525"/>
            <a:ext cx="523875" cy="88900"/>
          </a:xfrm>
          <a:prstGeom prst="rightArrow">
            <a:avLst>
              <a:gd name="adj1" fmla="val 50000"/>
              <a:gd name="adj2" fmla="val 147321"/>
            </a:avLst>
          </a:prstGeom>
          <a:solidFill>
            <a:srgbClr val="FF0000"/>
          </a:solidFill>
          <a:ln w="9525" algn="ctr">
            <a:solidFill>
              <a:schemeClr val="tx1"/>
            </a:solidFill>
            <a:miter lim="800000"/>
            <a:headEnd/>
            <a:tailEnd/>
          </a:ln>
          <a:effectLst/>
        </p:spPr>
        <p:txBody>
          <a:bodyPr wrap="none" anchor="ctr"/>
          <a:lstStyle/>
          <a:p>
            <a:endParaRPr lang="ru-RU"/>
          </a:p>
        </p:txBody>
      </p:sp>
      <p:sp>
        <p:nvSpPr>
          <p:cNvPr id="318477" name="AutoShape 13"/>
          <p:cNvSpPr>
            <a:spLocks noChangeArrowheads="1"/>
          </p:cNvSpPr>
          <p:nvPr/>
        </p:nvSpPr>
        <p:spPr bwMode="auto">
          <a:xfrm flipH="1">
            <a:off x="7742238" y="1255713"/>
            <a:ext cx="523875" cy="88900"/>
          </a:xfrm>
          <a:prstGeom prst="rightArrow">
            <a:avLst>
              <a:gd name="adj1" fmla="val 50000"/>
              <a:gd name="adj2" fmla="val 147321"/>
            </a:avLst>
          </a:prstGeom>
          <a:solidFill>
            <a:srgbClr val="FF0000"/>
          </a:solidFill>
          <a:ln w="9525" algn="ctr">
            <a:solidFill>
              <a:schemeClr val="tx1"/>
            </a:solidFill>
            <a:miter lim="800000"/>
            <a:headEnd/>
            <a:tailEnd/>
          </a:ln>
          <a:effectLst/>
        </p:spPr>
        <p:txBody>
          <a:bodyPr wrap="none" anchor="ctr"/>
          <a:lstStyle/>
          <a:p>
            <a:endParaRPr lang="ru-RU"/>
          </a:p>
        </p:txBody>
      </p:sp>
      <p:sp>
        <p:nvSpPr>
          <p:cNvPr id="318478" name="Line 14"/>
          <p:cNvSpPr>
            <a:spLocks noChangeShapeType="1"/>
          </p:cNvSpPr>
          <p:nvPr/>
        </p:nvSpPr>
        <p:spPr bwMode="auto">
          <a:xfrm flipV="1">
            <a:off x="7905750" y="1295400"/>
            <a:ext cx="314325" cy="304800"/>
          </a:xfrm>
          <a:prstGeom prst="line">
            <a:avLst/>
          </a:prstGeom>
          <a:noFill/>
          <a:ln w="9525">
            <a:solidFill>
              <a:schemeClr val="tx1"/>
            </a:solidFill>
            <a:prstDash val="dash"/>
            <a:round/>
            <a:headEnd/>
            <a:tailEnd/>
          </a:ln>
          <a:effectLst/>
        </p:spPr>
        <p:txBody>
          <a:bodyPr anchor="ctr"/>
          <a:lstStyle/>
          <a:p>
            <a:endParaRPr lang="ru-RU"/>
          </a:p>
        </p:txBody>
      </p:sp>
      <p:sp>
        <p:nvSpPr>
          <p:cNvPr id="318479" name="AutoShape 15"/>
          <p:cNvSpPr>
            <a:spLocks noChangeArrowheads="1"/>
          </p:cNvSpPr>
          <p:nvPr/>
        </p:nvSpPr>
        <p:spPr bwMode="auto">
          <a:xfrm>
            <a:off x="8010525" y="838200"/>
            <a:ext cx="104775" cy="600075"/>
          </a:xfrm>
          <a:prstGeom prst="upArrow">
            <a:avLst>
              <a:gd name="adj1" fmla="val 50000"/>
              <a:gd name="adj2" fmla="val 143182"/>
            </a:avLst>
          </a:prstGeom>
          <a:solidFill>
            <a:srgbClr val="993366"/>
          </a:solidFill>
          <a:ln w="9525" algn="ctr">
            <a:solidFill>
              <a:schemeClr val="tx1"/>
            </a:solidFill>
            <a:miter lim="800000"/>
            <a:headEnd/>
            <a:tailEnd/>
          </a:ln>
          <a:effectLst/>
        </p:spPr>
        <p:txBody>
          <a:bodyPr wrap="none" anchor="ctr"/>
          <a:lstStyle/>
          <a:p>
            <a:endParaRPr lang="ru-RU"/>
          </a:p>
        </p:txBody>
      </p:sp>
      <p:graphicFrame>
        <p:nvGraphicFramePr>
          <p:cNvPr id="318480" name="Object 16"/>
          <p:cNvGraphicFramePr>
            <a:graphicFrameLocks noChangeAspect="1"/>
          </p:cNvGraphicFramePr>
          <p:nvPr/>
        </p:nvGraphicFramePr>
        <p:xfrm>
          <a:off x="8261350" y="1714500"/>
          <a:ext cx="165100" cy="190500"/>
        </p:xfrm>
        <a:graphic>
          <a:graphicData uri="http://schemas.openxmlformats.org/presentationml/2006/ole">
            <p:oleObj spid="_x0000_s318480" name="Формула" r:id="rId7" imgW="164880" imgH="190440" progId="Equation.3">
              <p:embed/>
            </p:oleObj>
          </a:graphicData>
        </a:graphic>
      </p:graphicFrame>
      <p:graphicFrame>
        <p:nvGraphicFramePr>
          <p:cNvPr id="318481" name="Object 17"/>
          <p:cNvGraphicFramePr>
            <a:graphicFrameLocks noChangeAspect="1"/>
          </p:cNvGraphicFramePr>
          <p:nvPr/>
        </p:nvGraphicFramePr>
        <p:xfrm>
          <a:off x="7707313" y="989013"/>
          <a:ext cx="203200" cy="190500"/>
        </p:xfrm>
        <a:graphic>
          <a:graphicData uri="http://schemas.openxmlformats.org/presentationml/2006/ole">
            <p:oleObj spid="_x0000_s318481" name="Формула" r:id="rId8" imgW="203040" imgH="190440" progId="Equation.3">
              <p:embed/>
            </p:oleObj>
          </a:graphicData>
        </a:graphic>
      </p:graphicFrame>
      <p:graphicFrame>
        <p:nvGraphicFramePr>
          <p:cNvPr id="318482" name="Object 18"/>
          <p:cNvGraphicFramePr>
            <a:graphicFrameLocks noChangeAspect="1"/>
          </p:cNvGraphicFramePr>
          <p:nvPr/>
        </p:nvGraphicFramePr>
        <p:xfrm>
          <a:off x="8148638" y="1338263"/>
          <a:ext cx="139700" cy="177800"/>
        </p:xfrm>
        <a:graphic>
          <a:graphicData uri="http://schemas.openxmlformats.org/presentationml/2006/ole">
            <p:oleObj spid="_x0000_s318482" name="Формула" r:id="rId9" imgW="139680" imgH="177480" progId="Equation.3">
              <p:embed/>
            </p:oleObj>
          </a:graphicData>
        </a:graphic>
      </p:graphicFrame>
      <p:graphicFrame>
        <p:nvGraphicFramePr>
          <p:cNvPr id="318483" name="Object 19"/>
          <p:cNvGraphicFramePr>
            <a:graphicFrameLocks noChangeAspect="1"/>
          </p:cNvGraphicFramePr>
          <p:nvPr/>
        </p:nvGraphicFramePr>
        <p:xfrm>
          <a:off x="8218488" y="788988"/>
          <a:ext cx="647700" cy="228600"/>
        </p:xfrm>
        <a:graphic>
          <a:graphicData uri="http://schemas.openxmlformats.org/presentationml/2006/ole">
            <p:oleObj spid="_x0000_s318483" name="Формула" r:id="rId10" imgW="647640" imgH="228600" progId="Equation.3">
              <p:embed/>
            </p:oleObj>
          </a:graphicData>
        </a:graphic>
      </p:graphicFrame>
      <p:sp>
        <p:nvSpPr>
          <p:cNvPr id="318484" name="Rectangle 20"/>
          <p:cNvSpPr>
            <a:spLocks noChangeArrowheads="1"/>
          </p:cNvSpPr>
          <p:nvPr/>
        </p:nvSpPr>
        <p:spPr bwMode="auto">
          <a:xfrm>
            <a:off x="323850" y="3335338"/>
            <a:ext cx="8553450" cy="701675"/>
          </a:xfrm>
          <a:prstGeom prst="rect">
            <a:avLst/>
          </a:prstGeom>
          <a:noFill/>
          <a:ln w="9525" algn="ctr">
            <a:noFill/>
            <a:miter lim="800000"/>
            <a:headEnd/>
            <a:tailEnd/>
          </a:ln>
          <a:effectLst/>
        </p:spPr>
        <p:txBody>
          <a:bodyPr>
            <a:spAutoFit/>
          </a:bodyPr>
          <a:lstStyle/>
          <a:p>
            <a:r>
              <a:rPr lang="ru-RU" sz="1000" i="1"/>
              <a:t>Далее будем по-прежнему придерживаться общего плана исследования системы сил, последовательно решая три вопроса </a:t>
            </a:r>
            <a:r>
              <a:rPr lang="en-US" sz="1000" i="1"/>
              <a:t>:</a:t>
            </a:r>
            <a:endParaRPr lang="ru-RU" sz="1000" i="1"/>
          </a:p>
          <a:p>
            <a:r>
              <a:rPr lang="ru-RU" sz="1000">
                <a:solidFill>
                  <a:srgbClr val="FF0000"/>
                </a:solidFill>
              </a:rPr>
              <a:t>1. Как упростить систему</a:t>
            </a:r>
            <a:r>
              <a:rPr lang="en-US" sz="1000">
                <a:solidFill>
                  <a:srgbClr val="FF0000"/>
                </a:solidFill>
              </a:rPr>
              <a:t>?</a:t>
            </a:r>
          </a:p>
          <a:p>
            <a:r>
              <a:rPr lang="ru-RU" sz="1000">
                <a:solidFill>
                  <a:srgbClr val="FF0000"/>
                </a:solidFill>
              </a:rPr>
              <a:t>2. Каков простейший вид системы</a:t>
            </a:r>
            <a:r>
              <a:rPr lang="en-US" sz="1000">
                <a:solidFill>
                  <a:srgbClr val="FF0000"/>
                </a:solidFill>
              </a:rPr>
              <a:t>?</a:t>
            </a:r>
          </a:p>
          <a:p>
            <a:r>
              <a:rPr lang="ru-RU" sz="1000">
                <a:solidFill>
                  <a:srgbClr val="FF0000"/>
                </a:solidFill>
              </a:rPr>
              <a:t>3. Каковы условия равновесия системы</a:t>
            </a:r>
            <a:r>
              <a:rPr lang="en-US" sz="1000">
                <a:solidFill>
                  <a:srgbClr val="FF0000"/>
                </a:solidFill>
              </a:rPr>
              <a:t>?</a:t>
            </a:r>
            <a:endParaRPr lang="ru-RU" sz="1000">
              <a:solidFill>
                <a:srgbClr val="FF0000"/>
              </a:solidFill>
            </a:endParaRPr>
          </a:p>
        </p:txBody>
      </p:sp>
      <p:sp>
        <p:nvSpPr>
          <p:cNvPr id="318485" name="Freeform 21"/>
          <p:cNvSpPr>
            <a:spLocks/>
          </p:cNvSpPr>
          <p:nvPr/>
        </p:nvSpPr>
        <p:spPr bwMode="auto">
          <a:xfrm>
            <a:off x="3513138" y="4799013"/>
            <a:ext cx="2122487" cy="1685925"/>
          </a:xfrm>
          <a:custGeom>
            <a:avLst/>
            <a:gdLst/>
            <a:ahLst/>
            <a:cxnLst>
              <a:cxn ang="0">
                <a:pos x="48" y="510"/>
              </a:cxn>
              <a:cxn ang="0">
                <a:pos x="144" y="288"/>
              </a:cxn>
              <a:cxn ang="0">
                <a:pos x="222" y="162"/>
              </a:cxn>
              <a:cxn ang="0">
                <a:pos x="396" y="24"/>
              </a:cxn>
              <a:cxn ang="0">
                <a:pos x="528" y="0"/>
              </a:cxn>
              <a:cxn ang="0">
                <a:pos x="822" y="60"/>
              </a:cxn>
              <a:cxn ang="0">
                <a:pos x="984" y="102"/>
              </a:cxn>
              <a:cxn ang="0">
                <a:pos x="1068" y="144"/>
              </a:cxn>
              <a:cxn ang="0">
                <a:pos x="1170" y="318"/>
              </a:cxn>
              <a:cxn ang="0">
                <a:pos x="1284" y="510"/>
              </a:cxn>
              <a:cxn ang="0">
                <a:pos x="1110" y="978"/>
              </a:cxn>
              <a:cxn ang="0">
                <a:pos x="912" y="1032"/>
              </a:cxn>
              <a:cxn ang="0">
                <a:pos x="570" y="1044"/>
              </a:cxn>
              <a:cxn ang="0">
                <a:pos x="516" y="1032"/>
              </a:cxn>
              <a:cxn ang="0">
                <a:pos x="390" y="972"/>
              </a:cxn>
              <a:cxn ang="0">
                <a:pos x="366" y="960"/>
              </a:cxn>
              <a:cxn ang="0">
                <a:pos x="342" y="942"/>
              </a:cxn>
              <a:cxn ang="0">
                <a:pos x="312" y="930"/>
              </a:cxn>
              <a:cxn ang="0">
                <a:pos x="288" y="918"/>
              </a:cxn>
              <a:cxn ang="0">
                <a:pos x="234" y="882"/>
              </a:cxn>
              <a:cxn ang="0">
                <a:pos x="198" y="852"/>
              </a:cxn>
              <a:cxn ang="0">
                <a:pos x="138" y="792"/>
              </a:cxn>
              <a:cxn ang="0">
                <a:pos x="108" y="768"/>
              </a:cxn>
              <a:cxn ang="0">
                <a:pos x="42" y="714"/>
              </a:cxn>
              <a:cxn ang="0">
                <a:pos x="12" y="672"/>
              </a:cxn>
              <a:cxn ang="0">
                <a:pos x="0" y="636"/>
              </a:cxn>
              <a:cxn ang="0">
                <a:pos x="6" y="588"/>
              </a:cxn>
              <a:cxn ang="0">
                <a:pos x="30" y="552"/>
              </a:cxn>
              <a:cxn ang="0">
                <a:pos x="42" y="534"/>
              </a:cxn>
              <a:cxn ang="0">
                <a:pos x="48" y="510"/>
              </a:cxn>
            </a:cxnLst>
            <a:rect l="0" t="0" r="r" b="b"/>
            <a:pathLst>
              <a:path w="1337" h="1062">
                <a:moveTo>
                  <a:pt x="48" y="510"/>
                </a:moveTo>
                <a:cubicBezTo>
                  <a:pt x="60" y="428"/>
                  <a:pt x="96" y="354"/>
                  <a:pt x="144" y="288"/>
                </a:cubicBezTo>
                <a:cubicBezTo>
                  <a:pt x="174" y="247"/>
                  <a:pt x="188" y="200"/>
                  <a:pt x="222" y="162"/>
                </a:cubicBezTo>
                <a:cubicBezTo>
                  <a:pt x="269" y="109"/>
                  <a:pt x="329" y="49"/>
                  <a:pt x="396" y="24"/>
                </a:cubicBezTo>
                <a:cubicBezTo>
                  <a:pt x="437" y="9"/>
                  <a:pt x="485" y="5"/>
                  <a:pt x="528" y="0"/>
                </a:cubicBezTo>
                <a:cubicBezTo>
                  <a:pt x="640" y="7"/>
                  <a:pt x="714" y="33"/>
                  <a:pt x="822" y="60"/>
                </a:cubicBezTo>
                <a:cubicBezTo>
                  <a:pt x="877" y="74"/>
                  <a:pt x="932" y="80"/>
                  <a:pt x="984" y="102"/>
                </a:cubicBezTo>
                <a:cubicBezTo>
                  <a:pt x="1013" y="114"/>
                  <a:pt x="1038" y="134"/>
                  <a:pt x="1068" y="144"/>
                </a:cubicBezTo>
                <a:cubicBezTo>
                  <a:pt x="1106" y="201"/>
                  <a:pt x="1135" y="260"/>
                  <a:pt x="1170" y="318"/>
                </a:cubicBezTo>
                <a:cubicBezTo>
                  <a:pt x="1208" y="382"/>
                  <a:pt x="1260" y="438"/>
                  <a:pt x="1284" y="510"/>
                </a:cubicBezTo>
                <a:cubicBezTo>
                  <a:pt x="1298" y="683"/>
                  <a:pt x="1337" y="933"/>
                  <a:pt x="1110" y="978"/>
                </a:cubicBezTo>
                <a:cubicBezTo>
                  <a:pt x="1047" y="1016"/>
                  <a:pt x="985" y="1025"/>
                  <a:pt x="912" y="1032"/>
                </a:cubicBezTo>
                <a:cubicBezTo>
                  <a:pt x="791" y="1062"/>
                  <a:pt x="709" y="1047"/>
                  <a:pt x="570" y="1044"/>
                </a:cubicBezTo>
                <a:cubicBezTo>
                  <a:pt x="565" y="1043"/>
                  <a:pt x="523" y="1035"/>
                  <a:pt x="516" y="1032"/>
                </a:cubicBezTo>
                <a:cubicBezTo>
                  <a:pt x="472" y="1013"/>
                  <a:pt x="438" y="982"/>
                  <a:pt x="390" y="972"/>
                </a:cubicBezTo>
                <a:cubicBezTo>
                  <a:pt x="382" y="968"/>
                  <a:pt x="374" y="965"/>
                  <a:pt x="366" y="960"/>
                </a:cubicBezTo>
                <a:cubicBezTo>
                  <a:pt x="358" y="955"/>
                  <a:pt x="351" y="947"/>
                  <a:pt x="342" y="942"/>
                </a:cubicBezTo>
                <a:cubicBezTo>
                  <a:pt x="333" y="937"/>
                  <a:pt x="322" y="934"/>
                  <a:pt x="312" y="930"/>
                </a:cubicBezTo>
                <a:cubicBezTo>
                  <a:pt x="304" y="926"/>
                  <a:pt x="296" y="922"/>
                  <a:pt x="288" y="918"/>
                </a:cubicBezTo>
                <a:cubicBezTo>
                  <a:pt x="267" y="906"/>
                  <a:pt x="257" y="890"/>
                  <a:pt x="234" y="882"/>
                </a:cubicBezTo>
                <a:cubicBezTo>
                  <a:pt x="223" y="871"/>
                  <a:pt x="209" y="863"/>
                  <a:pt x="198" y="852"/>
                </a:cubicBezTo>
                <a:cubicBezTo>
                  <a:pt x="177" y="831"/>
                  <a:pt x="164" y="809"/>
                  <a:pt x="138" y="792"/>
                </a:cubicBezTo>
                <a:cubicBezTo>
                  <a:pt x="105" y="743"/>
                  <a:pt x="148" y="799"/>
                  <a:pt x="108" y="768"/>
                </a:cubicBezTo>
                <a:cubicBezTo>
                  <a:pt x="8" y="691"/>
                  <a:pt x="125" y="764"/>
                  <a:pt x="42" y="714"/>
                </a:cubicBezTo>
                <a:cubicBezTo>
                  <a:pt x="40" y="711"/>
                  <a:pt x="15" y="679"/>
                  <a:pt x="12" y="672"/>
                </a:cubicBezTo>
                <a:cubicBezTo>
                  <a:pt x="7" y="660"/>
                  <a:pt x="0" y="636"/>
                  <a:pt x="0" y="636"/>
                </a:cubicBezTo>
                <a:cubicBezTo>
                  <a:pt x="2" y="620"/>
                  <a:pt x="1" y="603"/>
                  <a:pt x="6" y="588"/>
                </a:cubicBezTo>
                <a:cubicBezTo>
                  <a:pt x="11" y="574"/>
                  <a:pt x="22" y="564"/>
                  <a:pt x="30" y="552"/>
                </a:cubicBezTo>
                <a:cubicBezTo>
                  <a:pt x="34" y="546"/>
                  <a:pt x="42" y="534"/>
                  <a:pt x="42" y="534"/>
                </a:cubicBezTo>
                <a:cubicBezTo>
                  <a:pt x="44" y="526"/>
                  <a:pt x="48" y="510"/>
                  <a:pt x="48" y="510"/>
                </a:cubicBezTo>
                <a:close/>
              </a:path>
            </a:pathLst>
          </a:custGeom>
          <a:solidFill>
            <a:srgbClr val="FFCC00"/>
          </a:solidFill>
          <a:ln w="9525" cap="flat" cmpd="sng">
            <a:solidFill>
              <a:schemeClr val="tx1"/>
            </a:solidFill>
            <a:prstDash val="solid"/>
            <a:round/>
            <a:headEnd/>
            <a:tailEnd/>
          </a:ln>
          <a:effectLst/>
        </p:spPr>
        <p:txBody>
          <a:bodyPr anchor="ctr"/>
          <a:lstStyle/>
          <a:p>
            <a:endParaRPr lang="ru-RU"/>
          </a:p>
        </p:txBody>
      </p:sp>
      <p:graphicFrame>
        <p:nvGraphicFramePr>
          <p:cNvPr id="318486" name="Object 22"/>
          <p:cNvGraphicFramePr>
            <a:graphicFrameLocks noChangeAspect="1"/>
          </p:cNvGraphicFramePr>
          <p:nvPr/>
        </p:nvGraphicFramePr>
        <p:xfrm>
          <a:off x="711200" y="5143500"/>
          <a:ext cx="163513" cy="209550"/>
        </p:xfrm>
        <a:graphic>
          <a:graphicData uri="http://schemas.openxmlformats.org/presentationml/2006/ole">
            <p:oleObj spid="_x0000_s318486" name="Формула" r:id="rId11" imgW="177480" imgH="228600" progId="Equation.3">
              <p:embed/>
            </p:oleObj>
          </a:graphicData>
        </a:graphic>
      </p:graphicFrame>
      <p:sp>
        <p:nvSpPr>
          <p:cNvPr id="318488" name="Rectangle 24"/>
          <p:cNvSpPr>
            <a:spLocks noChangeArrowheads="1"/>
          </p:cNvSpPr>
          <p:nvPr/>
        </p:nvSpPr>
        <p:spPr bwMode="auto">
          <a:xfrm>
            <a:off x="0" y="3811588"/>
            <a:ext cx="9291638" cy="592137"/>
          </a:xfrm>
          <a:prstGeom prst="rect">
            <a:avLst/>
          </a:prstGeom>
          <a:noFill/>
          <a:ln w="9525">
            <a:noFill/>
            <a:miter lim="800000"/>
            <a:headEnd/>
            <a:tailEnd/>
          </a:ln>
          <a:effectLst/>
        </p:spPr>
        <p:txBody>
          <a:bodyPr/>
          <a:lstStyle/>
          <a:p>
            <a:pPr marL="533400" indent="-533400">
              <a:lnSpc>
                <a:spcPct val="80000"/>
              </a:lnSpc>
              <a:spcBef>
                <a:spcPct val="20000"/>
              </a:spcBef>
              <a:buClr>
                <a:schemeClr val="bg2"/>
              </a:buClr>
              <a:buSzPct val="75000"/>
              <a:buFont typeface="Wingdings" pitchFamily="2" charset="2"/>
              <a:buNone/>
            </a:pPr>
            <a:endParaRPr lang="ru-RU" sz="1000" b="1"/>
          </a:p>
          <a:p>
            <a:pPr marL="533400" indent="-533400">
              <a:spcBef>
                <a:spcPct val="20000"/>
              </a:spcBef>
              <a:buClr>
                <a:schemeClr val="bg2"/>
              </a:buClr>
              <a:buSzPct val="75000"/>
              <a:buFont typeface="Wingdings" pitchFamily="2" charset="2"/>
              <a:buChar char="n"/>
            </a:pPr>
            <a:r>
              <a:rPr lang="ru-RU" sz="1000" b="1">
                <a:solidFill>
                  <a:srgbClr val="FF0000"/>
                </a:solidFill>
              </a:rPr>
              <a:t>Приведение плоской произвольной системы сил к заданному центру</a:t>
            </a:r>
            <a:r>
              <a:rPr lang="ru-RU" sz="1000" b="1"/>
              <a:t> –</a:t>
            </a:r>
            <a:r>
              <a:rPr lang="ru-RU" sz="1000"/>
              <a:t> выбираем произвольную точку на плоскости и каждую из сил переносим по методу Пуансо в эту точку. Вместо исходной произвольной системы получим сходящуюся систему сил и систему пар.</a:t>
            </a:r>
          </a:p>
          <a:p>
            <a:pPr marL="533400" indent="-533400">
              <a:spcBef>
                <a:spcPct val="20000"/>
              </a:spcBef>
              <a:buClr>
                <a:schemeClr val="bg2"/>
              </a:buClr>
              <a:buSzPct val="75000"/>
              <a:buFont typeface="Wingdings" pitchFamily="2" charset="2"/>
              <a:buNone/>
            </a:pPr>
            <a:r>
              <a:rPr lang="ru-RU" sz="1000"/>
              <a:t>В отличие от ранее рассмотренной плоской произвольной системы сил теперь при использовании метода Пуансо присоединенные пары</a:t>
            </a:r>
          </a:p>
          <a:p>
            <a:pPr marL="533400" indent="-533400">
              <a:spcBef>
                <a:spcPct val="20000"/>
              </a:spcBef>
              <a:buClr>
                <a:schemeClr val="bg2"/>
              </a:buClr>
              <a:buSzPct val="75000"/>
              <a:buFont typeface="Wingdings" pitchFamily="2" charset="2"/>
              <a:buNone/>
            </a:pPr>
            <a:r>
              <a:rPr lang="ru-RU" sz="1000"/>
              <a:t>сил характеризуются векторами.</a:t>
            </a:r>
            <a:endParaRPr lang="ru-RU" sz="1000">
              <a:solidFill>
                <a:schemeClr val="bg2"/>
              </a:solidFill>
            </a:endParaRPr>
          </a:p>
        </p:txBody>
      </p:sp>
      <p:sp>
        <p:nvSpPr>
          <p:cNvPr id="318489" name="Freeform 25"/>
          <p:cNvSpPr>
            <a:spLocks/>
          </p:cNvSpPr>
          <p:nvPr/>
        </p:nvSpPr>
        <p:spPr bwMode="auto">
          <a:xfrm>
            <a:off x="885825" y="4829175"/>
            <a:ext cx="2122488" cy="1685925"/>
          </a:xfrm>
          <a:custGeom>
            <a:avLst/>
            <a:gdLst/>
            <a:ahLst/>
            <a:cxnLst>
              <a:cxn ang="0">
                <a:pos x="48" y="510"/>
              </a:cxn>
              <a:cxn ang="0">
                <a:pos x="144" y="288"/>
              </a:cxn>
              <a:cxn ang="0">
                <a:pos x="222" y="162"/>
              </a:cxn>
              <a:cxn ang="0">
                <a:pos x="396" y="24"/>
              </a:cxn>
              <a:cxn ang="0">
                <a:pos x="528" y="0"/>
              </a:cxn>
              <a:cxn ang="0">
                <a:pos x="822" y="60"/>
              </a:cxn>
              <a:cxn ang="0">
                <a:pos x="984" y="102"/>
              </a:cxn>
              <a:cxn ang="0">
                <a:pos x="1068" y="144"/>
              </a:cxn>
              <a:cxn ang="0">
                <a:pos x="1170" y="318"/>
              </a:cxn>
              <a:cxn ang="0">
                <a:pos x="1284" y="510"/>
              </a:cxn>
              <a:cxn ang="0">
                <a:pos x="1110" y="978"/>
              </a:cxn>
              <a:cxn ang="0">
                <a:pos x="912" y="1032"/>
              </a:cxn>
              <a:cxn ang="0">
                <a:pos x="570" y="1044"/>
              </a:cxn>
              <a:cxn ang="0">
                <a:pos x="516" y="1032"/>
              </a:cxn>
              <a:cxn ang="0">
                <a:pos x="390" y="972"/>
              </a:cxn>
              <a:cxn ang="0">
                <a:pos x="366" y="960"/>
              </a:cxn>
              <a:cxn ang="0">
                <a:pos x="342" y="942"/>
              </a:cxn>
              <a:cxn ang="0">
                <a:pos x="312" y="930"/>
              </a:cxn>
              <a:cxn ang="0">
                <a:pos x="288" y="918"/>
              </a:cxn>
              <a:cxn ang="0">
                <a:pos x="234" y="882"/>
              </a:cxn>
              <a:cxn ang="0">
                <a:pos x="198" y="852"/>
              </a:cxn>
              <a:cxn ang="0">
                <a:pos x="138" y="792"/>
              </a:cxn>
              <a:cxn ang="0">
                <a:pos x="108" y="768"/>
              </a:cxn>
              <a:cxn ang="0">
                <a:pos x="42" y="714"/>
              </a:cxn>
              <a:cxn ang="0">
                <a:pos x="12" y="672"/>
              </a:cxn>
              <a:cxn ang="0">
                <a:pos x="0" y="636"/>
              </a:cxn>
              <a:cxn ang="0">
                <a:pos x="6" y="588"/>
              </a:cxn>
              <a:cxn ang="0">
                <a:pos x="30" y="552"/>
              </a:cxn>
              <a:cxn ang="0">
                <a:pos x="42" y="534"/>
              </a:cxn>
              <a:cxn ang="0">
                <a:pos x="48" y="510"/>
              </a:cxn>
            </a:cxnLst>
            <a:rect l="0" t="0" r="r" b="b"/>
            <a:pathLst>
              <a:path w="1337" h="1062">
                <a:moveTo>
                  <a:pt x="48" y="510"/>
                </a:moveTo>
                <a:cubicBezTo>
                  <a:pt x="60" y="428"/>
                  <a:pt x="96" y="354"/>
                  <a:pt x="144" y="288"/>
                </a:cubicBezTo>
                <a:cubicBezTo>
                  <a:pt x="174" y="247"/>
                  <a:pt x="188" y="200"/>
                  <a:pt x="222" y="162"/>
                </a:cubicBezTo>
                <a:cubicBezTo>
                  <a:pt x="269" y="109"/>
                  <a:pt x="329" y="49"/>
                  <a:pt x="396" y="24"/>
                </a:cubicBezTo>
                <a:cubicBezTo>
                  <a:pt x="437" y="9"/>
                  <a:pt x="485" y="5"/>
                  <a:pt x="528" y="0"/>
                </a:cubicBezTo>
                <a:cubicBezTo>
                  <a:pt x="640" y="7"/>
                  <a:pt x="714" y="33"/>
                  <a:pt x="822" y="60"/>
                </a:cubicBezTo>
                <a:cubicBezTo>
                  <a:pt x="877" y="74"/>
                  <a:pt x="932" y="80"/>
                  <a:pt x="984" y="102"/>
                </a:cubicBezTo>
                <a:cubicBezTo>
                  <a:pt x="1013" y="114"/>
                  <a:pt x="1038" y="134"/>
                  <a:pt x="1068" y="144"/>
                </a:cubicBezTo>
                <a:cubicBezTo>
                  <a:pt x="1106" y="201"/>
                  <a:pt x="1135" y="260"/>
                  <a:pt x="1170" y="318"/>
                </a:cubicBezTo>
                <a:cubicBezTo>
                  <a:pt x="1208" y="382"/>
                  <a:pt x="1260" y="438"/>
                  <a:pt x="1284" y="510"/>
                </a:cubicBezTo>
                <a:cubicBezTo>
                  <a:pt x="1298" y="683"/>
                  <a:pt x="1337" y="933"/>
                  <a:pt x="1110" y="978"/>
                </a:cubicBezTo>
                <a:cubicBezTo>
                  <a:pt x="1047" y="1016"/>
                  <a:pt x="985" y="1025"/>
                  <a:pt x="912" y="1032"/>
                </a:cubicBezTo>
                <a:cubicBezTo>
                  <a:pt x="791" y="1062"/>
                  <a:pt x="709" y="1047"/>
                  <a:pt x="570" y="1044"/>
                </a:cubicBezTo>
                <a:cubicBezTo>
                  <a:pt x="565" y="1043"/>
                  <a:pt x="523" y="1035"/>
                  <a:pt x="516" y="1032"/>
                </a:cubicBezTo>
                <a:cubicBezTo>
                  <a:pt x="472" y="1013"/>
                  <a:pt x="438" y="982"/>
                  <a:pt x="390" y="972"/>
                </a:cubicBezTo>
                <a:cubicBezTo>
                  <a:pt x="382" y="968"/>
                  <a:pt x="374" y="965"/>
                  <a:pt x="366" y="960"/>
                </a:cubicBezTo>
                <a:cubicBezTo>
                  <a:pt x="358" y="955"/>
                  <a:pt x="351" y="947"/>
                  <a:pt x="342" y="942"/>
                </a:cubicBezTo>
                <a:cubicBezTo>
                  <a:pt x="333" y="937"/>
                  <a:pt x="322" y="934"/>
                  <a:pt x="312" y="930"/>
                </a:cubicBezTo>
                <a:cubicBezTo>
                  <a:pt x="304" y="926"/>
                  <a:pt x="296" y="922"/>
                  <a:pt x="288" y="918"/>
                </a:cubicBezTo>
                <a:cubicBezTo>
                  <a:pt x="267" y="906"/>
                  <a:pt x="257" y="890"/>
                  <a:pt x="234" y="882"/>
                </a:cubicBezTo>
                <a:cubicBezTo>
                  <a:pt x="223" y="871"/>
                  <a:pt x="209" y="863"/>
                  <a:pt x="198" y="852"/>
                </a:cubicBezTo>
                <a:cubicBezTo>
                  <a:pt x="177" y="831"/>
                  <a:pt x="164" y="809"/>
                  <a:pt x="138" y="792"/>
                </a:cubicBezTo>
                <a:cubicBezTo>
                  <a:pt x="105" y="743"/>
                  <a:pt x="148" y="799"/>
                  <a:pt x="108" y="768"/>
                </a:cubicBezTo>
                <a:cubicBezTo>
                  <a:pt x="8" y="691"/>
                  <a:pt x="125" y="764"/>
                  <a:pt x="42" y="714"/>
                </a:cubicBezTo>
                <a:cubicBezTo>
                  <a:pt x="40" y="711"/>
                  <a:pt x="15" y="679"/>
                  <a:pt x="12" y="672"/>
                </a:cubicBezTo>
                <a:cubicBezTo>
                  <a:pt x="7" y="660"/>
                  <a:pt x="0" y="636"/>
                  <a:pt x="0" y="636"/>
                </a:cubicBezTo>
                <a:cubicBezTo>
                  <a:pt x="2" y="620"/>
                  <a:pt x="1" y="603"/>
                  <a:pt x="6" y="588"/>
                </a:cubicBezTo>
                <a:cubicBezTo>
                  <a:pt x="11" y="574"/>
                  <a:pt x="22" y="564"/>
                  <a:pt x="30" y="552"/>
                </a:cubicBezTo>
                <a:cubicBezTo>
                  <a:pt x="34" y="546"/>
                  <a:pt x="42" y="534"/>
                  <a:pt x="42" y="534"/>
                </a:cubicBezTo>
                <a:cubicBezTo>
                  <a:pt x="44" y="526"/>
                  <a:pt x="48" y="510"/>
                  <a:pt x="48" y="510"/>
                </a:cubicBezTo>
                <a:close/>
              </a:path>
            </a:pathLst>
          </a:custGeom>
          <a:solidFill>
            <a:srgbClr val="FFCC00"/>
          </a:solidFill>
          <a:ln w="9525" cap="flat" cmpd="sng">
            <a:solidFill>
              <a:schemeClr val="tx1"/>
            </a:solidFill>
            <a:prstDash val="solid"/>
            <a:round/>
            <a:headEnd/>
            <a:tailEnd/>
          </a:ln>
          <a:effectLst/>
        </p:spPr>
        <p:txBody>
          <a:bodyPr anchor="ctr"/>
          <a:lstStyle/>
          <a:p>
            <a:endParaRPr lang="ru-RU"/>
          </a:p>
        </p:txBody>
      </p:sp>
      <p:sp>
        <p:nvSpPr>
          <p:cNvPr id="318490" name="AutoShape 26"/>
          <p:cNvSpPr>
            <a:spLocks noChangeArrowheads="1"/>
          </p:cNvSpPr>
          <p:nvPr/>
        </p:nvSpPr>
        <p:spPr bwMode="auto">
          <a:xfrm flipH="1">
            <a:off x="1419225" y="4953000"/>
            <a:ext cx="638175" cy="104775"/>
          </a:xfrm>
          <a:prstGeom prst="rightArrow">
            <a:avLst>
              <a:gd name="adj1" fmla="val 50000"/>
              <a:gd name="adj2" fmla="val 152273"/>
            </a:avLst>
          </a:prstGeom>
          <a:solidFill>
            <a:srgbClr val="FF0000"/>
          </a:solidFill>
          <a:ln w="9525" algn="ctr">
            <a:solidFill>
              <a:schemeClr val="tx1"/>
            </a:solidFill>
            <a:miter lim="800000"/>
            <a:headEnd/>
            <a:tailEnd/>
          </a:ln>
          <a:effectLst/>
        </p:spPr>
        <p:txBody>
          <a:bodyPr wrap="none" anchor="ctr"/>
          <a:lstStyle/>
          <a:p>
            <a:endParaRPr lang="ru-RU"/>
          </a:p>
        </p:txBody>
      </p:sp>
      <p:sp>
        <p:nvSpPr>
          <p:cNvPr id="318491" name="AutoShape 27"/>
          <p:cNvSpPr>
            <a:spLocks noChangeArrowheads="1"/>
          </p:cNvSpPr>
          <p:nvPr/>
        </p:nvSpPr>
        <p:spPr bwMode="auto">
          <a:xfrm rot="20141727" flipH="1">
            <a:off x="608013" y="5360988"/>
            <a:ext cx="638175" cy="104775"/>
          </a:xfrm>
          <a:prstGeom prst="rightArrow">
            <a:avLst>
              <a:gd name="adj1" fmla="val 50000"/>
              <a:gd name="adj2" fmla="val 152273"/>
            </a:avLst>
          </a:prstGeom>
          <a:solidFill>
            <a:srgbClr val="FF0000"/>
          </a:solidFill>
          <a:ln w="9525" algn="ctr">
            <a:solidFill>
              <a:schemeClr val="tx1"/>
            </a:solidFill>
            <a:miter lim="800000"/>
            <a:headEnd/>
            <a:tailEnd/>
          </a:ln>
          <a:effectLst/>
        </p:spPr>
        <p:txBody>
          <a:bodyPr wrap="none" anchor="ctr"/>
          <a:lstStyle/>
          <a:p>
            <a:endParaRPr lang="ru-RU"/>
          </a:p>
        </p:txBody>
      </p:sp>
      <p:sp>
        <p:nvSpPr>
          <p:cNvPr id="318492" name="AutoShape 28"/>
          <p:cNvSpPr>
            <a:spLocks noChangeArrowheads="1"/>
          </p:cNvSpPr>
          <p:nvPr/>
        </p:nvSpPr>
        <p:spPr bwMode="auto">
          <a:xfrm rot="2970374" flipH="1">
            <a:off x="2301875" y="5540375"/>
            <a:ext cx="638175" cy="104775"/>
          </a:xfrm>
          <a:prstGeom prst="rightArrow">
            <a:avLst>
              <a:gd name="adj1" fmla="val 50000"/>
              <a:gd name="adj2" fmla="val 152273"/>
            </a:avLst>
          </a:prstGeom>
          <a:solidFill>
            <a:srgbClr val="FF0000"/>
          </a:solidFill>
          <a:ln w="9525" algn="ctr">
            <a:solidFill>
              <a:schemeClr val="tx1"/>
            </a:solidFill>
            <a:miter lim="800000"/>
            <a:headEnd/>
            <a:tailEnd/>
          </a:ln>
          <a:effectLst/>
        </p:spPr>
        <p:txBody>
          <a:bodyPr wrap="none" anchor="ctr"/>
          <a:lstStyle/>
          <a:p>
            <a:endParaRPr lang="ru-RU"/>
          </a:p>
        </p:txBody>
      </p:sp>
      <p:sp>
        <p:nvSpPr>
          <p:cNvPr id="318493" name="Oval 29"/>
          <p:cNvSpPr>
            <a:spLocks noChangeArrowheads="1"/>
          </p:cNvSpPr>
          <p:nvPr/>
        </p:nvSpPr>
        <p:spPr bwMode="auto">
          <a:xfrm>
            <a:off x="1905000" y="5981700"/>
            <a:ext cx="42863" cy="42863"/>
          </a:xfrm>
          <a:prstGeom prst="ellipse">
            <a:avLst/>
          </a:prstGeom>
          <a:solidFill>
            <a:srgbClr val="3366FF"/>
          </a:solidFill>
          <a:ln w="9525" algn="ctr">
            <a:solidFill>
              <a:schemeClr val="tx1"/>
            </a:solidFill>
            <a:round/>
            <a:headEnd/>
            <a:tailEnd/>
          </a:ln>
          <a:effectLst/>
        </p:spPr>
        <p:txBody>
          <a:bodyPr wrap="none" anchor="ctr"/>
          <a:lstStyle/>
          <a:p>
            <a:endParaRPr lang="ru-RU"/>
          </a:p>
        </p:txBody>
      </p:sp>
      <p:sp>
        <p:nvSpPr>
          <p:cNvPr id="318494" name="Text Box 30"/>
          <p:cNvSpPr txBox="1">
            <a:spLocks noChangeArrowheads="1"/>
          </p:cNvSpPr>
          <p:nvPr/>
        </p:nvSpPr>
        <p:spPr bwMode="auto">
          <a:xfrm>
            <a:off x="1727200" y="6021388"/>
            <a:ext cx="276225" cy="244475"/>
          </a:xfrm>
          <a:prstGeom prst="rect">
            <a:avLst/>
          </a:prstGeom>
          <a:noFill/>
          <a:ln w="9525" algn="ctr">
            <a:noFill/>
            <a:miter lim="800000"/>
            <a:headEnd/>
            <a:tailEnd/>
          </a:ln>
          <a:effectLst/>
        </p:spPr>
        <p:txBody>
          <a:bodyPr wrap="none">
            <a:spAutoFit/>
          </a:bodyPr>
          <a:lstStyle/>
          <a:p>
            <a:r>
              <a:rPr lang="en-US" sz="1000" b="1" i="1"/>
              <a:t>A</a:t>
            </a:r>
            <a:endParaRPr lang="ru-RU" sz="1000" b="1" i="1"/>
          </a:p>
        </p:txBody>
      </p:sp>
      <p:graphicFrame>
        <p:nvGraphicFramePr>
          <p:cNvPr id="318495" name="Object 31"/>
          <p:cNvGraphicFramePr>
            <a:graphicFrameLocks noChangeAspect="1"/>
          </p:cNvGraphicFramePr>
          <p:nvPr/>
        </p:nvGraphicFramePr>
        <p:xfrm>
          <a:off x="1676400" y="4705350"/>
          <a:ext cx="166688" cy="200025"/>
        </p:xfrm>
        <a:graphic>
          <a:graphicData uri="http://schemas.openxmlformats.org/presentationml/2006/ole">
            <p:oleObj spid="_x0000_s318495" name="Формула" r:id="rId12" imgW="190440" imgH="228600" progId="Equation.3">
              <p:embed/>
            </p:oleObj>
          </a:graphicData>
        </a:graphic>
      </p:graphicFrame>
      <p:graphicFrame>
        <p:nvGraphicFramePr>
          <p:cNvPr id="318496" name="Object 32"/>
          <p:cNvGraphicFramePr>
            <a:graphicFrameLocks noChangeAspect="1"/>
          </p:cNvGraphicFramePr>
          <p:nvPr/>
        </p:nvGraphicFramePr>
        <p:xfrm>
          <a:off x="1244600" y="5967413"/>
          <a:ext cx="176213" cy="228600"/>
        </p:xfrm>
        <a:graphic>
          <a:graphicData uri="http://schemas.openxmlformats.org/presentationml/2006/ole">
            <p:oleObj spid="_x0000_s318496" name="Формула" r:id="rId13" imgW="215640" imgH="279360" progId="Equation.3">
              <p:embed/>
            </p:oleObj>
          </a:graphicData>
        </a:graphic>
      </p:graphicFrame>
      <p:graphicFrame>
        <p:nvGraphicFramePr>
          <p:cNvPr id="318497" name="Object 33"/>
          <p:cNvGraphicFramePr>
            <a:graphicFrameLocks noChangeAspect="1"/>
          </p:cNvGraphicFramePr>
          <p:nvPr/>
        </p:nvGraphicFramePr>
        <p:xfrm>
          <a:off x="2686050" y="5362575"/>
          <a:ext cx="180975" cy="228600"/>
        </p:xfrm>
        <a:graphic>
          <a:graphicData uri="http://schemas.openxmlformats.org/presentationml/2006/ole">
            <p:oleObj spid="_x0000_s318497" name="Формула" r:id="rId14" imgW="190440" imgH="241200" progId="Equation.3">
              <p:embed/>
            </p:oleObj>
          </a:graphicData>
        </a:graphic>
      </p:graphicFrame>
      <p:sp>
        <p:nvSpPr>
          <p:cNvPr id="318498" name="AutoShape 34"/>
          <p:cNvSpPr>
            <a:spLocks noChangeArrowheads="1"/>
          </p:cNvSpPr>
          <p:nvPr/>
        </p:nvSpPr>
        <p:spPr bwMode="auto">
          <a:xfrm rot="20141727" flipH="1">
            <a:off x="601663" y="5364163"/>
            <a:ext cx="638175" cy="104775"/>
          </a:xfrm>
          <a:prstGeom prst="rightArrow">
            <a:avLst>
              <a:gd name="adj1" fmla="val 50000"/>
              <a:gd name="adj2" fmla="val 152273"/>
            </a:avLst>
          </a:prstGeom>
          <a:solidFill>
            <a:srgbClr val="FF0000">
              <a:alpha val="0"/>
            </a:srgbClr>
          </a:solidFill>
          <a:ln w="9525" algn="ctr">
            <a:solidFill>
              <a:srgbClr val="FF0000"/>
            </a:solidFill>
            <a:miter lim="800000"/>
            <a:headEnd/>
            <a:tailEnd/>
          </a:ln>
          <a:effectLst/>
        </p:spPr>
        <p:txBody>
          <a:bodyPr wrap="none" anchor="ctr"/>
          <a:lstStyle/>
          <a:p>
            <a:endParaRPr lang="ru-RU"/>
          </a:p>
        </p:txBody>
      </p:sp>
      <p:sp>
        <p:nvSpPr>
          <p:cNvPr id="318499" name="AutoShape 35"/>
          <p:cNvSpPr>
            <a:spLocks noChangeArrowheads="1"/>
          </p:cNvSpPr>
          <p:nvPr/>
        </p:nvSpPr>
        <p:spPr bwMode="auto">
          <a:xfrm rot="20141727" flipH="1">
            <a:off x="601663" y="5364163"/>
            <a:ext cx="638175" cy="104775"/>
          </a:xfrm>
          <a:prstGeom prst="rightArrow">
            <a:avLst>
              <a:gd name="adj1" fmla="val 50000"/>
              <a:gd name="adj2" fmla="val 152273"/>
            </a:avLst>
          </a:prstGeom>
          <a:solidFill>
            <a:srgbClr val="993300"/>
          </a:solidFill>
          <a:ln w="9525" algn="ctr">
            <a:solidFill>
              <a:schemeClr val="tx1"/>
            </a:solidFill>
            <a:miter lim="800000"/>
            <a:headEnd/>
            <a:tailEnd/>
          </a:ln>
          <a:effectLst/>
        </p:spPr>
        <p:txBody>
          <a:bodyPr wrap="none" anchor="ctr"/>
          <a:lstStyle/>
          <a:p>
            <a:endParaRPr lang="ru-RU"/>
          </a:p>
        </p:txBody>
      </p:sp>
      <p:sp>
        <p:nvSpPr>
          <p:cNvPr id="318500" name="AutoShape 36"/>
          <p:cNvSpPr>
            <a:spLocks noChangeArrowheads="1"/>
          </p:cNvSpPr>
          <p:nvPr/>
        </p:nvSpPr>
        <p:spPr bwMode="auto">
          <a:xfrm rot="9341727" flipH="1">
            <a:off x="1914525" y="5815013"/>
            <a:ext cx="638175" cy="104775"/>
          </a:xfrm>
          <a:prstGeom prst="rightArrow">
            <a:avLst>
              <a:gd name="adj1" fmla="val 50000"/>
              <a:gd name="adj2" fmla="val 152273"/>
            </a:avLst>
          </a:prstGeom>
          <a:solidFill>
            <a:srgbClr val="993300"/>
          </a:solidFill>
          <a:ln w="9525" algn="ctr">
            <a:solidFill>
              <a:schemeClr val="tx1"/>
            </a:solidFill>
            <a:miter lim="800000"/>
            <a:headEnd/>
            <a:tailEnd/>
          </a:ln>
          <a:effectLst/>
        </p:spPr>
        <p:txBody>
          <a:bodyPr wrap="none" anchor="ctr"/>
          <a:lstStyle/>
          <a:p>
            <a:endParaRPr lang="ru-RU"/>
          </a:p>
        </p:txBody>
      </p:sp>
      <p:graphicFrame>
        <p:nvGraphicFramePr>
          <p:cNvPr id="318501" name="Object 37"/>
          <p:cNvGraphicFramePr>
            <a:graphicFrameLocks noChangeAspect="1"/>
          </p:cNvGraphicFramePr>
          <p:nvPr/>
        </p:nvGraphicFramePr>
        <p:xfrm>
          <a:off x="2076450" y="5603875"/>
          <a:ext cx="196850" cy="228600"/>
        </p:xfrm>
        <a:graphic>
          <a:graphicData uri="http://schemas.openxmlformats.org/presentationml/2006/ole">
            <p:oleObj spid="_x0000_s318501" name="Формула" r:id="rId15" imgW="241200" imgH="279360" progId="Equation.3">
              <p:embed/>
            </p:oleObj>
          </a:graphicData>
        </a:graphic>
      </p:graphicFrame>
      <p:sp>
        <p:nvSpPr>
          <p:cNvPr id="318502" name="AutoShape 38"/>
          <p:cNvSpPr>
            <a:spLocks noChangeArrowheads="1"/>
          </p:cNvSpPr>
          <p:nvPr/>
        </p:nvSpPr>
        <p:spPr bwMode="auto">
          <a:xfrm flipH="1">
            <a:off x="1422400" y="4951413"/>
            <a:ext cx="638175" cy="104775"/>
          </a:xfrm>
          <a:prstGeom prst="rightArrow">
            <a:avLst>
              <a:gd name="adj1" fmla="val 50000"/>
              <a:gd name="adj2" fmla="val 152273"/>
            </a:avLst>
          </a:prstGeom>
          <a:solidFill>
            <a:srgbClr val="FF0000">
              <a:alpha val="0"/>
            </a:srgbClr>
          </a:solidFill>
          <a:ln w="9525" algn="ctr">
            <a:solidFill>
              <a:srgbClr val="FF0000"/>
            </a:solidFill>
            <a:miter lim="800000"/>
            <a:headEnd/>
            <a:tailEnd/>
          </a:ln>
          <a:effectLst/>
        </p:spPr>
        <p:txBody>
          <a:bodyPr wrap="none" anchor="ctr"/>
          <a:lstStyle/>
          <a:p>
            <a:endParaRPr lang="ru-RU"/>
          </a:p>
        </p:txBody>
      </p:sp>
      <p:graphicFrame>
        <p:nvGraphicFramePr>
          <p:cNvPr id="318503" name="Object 39"/>
          <p:cNvGraphicFramePr>
            <a:graphicFrameLocks noChangeAspect="1"/>
          </p:cNvGraphicFramePr>
          <p:nvPr/>
        </p:nvGraphicFramePr>
        <p:xfrm>
          <a:off x="1330325" y="5681663"/>
          <a:ext cx="200025" cy="244475"/>
        </p:xfrm>
        <a:graphic>
          <a:graphicData uri="http://schemas.openxmlformats.org/presentationml/2006/ole">
            <p:oleObj spid="_x0000_s318503" name="Формула" r:id="rId16" imgW="228600" imgH="279360" progId="Equation.3">
              <p:embed/>
            </p:oleObj>
          </a:graphicData>
        </a:graphic>
      </p:graphicFrame>
      <p:sp>
        <p:nvSpPr>
          <p:cNvPr id="318504" name="AutoShape 40"/>
          <p:cNvSpPr>
            <a:spLocks noChangeArrowheads="1"/>
          </p:cNvSpPr>
          <p:nvPr/>
        </p:nvSpPr>
        <p:spPr bwMode="auto">
          <a:xfrm flipH="1">
            <a:off x="1411288" y="4954588"/>
            <a:ext cx="638175" cy="104775"/>
          </a:xfrm>
          <a:prstGeom prst="rightArrow">
            <a:avLst>
              <a:gd name="adj1" fmla="val 50000"/>
              <a:gd name="adj2" fmla="val 152273"/>
            </a:avLst>
          </a:prstGeom>
          <a:solidFill>
            <a:srgbClr val="993300"/>
          </a:solidFill>
          <a:ln w="9525" algn="ctr">
            <a:solidFill>
              <a:schemeClr val="tx1"/>
            </a:solidFill>
            <a:miter lim="800000"/>
            <a:headEnd/>
            <a:tailEnd/>
          </a:ln>
          <a:effectLst/>
        </p:spPr>
        <p:txBody>
          <a:bodyPr wrap="none" anchor="ctr"/>
          <a:lstStyle/>
          <a:p>
            <a:endParaRPr lang="ru-RU"/>
          </a:p>
        </p:txBody>
      </p:sp>
      <p:sp>
        <p:nvSpPr>
          <p:cNvPr id="318505" name="AutoShape 41"/>
          <p:cNvSpPr>
            <a:spLocks noChangeArrowheads="1"/>
          </p:cNvSpPr>
          <p:nvPr/>
        </p:nvSpPr>
        <p:spPr bwMode="auto">
          <a:xfrm>
            <a:off x="1947863" y="5953125"/>
            <a:ext cx="638175" cy="104775"/>
          </a:xfrm>
          <a:prstGeom prst="rightArrow">
            <a:avLst>
              <a:gd name="adj1" fmla="val 50000"/>
              <a:gd name="adj2" fmla="val 152273"/>
            </a:avLst>
          </a:prstGeom>
          <a:solidFill>
            <a:srgbClr val="993300"/>
          </a:solidFill>
          <a:ln w="9525" algn="ctr">
            <a:solidFill>
              <a:schemeClr val="tx1"/>
            </a:solidFill>
            <a:miter lim="800000"/>
            <a:headEnd/>
            <a:tailEnd/>
          </a:ln>
          <a:effectLst/>
        </p:spPr>
        <p:txBody>
          <a:bodyPr wrap="none" anchor="ctr"/>
          <a:lstStyle/>
          <a:p>
            <a:endParaRPr lang="ru-RU"/>
          </a:p>
        </p:txBody>
      </p:sp>
      <p:graphicFrame>
        <p:nvGraphicFramePr>
          <p:cNvPr id="318506" name="Object 42"/>
          <p:cNvGraphicFramePr>
            <a:graphicFrameLocks noChangeAspect="1"/>
          </p:cNvGraphicFramePr>
          <p:nvPr/>
        </p:nvGraphicFramePr>
        <p:xfrm>
          <a:off x="2487613" y="5759450"/>
          <a:ext cx="222250" cy="244475"/>
        </p:xfrm>
        <a:graphic>
          <a:graphicData uri="http://schemas.openxmlformats.org/presentationml/2006/ole">
            <p:oleObj spid="_x0000_s318506" name="Формула" r:id="rId17" imgW="253800" imgH="279360" progId="Equation.3">
              <p:embed/>
            </p:oleObj>
          </a:graphicData>
        </a:graphic>
      </p:graphicFrame>
      <p:graphicFrame>
        <p:nvGraphicFramePr>
          <p:cNvPr id="318507" name="Object 43"/>
          <p:cNvGraphicFramePr>
            <a:graphicFrameLocks noChangeAspect="1"/>
          </p:cNvGraphicFramePr>
          <p:nvPr/>
        </p:nvGraphicFramePr>
        <p:xfrm>
          <a:off x="1509713" y="5308600"/>
          <a:ext cx="217487" cy="277813"/>
        </p:xfrm>
        <a:graphic>
          <a:graphicData uri="http://schemas.openxmlformats.org/presentationml/2006/ole">
            <p:oleObj spid="_x0000_s318507" name="Формула" r:id="rId18" imgW="228600" imgH="291960" progId="Equation.3">
              <p:embed/>
            </p:oleObj>
          </a:graphicData>
        </a:graphic>
      </p:graphicFrame>
      <p:sp>
        <p:nvSpPr>
          <p:cNvPr id="318508" name="AutoShape 44"/>
          <p:cNvSpPr>
            <a:spLocks noChangeArrowheads="1"/>
          </p:cNvSpPr>
          <p:nvPr/>
        </p:nvSpPr>
        <p:spPr bwMode="auto">
          <a:xfrm rot="2970374" flipH="1">
            <a:off x="2305050" y="5548313"/>
            <a:ext cx="638175" cy="104775"/>
          </a:xfrm>
          <a:prstGeom prst="rightArrow">
            <a:avLst>
              <a:gd name="adj1" fmla="val 50000"/>
              <a:gd name="adj2" fmla="val 152273"/>
            </a:avLst>
          </a:prstGeom>
          <a:solidFill>
            <a:srgbClr val="FF0000">
              <a:alpha val="0"/>
            </a:srgbClr>
          </a:solidFill>
          <a:ln w="9525" algn="ctr">
            <a:solidFill>
              <a:srgbClr val="FF0000"/>
            </a:solidFill>
            <a:miter lim="800000"/>
            <a:headEnd/>
            <a:tailEnd/>
          </a:ln>
          <a:effectLst/>
        </p:spPr>
        <p:txBody>
          <a:bodyPr wrap="none" anchor="ctr"/>
          <a:lstStyle/>
          <a:p>
            <a:endParaRPr lang="ru-RU"/>
          </a:p>
        </p:txBody>
      </p:sp>
      <p:sp>
        <p:nvSpPr>
          <p:cNvPr id="318509" name="AutoShape 45"/>
          <p:cNvSpPr>
            <a:spLocks noChangeArrowheads="1"/>
          </p:cNvSpPr>
          <p:nvPr/>
        </p:nvSpPr>
        <p:spPr bwMode="auto">
          <a:xfrm rot="2970374" flipH="1">
            <a:off x="2303463" y="5541963"/>
            <a:ext cx="638175" cy="104775"/>
          </a:xfrm>
          <a:prstGeom prst="rightArrow">
            <a:avLst>
              <a:gd name="adj1" fmla="val 50000"/>
              <a:gd name="adj2" fmla="val 152273"/>
            </a:avLst>
          </a:prstGeom>
          <a:solidFill>
            <a:srgbClr val="993300"/>
          </a:solidFill>
          <a:ln w="9525" algn="ctr">
            <a:solidFill>
              <a:schemeClr val="tx1"/>
            </a:solidFill>
            <a:miter lim="800000"/>
            <a:headEnd/>
            <a:tailEnd/>
          </a:ln>
          <a:effectLst/>
        </p:spPr>
        <p:txBody>
          <a:bodyPr wrap="none" anchor="ctr"/>
          <a:lstStyle/>
          <a:p>
            <a:endParaRPr lang="ru-RU"/>
          </a:p>
        </p:txBody>
      </p:sp>
      <p:sp>
        <p:nvSpPr>
          <p:cNvPr id="318510" name="AutoShape 46"/>
          <p:cNvSpPr>
            <a:spLocks noChangeArrowheads="1"/>
          </p:cNvSpPr>
          <p:nvPr/>
        </p:nvSpPr>
        <p:spPr bwMode="auto">
          <a:xfrm rot="13770374" flipH="1">
            <a:off x="1835150" y="6211888"/>
            <a:ext cx="638175" cy="104775"/>
          </a:xfrm>
          <a:prstGeom prst="rightArrow">
            <a:avLst>
              <a:gd name="adj1" fmla="val 50000"/>
              <a:gd name="adj2" fmla="val 152273"/>
            </a:avLst>
          </a:prstGeom>
          <a:solidFill>
            <a:srgbClr val="993300"/>
          </a:solidFill>
          <a:ln w="9525" algn="ctr">
            <a:solidFill>
              <a:schemeClr val="tx1"/>
            </a:solidFill>
            <a:miter lim="800000"/>
            <a:headEnd/>
            <a:tailEnd/>
          </a:ln>
          <a:effectLst/>
        </p:spPr>
        <p:txBody>
          <a:bodyPr wrap="none" anchor="ctr"/>
          <a:lstStyle/>
          <a:p>
            <a:endParaRPr lang="ru-RU"/>
          </a:p>
        </p:txBody>
      </p:sp>
      <p:graphicFrame>
        <p:nvGraphicFramePr>
          <p:cNvPr id="318511" name="Object 47"/>
          <p:cNvGraphicFramePr>
            <a:graphicFrameLocks noChangeAspect="1"/>
          </p:cNvGraphicFramePr>
          <p:nvPr/>
        </p:nvGraphicFramePr>
        <p:xfrm>
          <a:off x="2335213" y="6154738"/>
          <a:ext cx="241300" cy="277812"/>
        </p:xfrm>
        <a:graphic>
          <a:graphicData uri="http://schemas.openxmlformats.org/presentationml/2006/ole">
            <p:oleObj spid="_x0000_s318511" name="Формула" r:id="rId19" imgW="253800" imgH="291960" progId="Equation.3">
              <p:embed/>
            </p:oleObj>
          </a:graphicData>
        </a:graphic>
      </p:graphicFrame>
      <p:sp>
        <p:nvSpPr>
          <p:cNvPr id="318512" name="Line 48"/>
          <p:cNvSpPr>
            <a:spLocks noChangeShapeType="1"/>
          </p:cNvSpPr>
          <p:nvPr/>
        </p:nvSpPr>
        <p:spPr bwMode="auto">
          <a:xfrm flipV="1">
            <a:off x="395288" y="4795838"/>
            <a:ext cx="1881187" cy="852487"/>
          </a:xfrm>
          <a:prstGeom prst="line">
            <a:avLst/>
          </a:prstGeom>
          <a:noFill/>
          <a:ln w="9525">
            <a:solidFill>
              <a:srgbClr val="FF0000"/>
            </a:solidFill>
            <a:prstDash val="dash"/>
            <a:round/>
            <a:headEnd/>
            <a:tailEnd/>
          </a:ln>
          <a:effectLst/>
        </p:spPr>
        <p:txBody>
          <a:bodyPr anchor="ctr"/>
          <a:lstStyle/>
          <a:p>
            <a:endParaRPr lang="ru-RU"/>
          </a:p>
        </p:txBody>
      </p:sp>
      <p:sp>
        <p:nvSpPr>
          <p:cNvPr id="318513" name="Line 49"/>
          <p:cNvSpPr>
            <a:spLocks noChangeShapeType="1"/>
          </p:cNvSpPr>
          <p:nvPr/>
        </p:nvSpPr>
        <p:spPr bwMode="auto">
          <a:xfrm flipV="1">
            <a:off x="860425" y="4999038"/>
            <a:ext cx="1700213" cy="14287"/>
          </a:xfrm>
          <a:prstGeom prst="line">
            <a:avLst/>
          </a:prstGeom>
          <a:noFill/>
          <a:ln w="9525">
            <a:solidFill>
              <a:srgbClr val="FF0000"/>
            </a:solidFill>
            <a:prstDash val="dash"/>
            <a:round/>
            <a:headEnd/>
            <a:tailEnd/>
          </a:ln>
          <a:effectLst/>
        </p:spPr>
        <p:txBody>
          <a:bodyPr anchor="ctr"/>
          <a:lstStyle/>
          <a:p>
            <a:endParaRPr lang="ru-RU"/>
          </a:p>
        </p:txBody>
      </p:sp>
      <p:sp>
        <p:nvSpPr>
          <p:cNvPr id="318514" name="Line 50"/>
          <p:cNvSpPr>
            <a:spLocks noChangeShapeType="1"/>
          </p:cNvSpPr>
          <p:nvPr/>
        </p:nvSpPr>
        <p:spPr bwMode="auto">
          <a:xfrm>
            <a:off x="1949450" y="4816475"/>
            <a:ext cx="1081088" cy="1257300"/>
          </a:xfrm>
          <a:prstGeom prst="line">
            <a:avLst/>
          </a:prstGeom>
          <a:noFill/>
          <a:ln w="9525">
            <a:solidFill>
              <a:srgbClr val="FF0000"/>
            </a:solidFill>
            <a:prstDash val="dash"/>
            <a:round/>
            <a:headEnd/>
            <a:tailEnd/>
          </a:ln>
          <a:effectLst/>
        </p:spPr>
        <p:txBody>
          <a:bodyPr anchor="ctr"/>
          <a:lstStyle/>
          <a:p>
            <a:endParaRPr lang="ru-RU"/>
          </a:p>
        </p:txBody>
      </p:sp>
      <p:sp>
        <p:nvSpPr>
          <p:cNvPr id="318515" name="Line 51"/>
          <p:cNvSpPr>
            <a:spLocks noChangeShapeType="1"/>
          </p:cNvSpPr>
          <p:nvPr/>
        </p:nvSpPr>
        <p:spPr bwMode="auto">
          <a:xfrm flipV="1">
            <a:off x="1155700" y="5546725"/>
            <a:ext cx="1790700" cy="814388"/>
          </a:xfrm>
          <a:prstGeom prst="line">
            <a:avLst/>
          </a:prstGeom>
          <a:noFill/>
          <a:ln w="9525">
            <a:solidFill>
              <a:srgbClr val="993300"/>
            </a:solidFill>
            <a:prstDash val="dash"/>
            <a:round/>
            <a:headEnd/>
            <a:tailEnd/>
          </a:ln>
          <a:effectLst/>
        </p:spPr>
        <p:txBody>
          <a:bodyPr anchor="ctr"/>
          <a:lstStyle/>
          <a:p>
            <a:endParaRPr lang="ru-RU"/>
          </a:p>
        </p:txBody>
      </p:sp>
      <p:sp>
        <p:nvSpPr>
          <p:cNvPr id="318516" name="Line 52"/>
          <p:cNvSpPr>
            <a:spLocks noChangeShapeType="1"/>
          </p:cNvSpPr>
          <p:nvPr/>
        </p:nvSpPr>
        <p:spPr bwMode="auto">
          <a:xfrm flipV="1">
            <a:off x="1192213" y="6002338"/>
            <a:ext cx="1700212" cy="14287"/>
          </a:xfrm>
          <a:prstGeom prst="line">
            <a:avLst/>
          </a:prstGeom>
          <a:noFill/>
          <a:ln w="9525">
            <a:solidFill>
              <a:srgbClr val="993300"/>
            </a:solidFill>
            <a:prstDash val="dash"/>
            <a:round/>
            <a:headEnd/>
            <a:tailEnd/>
          </a:ln>
          <a:effectLst/>
        </p:spPr>
        <p:txBody>
          <a:bodyPr anchor="ctr"/>
          <a:lstStyle/>
          <a:p>
            <a:endParaRPr lang="ru-RU"/>
          </a:p>
        </p:txBody>
      </p:sp>
      <p:sp>
        <p:nvSpPr>
          <p:cNvPr id="318517" name="Line 53"/>
          <p:cNvSpPr>
            <a:spLocks noChangeShapeType="1"/>
          </p:cNvSpPr>
          <p:nvPr/>
        </p:nvSpPr>
        <p:spPr bwMode="auto">
          <a:xfrm>
            <a:off x="1300163" y="5267325"/>
            <a:ext cx="1081087" cy="1257300"/>
          </a:xfrm>
          <a:prstGeom prst="line">
            <a:avLst/>
          </a:prstGeom>
          <a:noFill/>
          <a:ln w="9525">
            <a:solidFill>
              <a:srgbClr val="993300"/>
            </a:solidFill>
            <a:prstDash val="dash"/>
            <a:round/>
            <a:headEnd/>
            <a:tailEnd/>
          </a:ln>
          <a:effectLst/>
        </p:spPr>
        <p:txBody>
          <a:bodyPr anchor="ctr"/>
          <a:lstStyle/>
          <a:p>
            <a:endParaRPr lang="ru-RU"/>
          </a:p>
        </p:txBody>
      </p:sp>
      <p:sp>
        <p:nvSpPr>
          <p:cNvPr id="318518" name="Line 54"/>
          <p:cNvSpPr>
            <a:spLocks noChangeShapeType="1"/>
          </p:cNvSpPr>
          <p:nvPr/>
        </p:nvSpPr>
        <p:spPr bwMode="auto">
          <a:xfrm rot="16200000" flipV="1">
            <a:off x="1377156" y="5331619"/>
            <a:ext cx="862013" cy="390525"/>
          </a:xfrm>
          <a:prstGeom prst="line">
            <a:avLst/>
          </a:prstGeom>
          <a:noFill/>
          <a:ln w="9525">
            <a:solidFill>
              <a:srgbClr val="993300"/>
            </a:solidFill>
            <a:prstDash val="dash"/>
            <a:round/>
            <a:headEnd/>
            <a:tailEnd/>
          </a:ln>
          <a:effectLst/>
        </p:spPr>
        <p:txBody>
          <a:bodyPr anchor="ctr"/>
          <a:lstStyle/>
          <a:p>
            <a:endParaRPr lang="ru-RU"/>
          </a:p>
        </p:txBody>
      </p:sp>
      <p:graphicFrame>
        <p:nvGraphicFramePr>
          <p:cNvPr id="318519" name="Object 55"/>
          <p:cNvGraphicFramePr>
            <a:graphicFrameLocks noChangeAspect="1"/>
          </p:cNvGraphicFramePr>
          <p:nvPr/>
        </p:nvGraphicFramePr>
        <p:xfrm>
          <a:off x="1776413" y="5289550"/>
          <a:ext cx="146050" cy="204788"/>
        </p:xfrm>
        <a:graphic>
          <a:graphicData uri="http://schemas.openxmlformats.org/presentationml/2006/ole">
            <p:oleObj spid="_x0000_s318519" name="Формула" r:id="rId20" imgW="152280" imgH="215640" progId="Equation.3">
              <p:embed/>
            </p:oleObj>
          </a:graphicData>
        </a:graphic>
      </p:graphicFrame>
      <p:sp>
        <p:nvSpPr>
          <p:cNvPr id="318520" name="Line 56"/>
          <p:cNvSpPr>
            <a:spLocks noChangeShapeType="1"/>
          </p:cNvSpPr>
          <p:nvPr/>
        </p:nvSpPr>
        <p:spPr bwMode="auto">
          <a:xfrm rot="16200000" flipV="1">
            <a:off x="1514475" y="5505451"/>
            <a:ext cx="1004887" cy="4762"/>
          </a:xfrm>
          <a:prstGeom prst="line">
            <a:avLst/>
          </a:prstGeom>
          <a:noFill/>
          <a:ln w="9525">
            <a:solidFill>
              <a:srgbClr val="993300"/>
            </a:solidFill>
            <a:prstDash val="dash"/>
            <a:round/>
            <a:headEnd/>
            <a:tailEnd/>
          </a:ln>
          <a:effectLst/>
        </p:spPr>
        <p:txBody>
          <a:bodyPr anchor="ctr"/>
          <a:lstStyle/>
          <a:p>
            <a:endParaRPr lang="ru-RU"/>
          </a:p>
        </p:txBody>
      </p:sp>
      <p:graphicFrame>
        <p:nvGraphicFramePr>
          <p:cNvPr id="318521" name="Object 57"/>
          <p:cNvGraphicFramePr>
            <a:graphicFrameLocks noChangeAspect="1"/>
          </p:cNvGraphicFramePr>
          <p:nvPr/>
        </p:nvGraphicFramePr>
        <p:xfrm>
          <a:off x="2035175" y="5287963"/>
          <a:ext cx="169863" cy="204787"/>
        </p:xfrm>
        <a:graphic>
          <a:graphicData uri="http://schemas.openxmlformats.org/presentationml/2006/ole">
            <p:oleObj spid="_x0000_s318521" name="Формула" r:id="rId21" imgW="177480" imgH="215640" progId="Equation.3">
              <p:embed/>
            </p:oleObj>
          </a:graphicData>
        </a:graphic>
      </p:graphicFrame>
      <p:sp>
        <p:nvSpPr>
          <p:cNvPr id="318522" name="Line 58"/>
          <p:cNvSpPr>
            <a:spLocks noChangeShapeType="1"/>
          </p:cNvSpPr>
          <p:nvPr/>
        </p:nvSpPr>
        <p:spPr bwMode="auto">
          <a:xfrm rot="-5400000">
            <a:off x="1991519" y="5471319"/>
            <a:ext cx="519113" cy="600075"/>
          </a:xfrm>
          <a:prstGeom prst="line">
            <a:avLst/>
          </a:prstGeom>
          <a:noFill/>
          <a:ln w="9525">
            <a:solidFill>
              <a:srgbClr val="993300"/>
            </a:solidFill>
            <a:prstDash val="dash"/>
            <a:round/>
            <a:headEnd/>
            <a:tailEnd/>
          </a:ln>
          <a:effectLst/>
        </p:spPr>
        <p:txBody>
          <a:bodyPr anchor="ctr"/>
          <a:lstStyle/>
          <a:p>
            <a:endParaRPr lang="ru-RU"/>
          </a:p>
        </p:txBody>
      </p:sp>
      <p:graphicFrame>
        <p:nvGraphicFramePr>
          <p:cNvPr id="318523" name="Object 59"/>
          <p:cNvGraphicFramePr>
            <a:graphicFrameLocks noChangeAspect="1"/>
          </p:cNvGraphicFramePr>
          <p:nvPr/>
        </p:nvGraphicFramePr>
        <p:xfrm>
          <a:off x="2219325" y="5462588"/>
          <a:ext cx="158750" cy="215900"/>
        </p:xfrm>
        <a:graphic>
          <a:graphicData uri="http://schemas.openxmlformats.org/presentationml/2006/ole">
            <p:oleObj spid="_x0000_s318523" name="Формула" r:id="rId22" imgW="164880" imgH="228600" progId="Equation.3">
              <p:embed/>
            </p:oleObj>
          </a:graphicData>
        </a:graphic>
      </p:graphicFrame>
      <p:sp>
        <p:nvSpPr>
          <p:cNvPr id="318524" name="Text Box 60"/>
          <p:cNvSpPr txBox="1">
            <a:spLocks noChangeArrowheads="1"/>
          </p:cNvSpPr>
          <p:nvPr/>
        </p:nvSpPr>
        <p:spPr bwMode="auto">
          <a:xfrm>
            <a:off x="2867025" y="4630738"/>
            <a:ext cx="6070600" cy="558800"/>
          </a:xfrm>
          <a:prstGeom prst="rect">
            <a:avLst/>
          </a:prstGeom>
          <a:solidFill>
            <a:srgbClr val="FFFF99"/>
          </a:solidFill>
          <a:ln w="9525" algn="ctr">
            <a:solidFill>
              <a:schemeClr val="tx1"/>
            </a:solidFill>
            <a:miter lim="800000"/>
            <a:headEnd/>
            <a:tailEnd/>
          </a:ln>
          <a:effectLst/>
        </p:spPr>
        <p:txBody>
          <a:bodyPr wrap="none">
            <a:spAutoFit/>
          </a:bodyPr>
          <a:lstStyle/>
          <a:p>
            <a:r>
              <a:rPr lang="ru-RU" sz="1000"/>
              <a:t>Сходящаяся система сил приводится к </a:t>
            </a:r>
            <a:r>
              <a:rPr lang="ru-RU" sz="1000">
                <a:solidFill>
                  <a:schemeClr val="bg2"/>
                </a:solidFill>
              </a:rPr>
              <a:t>одной силе</a:t>
            </a:r>
            <a:r>
              <a:rPr lang="ru-RU" sz="1000"/>
              <a:t>, приложенной в центре приведения.</a:t>
            </a:r>
          </a:p>
          <a:p>
            <a:r>
              <a:rPr lang="ru-RU" sz="1000"/>
              <a:t>Система пар приводится к </a:t>
            </a:r>
            <a:r>
              <a:rPr lang="ru-RU" sz="1000">
                <a:solidFill>
                  <a:schemeClr val="bg2"/>
                </a:solidFill>
              </a:rPr>
              <a:t>одной паре</a:t>
            </a:r>
            <a:r>
              <a:rPr lang="ru-RU" sz="1000"/>
              <a:t> (теорема о сложении пар), </a:t>
            </a:r>
            <a:r>
              <a:rPr lang="ru-RU" sz="1000">
                <a:solidFill>
                  <a:schemeClr val="bg2"/>
                </a:solidFill>
              </a:rPr>
              <a:t>момент которой равен векторной</a:t>
            </a:r>
          </a:p>
          <a:p>
            <a:r>
              <a:rPr lang="ru-RU" sz="1000">
                <a:solidFill>
                  <a:schemeClr val="bg2"/>
                </a:solidFill>
              </a:rPr>
              <a:t>сумме моментов исходных сил относительно центра приведения</a:t>
            </a:r>
            <a:r>
              <a:rPr lang="ru-RU" sz="1000"/>
              <a:t>. </a:t>
            </a:r>
            <a:endParaRPr lang="ru-RU" sz="1000">
              <a:solidFill>
                <a:srgbClr val="FF0000"/>
              </a:solidFill>
            </a:endParaRPr>
          </a:p>
        </p:txBody>
      </p:sp>
      <p:sp>
        <p:nvSpPr>
          <p:cNvPr id="318525" name="AutoShape 61"/>
          <p:cNvSpPr>
            <a:spLocks noChangeArrowheads="1"/>
          </p:cNvSpPr>
          <p:nvPr/>
        </p:nvSpPr>
        <p:spPr bwMode="auto">
          <a:xfrm rot="11330061">
            <a:off x="3800475" y="5829300"/>
            <a:ext cx="1152525" cy="171450"/>
          </a:xfrm>
          <a:prstGeom prst="rightArrow">
            <a:avLst>
              <a:gd name="adj1" fmla="val 50000"/>
              <a:gd name="adj2" fmla="val 168056"/>
            </a:avLst>
          </a:prstGeom>
          <a:solidFill>
            <a:srgbClr val="FF0000"/>
          </a:solidFill>
          <a:ln w="9525" algn="ctr">
            <a:solidFill>
              <a:schemeClr val="tx1"/>
            </a:solidFill>
            <a:miter lim="800000"/>
            <a:headEnd/>
            <a:tailEnd/>
          </a:ln>
          <a:effectLst/>
        </p:spPr>
        <p:txBody>
          <a:bodyPr wrap="none" anchor="ctr"/>
          <a:lstStyle/>
          <a:p>
            <a:endParaRPr lang="ru-RU"/>
          </a:p>
        </p:txBody>
      </p:sp>
      <p:sp>
        <p:nvSpPr>
          <p:cNvPr id="318527" name="Oval 63"/>
          <p:cNvSpPr>
            <a:spLocks noChangeArrowheads="1"/>
          </p:cNvSpPr>
          <p:nvPr/>
        </p:nvSpPr>
        <p:spPr bwMode="auto">
          <a:xfrm>
            <a:off x="4933950" y="5976938"/>
            <a:ext cx="42863" cy="42862"/>
          </a:xfrm>
          <a:prstGeom prst="ellipse">
            <a:avLst/>
          </a:prstGeom>
          <a:solidFill>
            <a:srgbClr val="0000FF"/>
          </a:solidFill>
          <a:ln w="9525" algn="ctr">
            <a:solidFill>
              <a:schemeClr val="tx1"/>
            </a:solidFill>
            <a:round/>
            <a:headEnd/>
            <a:tailEnd/>
          </a:ln>
          <a:effectLst/>
        </p:spPr>
        <p:txBody>
          <a:bodyPr wrap="none" anchor="ctr"/>
          <a:lstStyle/>
          <a:p>
            <a:endParaRPr lang="ru-RU"/>
          </a:p>
        </p:txBody>
      </p:sp>
      <p:sp>
        <p:nvSpPr>
          <p:cNvPr id="318528" name="Text Box 64"/>
          <p:cNvSpPr txBox="1">
            <a:spLocks noChangeArrowheads="1"/>
          </p:cNvSpPr>
          <p:nvPr/>
        </p:nvSpPr>
        <p:spPr bwMode="auto">
          <a:xfrm>
            <a:off x="4797425" y="6096000"/>
            <a:ext cx="276225" cy="244475"/>
          </a:xfrm>
          <a:prstGeom prst="rect">
            <a:avLst/>
          </a:prstGeom>
          <a:noFill/>
          <a:ln w="9525" algn="ctr">
            <a:noFill/>
            <a:miter lim="800000"/>
            <a:headEnd/>
            <a:tailEnd/>
          </a:ln>
          <a:effectLst/>
        </p:spPr>
        <p:txBody>
          <a:bodyPr wrap="none">
            <a:spAutoFit/>
          </a:bodyPr>
          <a:lstStyle/>
          <a:p>
            <a:r>
              <a:rPr lang="en-US" sz="1000" b="1" i="1"/>
              <a:t>A</a:t>
            </a:r>
            <a:endParaRPr lang="ru-RU" sz="1000" b="1" i="1"/>
          </a:p>
        </p:txBody>
      </p:sp>
      <p:graphicFrame>
        <p:nvGraphicFramePr>
          <p:cNvPr id="318529" name="Object 65"/>
          <p:cNvGraphicFramePr>
            <a:graphicFrameLocks noChangeAspect="1"/>
          </p:cNvGraphicFramePr>
          <p:nvPr/>
        </p:nvGraphicFramePr>
        <p:xfrm>
          <a:off x="3941763" y="5446713"/>
          <a:ext cx="239712" cy="244475"/>
        </p:xfrm>
        <a:graphic>
          <a:graphicData uri="http://schemas.openxmlformats.org/presentationml/2006/ole">
            <p:oleObj spid="_x0000_s318529" name="Формула" r:id="rId23" imgW="215640" imgH="203040" progId="Equation.3">
              <p:embed/>
            </p:oleObj>
          </a:graphicData>
        </a:graphic>
      </p:graphicFrame>
      <p:graphicFrame>
        <p:nvGraphicFramePr>
          <p:cNvPr id="318530" name="Object 66"/>
          <p:cNvGraphicFramePr>
            <a:graphicFrameLocks noChangeAspect="1"/>
          </p:cNvGraphicFramePr>
          <p:nvPr/>
        </p:nvGraphicFramePr>
        <p:xfrm>
          <a:off x="4962525" y="5280025"/>
          <a:ext cx="309563" cy="290513"/>
        </p:xfrm>
        <a:graphic>
          <a:graphicData uri="http://schemas.openxmlformats.org/presentationml/2006/ole">
            <p:oleObj spid="_x0000_s318530" name="Формула" r:id="rId24" imgW="279360" imgH="241200" progId="Equation.3">
              <p:embed/>
            </p:oleObj>
          </a:graphicData>
        </a:graphic>
      </p:graphicFrame>
      <p:sp>
        <p:nvSpPr>
          <p:cNvPr id="318531" name="AutoShape 67"/>
          <p:cNvSpPr>
            <a:spLocks noChangeArrowheads="1"/>
          </p:cNvSpPr>
          <p:nvPr/>
        </p:nvSpPr>
        <p:spPr bwMode="auto">
          <a:xfrm>
            <a:off x="3019425" y="5810250"/>
            <a:ext cx="428625" cy="1809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lgn="ctr">
            <a:solidFill>
              <a:schemeClr val="tx1"/>
            </a:solidFill>
            <a:miter lim="800000"/>
            <a:headEnd/>
            <a:tailEnd/>
          </a:ln>
          <a:effectLst/>
        </p:spPr>
        <p:txBody>
          <a:bodyPr wrap="none" anchor="ctr"/>
          <a:lstStyle/>
          <a:p>
            <a:endParaRPr lang="ru-RU"/>
          </a:p>
        </p:txBody>
      </p:sp>
      <p:sp>
        <p:nvSpPr>
          <p:cNvPr id="318532" name="Text Box 68"/>
          <p:cNvSpPr txBox="1">
            <a:spLocks noChangeArrowheads="1"/>
          </p:cNvSpPr>
          <p:nvPr/>
        </p:nvSpPr>
        <p:spPr bwMode="auto">
          <a:xfrm>
            <a:off x="5680075" y="4725988"/>
            <a:ext cx="3338513" cy="1625600"/>
          </a:xfrm>
          <a:prstGeom prst="rect">
            <a:avLst/>
          </a:prstGeom>
          <a:solidFill>
            <a:schemeClr val="bg1"/>
          </a:solidFill>
          <a:ln w="9525" algn="ctr">
            <a:solidFill>
              <a:schemeClr val="tx1"/>
            </a:solidFill>
            <a:miter lim="800000"/>
            <a:headEnd/>
            <a:tailEnd/>
          </a:ln>
          <a:effectLst/>
        </p:spPr>
        <p:txBody>
          <a:bodyPr>
            <a:spAutoFit/>
          </a:bodyPr>
          <a:lstStyle/>
          <a:p>
            <a:r>
              <a:rPr lang="ru-RU" sz="1000" b="1">
                <a:solidFill>
                  <a:srgbClr val="FF0000"/>
                </a:solidFill>
              </a:rPr>
              <a:t>В общем случае плоская произвольная система сил приводится к одной силе,</a:t>
            </a:r>
            <a:r>
              <a:rPr lang="en-US" sz="1000" b="1">
                <a:solidFill>
                  <a:srgbClr val="FF0000"/>
                </a:solidFill>
              </a:rPr>
              <a:t> </a:t>
            </a:r>
            <a:r>
              <a:rPr lang="ru-RU" sz="1000" b="1">
                <a:solidFill>
                  <a:srgbClr val="FF0000"/>
                </a:solidFill>
              </a:rPr>
              <a:t>называемой главным вектором и к паре с моментом, равным главному моменту всех сил системы относительно центра приведения</a:t>
            </a:r>
            <a:r>
              <a:rPr lang="en-US" sz="1000" b="1">
                <a:solidFill>
                  <a:srgbClr val="FF0000"/>
                </a:solidFill>
              </a:rPr>
              <a:t>:</a:t>
            </a:r>
            <a:endParaRPr lang="ru-RU" sz="1000" b="1">
              <a:solidFill>
                <a:srgbClr val="FF0000"/>
              </a:solidFill>
            </a:endParaRPr>
          </a:p>
          <a:p>
            <a:endParaRPr lang="ru-RU" sz="1000" b="1">
              <a:solidFill>
                <a:srgbClr val="FF0000"/>
              </a:solidFill>
            </a:endParaRPr>
          </a:p>
          <a:p>
            <a:r>
              <a:rPr lang="ru-RU" sz="1000" b="1">
                <a:solidFill>
                  <a:srgbClr val="FF0000"/>
                </a:solidFill>
              </a:rPr>
              <a:t>	         - главный вектор,</a:t>
            </a:r>
          </a:p>
          <a:p>
            <a:endParaRPr lang="ru-RU" sz="1000" b="1">
              <a:solidFill>
                <a:srgbClr val="FF0000"/>
              </a:solidFill>
            </a:endParaRPr>
          </a:p>
          <a:p>
            <a:r>
              <a:rPr lang="ru-RU" sz="1000" b="1">
                <a:solidFill>
                  <a:srgbClr val="FF0000"/>
                </a:solidFill>
              </a:rPr>
              <a:t>	                    - главный момент.</a:t>
            </a:r>
          </a:p>
          <a:p>
            <a:endParaRPr lang="ru-RU" sz="1000" b="1">
              <a:solidFill>
                <a:srgbClr val="FF0000"/>
              </a:solidFill>
            </a:endParaRPr>
          </a:p>
        </p:txBody>
      </p:sp>
      <p:graphicFrame>
        <p:nvGraphicFramePr>
          <p:cNvPr id="318533" name="Object 69"/>
          <p:cNvGraphicFramePr>
            <a:graphicFrameLocks noChangeAspect="1"/>
          </p:cNvGraphicFramePr>
          <p:nvPr/>
        </p:nvGraphicFramePr>
        <p:xfrm>
          <a:off x="6038850" y="5645150"/>
          <a:ext cx="685800" cy="254000"/>
        </p:xfrm>
        <a:graphic>
          <a:graphicData uri="http://schemas.openxmlformats.org/presentationml/2006/ole">
            <p:oleObj spid="_x0000_s318533" name="Формула" r:id="rId25" imgW="685800" imgH="253800" progId="Equation.3">
              <p:embed/>
            </p:oleObj>
          </a:graphicData>
        </a:graphic>
      </p:graphicFrame>
      <p:graphicFrame>
        <p:nvGraphicFramePr>
          <p:cNvPr id="318534" name="Object 70"/>
          <p:cNvGraphicFramePr>
            <a:graphicFrameLocks noChangeAspect="1"/>
          </p:cNvGraphicFramePr>
          <p:nvPr/>
        </p:nvGraphicFramePr>
        <p:xfrm>
          <a:off x="6027738" y="5973763"/>
          <a:ext cx="1181100" cy="241300"/>
        </p:xfrm>
        <a:graphic>
          <a:graphicData uri="http://schemas.openxmlformats.org/presentationml/2006/ole">
            <p:oleObj spid="_x0000_s318534" name="Формула" r:id="rId26" imgW="1180800" imgH="241200" progId="Equation.3">
              <p:embed/>
            </p:oleObj>
          </a:graphicData>
        </a:graphic>
      </p:graphicFrame>
      <p:sp>
        <p:nvSpPr>
          <p:cNvPr id="318545" name="AutoShape 81"/>
          <p:cNvSpPr>
            <a:spLocks noChangeArrowheads="1"/>
          </p:cNvSpPr>
          <p:nvPr/>
        </p:nvSpPr>
        <p:spPr bwMode="auto">
          <a:xfrm rot="15284693">
            <a:off x="4472781" y="5526882"/>
            <a:ext cx="765175" cy="157162"/>
          </a:xfrm>
          <a:prstGeom prst="rightArrow">
            <a:avLst>
              <a:gd name="adj1" fmla="val 50000"/>
              <a:gd name="adj2" fmla="val 121718"/>
            </a:avLst>
          </a:prstGeom>
          <a:solidFill>
            <a:srgbClr val="993366"/>
          </a:solidFill>
          <a:ln w="9525" algn="ctr">
            <a:solidFill>
              <a:schemeClr val="tx1"/>
            </a:solidFill>
            <a:miter lim="800000"/>
            <a:headEnd/>
            <a:tailEnd/>
          </a:ln>
          <a:effectLst/>
        </p:spPr>
        <p:txBody>
          <a:bodyPr wrap="none" anchor="ctr"/>
          <a:lstStyle/>
          <a:p>
            <a:endParaRPr lang="ru-RU"/>
          </a:p>
        </p:txBody>
      </p:sp>
      <p:sp>
        <p:nvSpPr>
          <p:cNvPr id="318548" name="AutoShape 84">
            <a:hlinkClick r:id="" action="ppaction://hlinkshowjump?jump=nextslide" highlightClick="1"/>
          </p:cNvPr>
          <p:cNvSpPr>
            <a:spLocks noChangeArrowheads="1"/>
          </p:cNvSpPr>
          <p:nvPr/>
        </p:nvSpPr>
        <p:spPr bwMode="auto">
          <a:xfrm>
            <a:off x="4257675" y="571500"/>
            <a:ext cx="285750" cy="219075"/>
          </a:xfrm>
          <a:prstGeom prst="actionButtonForwardNext">
            <a:avLst/>
          </a:prstGeom>
          <a:solidFill>
            <a:srgbClr val="00CCFF"/>
          </a:solidFill>
          <a:ln w="9525">
            <a:noFill/>
            <a:miter lim="800000"/>
            <a:headEnd/>
            <a:tailEnd/>
          </a:ln>
          <a:effectLst/>
        </p:spPr>
        <p:txBody>
          <a:bodyPr wrap="none" anchor="ctr"/>
          <a:lstStyle/>
          <a:p>
            <a:endParaRPr lang="ru-RU"/>
          </a:p>
        </p:txBody>
      </p:sp>
      <p:sp>
        <p:nvSpPr>
          <p:cNvPr id="318549" name="AutoShape 85">
            <a:hlinkClick r:id="rId27" action="ppaction://hlinksldjump" highlightClick="1"/>
          </p:cNvPr>
          <p:cNvSpPr>
            <a:spLocks noChangeArrowheads="1"/>
          </p:cNvSpPr>
          <p:nvPr/>
        </p:nvSpPr>
        <p:spPr bwMode="auto">
          <a:xfrm>
            <a:off x="338138" y="552450"/>
            <a:ext cx="242887" cy="204788"/>
          </a:xfrm>
          <a:prstGeom prst="actionButtonBeginning">
            <a:avLst/>
          </a:prstGeom>
          <a:solidFill>
            <a:srgbClr val="00CCFF"/>
          </a:solidFill>
          <a:ln w="9525">
            <a:noFill/>
            <a:miter lim="800000"/>
            <a:headEnd/>
            <a:tailEnd/>
          </a:ln>
          <a:effectLst/>
        </p:spPr>
        <p:txBody>
          <a:bodyPr wrap="none" anchor="ctr"/>
          <a:lstStyle/>
          <a:p>
            <a:endParaRPr lang="ru-RU"/>
          </a:p>
        </p:txBody>
      </p:sp>
      <p:sp>
        <p:nvSpPr>
          <p:cNvPr id="318550" name="AutoShape 86">
            <a:hlinkClick r:id="" action="ppaction://hlinkshowjump?jump=previousslide" highlightClick="1"/>
          </p:cNvPr>
          <p:cNvSpPr>
            <a:spLocks noChangeArrowheads="1"/>
          </p:cNvSpPr>
          <p:nvPr/>
        </p:nvSpPr>
        <p:spPr bwMode="auto">
          <a:xfrm>
            <a:off x="609600" y="552450"/>
            <a:ext cx="257175" cy="209550"/>
          </a:xfrm>
          <a:prstGeom prst="actionButtonBackPrevious">
            <a:avLst/>
          </a:prstGeom>
          <a:solidFill>
            <a:srgbClr val="00CCFF"/>
          </a:solidFill>
          <a:ln w="9525">
            <a:noFill/>
            <a:miter lim="800000"/>
            <a:headEnd/>
            <a:tailEnd/>
          </a:ln>
          <a:effectLst/>
        </p:spPr>
        <p:txBody>
          <a:bodyPr wrap="none" anchor="ctr"/>
          <a:lstStyle/>
          <a:p>
            <a:endParaRPr lang="ru-RU"/>
          </a:p>
        </p:txBody>
      </p:sp>
      <p:sp>
        <p:nvSpPr>
          <p:cNvPr id="318551" name="Oval 87"/>
          <p:cNvSpPr>
            <a:spLocks noChangeArrowheads="1"/>
          </p:cNvSpPr>
          <p:nvPr/>
        </p:nvSpPr>
        <p:spPr bwMode="auto">
          <a:xfrm>
            <a:off x="8696325" y="6391275"/>
            <a:ext cx="333375" cy="333375"/>
          </a:xfrm>
          <a:prstGeom prst="ellipse">
            <a:avLst/>
          </a:prstGeom>
          <a:solidFill>
            <a:srgbClr val="CCFFFF"/>
          </a:solidFill>
          <a:ln w="9525" algn="ctr">
            <a:solidFill>
              <a:srgbClr val="0000FF"/>
            </a:solidFill>
            <a:round/>
            <a:headEnd/>
            <a:tailEnd/>
          </a:ln>
          <a:effectLst/>
        </p:spPr>
        <p:txBody>
          <a:bodyPr wrap="none" anchor="ctr"/>
          <a:lstStyle/>
          <a:p>
            <a:pPr algn="ctr"/>
            <a:r>
              <a:rPr lang="en-US" sz="1000" b="1">
                <a:solidFill>
                  <a:schemeClr val="bg2"/>
                </a:solidFill>
              </a:rPr>
              <a:t>19</a:t>
            </a:r>
            <a:endParaRPr lang="ru-RU" sz="1000" b="1">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84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84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8484"/>
                                        </p:tgtEl>
                                        <p:attrNameLst>
                                          <p:attrName>style.visibility</p:attrName>
                                        </p:attrNameLst>
                                      </p:cBhvr>
                                      <p:to>
                                        <p:strVal val="visible"/>
                                      </p:to>
                                    </p:set>
                                    <p:anim calcmode="lin" valueType="num">
                                      <p:cBhvr additive="base">
                                        <p:cTn id="13" dur="500" fill="hold"/>
                                        <p:tgtEl>
                                          <p:spTgt spid="318484"/>
                                        </p:tgtEl>
                                        <p:attrNameLst>
                                          <p:attrName>ppt_x</p:attrName>
                                        </p:attrNameLst>
                                      </p:cBhvr>
                                      <p:tavLst>
                                        <p:tav tm="0">
                                          <p:val>
                                            <p:strVal val="#ppt_x"/>
                                          </p:val>
                                        </p:tav>
                                        <p:tav tm="100000">
                                          <p:val>
                                            <p:strVal val="#ppt_x"/>
                                          </p:val>
                                        </p:tav>
                                      </p:tavLst>
                                    </p:anim>
                                    <p:anim calcmode="lin" valueType="num">
                                      <p:cBhvr additive="base">
                                        <p:cTn id="14" dur="500" fill="hold"/>
                                        <p:tgtEl>
                                          <p:spTgt spid="31848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84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848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849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849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849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848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849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849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849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849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85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85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85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grpId="1" nodeType="clickEffect">
                                  <p:stCondLst>
                                    <p:cond delay="0"/>
                                  </p:stCondLst>
                                  <p:childTnLst>
                                    <p:animMotion origin="layout" path="M 1.11111E-6 -2.96296E-6 L 0.0776 0.10695 " pathEditMode="relative" rAng="0" ptsTypes="AA">
                                      <p:cBhvr>
                                        <p:cTn id="46" dur="2000" fill="hold"/>
                                        <p:tgtEl>
                                          <p:spTgt spid="318491"/>
                                        </p:tgtEl>
                                        <p:attrNameLst>
                                          <p:attrName>ppt_x</p:attrName>
                                          <p:attrName>ppt_y</p:attrName>
                                        </p:attrNameLst>
                                      </p:cBhvr>
                                      <p:rCtr x="39" y="53"/>
                                    </p:animMotion>
                                  </p:childTnLst>
                                </p:cTn>
                              </p:par>
                              <p:par>
                                <p:cTn id="47" presetID="1" presetClass="entr" presetSubtype="0" fill="hold" grpId="0" nodeType="withEffect">
                                  <p:stCondLst>
                                    <p:cond delay="0"/>
                                  </p:stCondLst>
                                  <p:childTnLst>
                                    <p:set>
                                      <p:cBhvr>
                                        <p:cTn id="48" dur="1" fill="hold">
                                          <p:stCondLst>
                                            <p:cond delay="0"/>
                                          </p:stCondLst>
                                        </p:cTn>
                                        <p:tgtEl>
                                          <p:spTgt spid="318498"/>
                                        </p:tgtEl>
                                        <p:attrNameLst>
                                          <p:attrName>style.visibility</p:attrName>
                                        </p:attrNameLst>
                                      </p:cBhvr>
                                      <p:to>
                                        <p:strVal val="visible"/>
                                      </p:to>
                                    </p:set>
                                  </p:childTnLst>
                                </p:cTn>
                              </p:par>
                            </p:childTnLst>
                          </p:cTn>
                        </p:par>
                        <p:par>
                          <p:cTn id="49" fill="hold">
                            <p:stCondLst>
                              <p:cond delay="2000"/>
                            </p:stCondLst>
                            <p:childTnLst>
                              <p:par>
                                <p:cTn id="50" presetID="1" presetClass="entr" presetSubtype="0" fill="hold" nodeType="afterEffect">
                                  <p:stCondLst>
                                    <p:cond delay="0"/>
                                  </p:stCondLst>
                                  <p:childTnLst>
                                    <p:set>
                                      <p:cBhvr>
                                        <p:cTn id="51" dur="1" fill="hold">
                                          <p:stCondLst>
                                            <p:cond delay="0"/>
                                          </p:stCondLst>
                                        </p:cTn>
                                        <p:tgtEl>
                                          <p:spTgt spid="318496"/>
                                        </p:tgtEl>
                                        <p:attrNameLst>
                                          <p:attrName>style.visibility</p:attrName>
                                        </p:attrNameLst>
                                      </p:cBhvr>
                                      <p:to>
                                        <p:strVal val="visible"/>
                                      </p:to>
                                    </p:set>
                                  </p:childTnLst>
                                </p:cTn>
                              </p:par>
                            </p:childTnLst>
                          </p:cTn>
                        </p:par>
                        <p:par>
                          <p:cTn id="52" fill="hold">
                            <p:stCondLst>
                              <p:cond delay="2000"/>
                            </p:stCondLst>
                            <p:childTnLst>
                              <p:par>
                                <p:cTn id="53" presetID="1" presetClass="entr" presetSubtype="0" fill="hold" grpId="0" nodeType="afterEffect">
                                  <p:stCondLst>
                                    <p:cond delay="0"/>
                                  </p:stCondLst>
                                  <p:childTnLst>
                                    <p:set>
                                      <p:cBhvr>
                                        <p:cTn id="54" dur="1" fill="hold">
                                          <p:stCondLst>
                                            <p:cond delay="499"/>
                                          </p:stCondLst>
                                        </p:cTn>
                                        <p:tgtEl>
                                          <p:spTgt spid="31850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8499"/>
                                        </p:tgtEl>
                                        <p:attrNameLst>
                                          <p:attrName>style.visibility</p:attrName>
                                        </p:attrNameLst>
                                      </p:cBhvr>
                                      <p:to>
                                        <p:strVal val="visible"/>
                                      </p:to>
                                    </p:set>
                                  </p:childTnLst>
                                </p:cTn>
                              </p:par>
                            </p:childTnLst>
                          </p:cTn>
                        </p:par>
                        <p:par>
                          <p:cTn id="57" fill="hold">
                            <p:stCondLst>
                              <p:cond delay="2500"/>
                            </p:stCondLst>
                            <p:childTnLst>
                              <p:par>
                                <p:cTn id="58" presetID="1" presetClass="entr" presetSubtype="0" fill="hold" nodeType="afterEffect">
                                  <p:stCondLst>
                                    <p:cond delay="0"/>
                                  </p:stCondLst>
                                  <p:childTnLst>
                                    <p:set>
                                      <p:cBhvr>
                                        <p:cTn id="59" dur="1" fill="hold">
                                          <p:stCondLst>
                                            <p:cond delay="0"/>
                                          </p:stCondLst>
                                        </p:cTn>
                                        <p:tgtEl>
                                          <p:spTgt spid="318501"/>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318515"/>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318518"/>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31851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0" presetClass="path" presetSubtype="0" accel="50000" decel="50000" fill="hold" grpId="1" nodeType="clickEffect">
                                  <p:stCondLst>
                                    <p:cond delay="0"/>
                                  </p:stCondLst>
                                  <p:childTnLst>
                                    <p:animMotion origin="layout" path="M -4.16667E-6 -0.00069 L -0.0151 0.14584 " pathEditMode="relative" ptsTypes="AA">
                                      <p:cBhvr>
                                        <p:cTn id="69" dur="2000" fill="hold"/>
                                        <p:tgtEl>
                                          <p:spTgt spid="318490"/>
                                        </p:tgtEl>
                                        <p:attrNameLst>
                                          <p:attrName>ppt_x</p:attrName>
                                          <p:attrName>ppt_y</p:attrName>
                                        </p:attrNameLst>
                                      </p:cBhvr>
                                    </p:animMotion>
                                  </p:childTnLst>
                                </p:cTn>
                              </p:par>
                              <p:par>
                                <p:cTn id="70" presetID="1" presetClass="entr" presetSubtype="0" fill="hold" grpId="0" nodeType="withEffect">
                                  <p:stCondLst>
                                    <p:cond delay="0"/>
                                  </p:stCondLst>
                                  <p:childTnLst>
                                    <p:set>
                                      <p:cBhvr>
                                        <p:cTn id="71" dur="1" fill="hold">
                                          <p:stCondLst>
                                            <p:cond delay="0"/>
                                          </p:stCondLst>
                                        </p:cTn>
                                        <p:tgtEl>
                                          <p:spTgt spid="318502"/>
                                        </p:tgtEl>
                                        <p:attrNameLst>
                                          <p:attrName>style.visibility</p:attrName>
                                        </p:attrNameLst>
                                      </p:cBhvr>
                                      <p:to>
                                        <p:strVal val="visible"/>
                                      </p:to>
                                    </p:set>
                                  </p:childTnLst>
                                </p:cTn>
                              </p:par>
                            </p:childTnLst>
                          </p:cTn>
                        </p:par>
                        <p:par>
                          <p:cTn id="72" fill="hold">
                            <p:stCondLst>
                              <p:cond delay="2000"/>
                            </p:stCondLst>
                            <p:childTnLst>
                              <p:par>
                                <p:cTn id="73" presetID="1" presetClass="entr" presetSubtype="0" fill="hold" nodeType="afterEffect">
                                  <p:stCondLst>
                                    <p:cond delay="0"/>
                                  </p:stCondLst>
                                  <p:childTnLst>
                                    <p:set>
                                      <p:cBhvr>
                                        <p:cTn id="74" dur="1" fill="hold">
                                          <p:stCondLst>
                                            <p:cond delay="0"/>
                                          </p:stCondLst>
                                        </p:cTn>
                                        <p:tgtEl>
                                          <p:spTgt spid="318503"/>
                                        </p:tgtEl>
                                        <p:attrNameLst>
                                          <p:attrName>style.visibility</p:attrName>
                                        </p:attrNameLst>
                                      </p:cBhvr>
                                      <p:to>
                                        <p:strVal val="visible"/>
                                      </p:to>
                                    </p:set>
                                  </p:childTnLst>
                                </p:cTn>
                              </p:par>
                            </p:childTnLst>
                          </p:cTn>
                        </p:par>
                        <p:par>
                          <p:cTn id="75" fill="hold">
                            <p:stCondLst>
                              <p:cond delay="2000"/>
                            </p:stCondLst>
                            <p:childTnLst>
                              <p:par>
                                <p:cTn id="76" presetID="1" presetClass="entr" presetSubtype="0" fill="hold" grpId="0" nodeType="afterEffect">
                                  <p:stCondLst>
                                    <p:cond delay="0"/>
                                  </p:stCondLst>
                                  <p:childTnLst>
                                    <p:set>
                                      <p:cBhvr>
                                        <p:cTn id="77" dur="1" fill="hold">
                                          <p:stCondLst>
                                            <p:cond delay="0"/>
                                          </p:stCondLst>
                                        </p:cTn>
                                        <p:tgtEl>
                                          <p:spTgt spid="318504"/>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318505"/>
                                        </p:tgtEl>
                                        <p:attrNameLst>
                                          <p:attrName>style.visibility</p:attrName>
                                        </p:attrNameLst>
                                      </p:cBhvr>
                                      <p:to>
                                        <p:strVal val="visible"/>
                                      </p:to>
                                    </p:set>
                                  </p:childTnLst>
                                </p:cTn>
                              </p:par>
                            </p:childTnLst>
                          </p:cTn>
                        </p:par>
                        <p:par>
                          <p:cTn id="80" fill="hold">
                            <p:stCondLst>
                              <p:cond delay="2000"/>
                            </p:stCondLst>
                            <p:childTnLst>
                              <p:par>
                                <p:cTn id="81" presetID="1" presetClass="entr" presetSubtype="0" fill="hold" nodeType="afterEffect">
                                  <p:stCondLst>
                                    <p:cond delay="0"/>
                                  </p:stCondLst>
                                  <p:childTnLst>
                                    <p:set>
                                      <p:cBhvr>
                                        <p:cTn id="82" dur="1" fill="hold">
                                          <p:stCondLst>
                                            <p:cond delay="0"/>
                                          </p:stCondLst>
                                        </p:cTn>
                                        <p:tgtEl>
                                          <p:spTgt spid="31850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1851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1852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1852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0" presetClass="path" presetSubtype="0" accel="50000" decel="50000" fill="hold" grpId="1" nodeType="clickEffect">
                                  <p:stCondLst>
                                    <p:cond delay="0"/>
                                  </p:stCondLst>
                                  <p:childTnLst>
                                    <p:animMotion origin="layout" path="M 0.00087 0.00046 L -0.10069 0.02199 " pathEditMode="relative" rAng="0" ptsTypes="AA">
                                      <p:cBhvr>
                                        <p:cTn id="92" dur="2000" fill="hold"/>
                                        <p:tgtEl>
                                          <p:spTgt spid="318492"/>
                                        </p:tgtEl>
                                        <p:attrNameLst>
                                          <p:attrName>ppt_x</p:attrName>
                                          <p:attrName>ppt_y</p:attrName>
                                        </p:attrNameLst>
                                      </p:cBhvr>
                                      <p:rCtr x="-51" y="11"/>
                                    </p:animMotion>
                                  </p:childTnLst>
                                </p:cTn>
                              </p:par>
                              <p:par>
                                <p:cTn id="93" presetID="1" presetClass="entr" presetSubtype="0" fill="hold" grpId="0" nodeType="withEffect">
                                  <p:stCondLst>
                                    <p:cond delay="0"/>
                                  </p:stCondLst>
                                  <p:childTnLst>
                                    <p:set>
                                      <p:cBhvr>
                                        <p:cTn id="94" dur="1" fill="hold">
                                          <p:stCondLst>
                                            <p:cond delay="0"/>
                                          </p:stCondLst>
                                        </p:cTn>
                                        <p:tgtEl>
                                          <p:spTgt spid="318508"/>
                                        </p:tgtEl>
                                        <p:attrNameLst>
                                          <p:attrName>style.visibility</p:attrName>
                                        </p:attrNameLst>
                                      </p:cBhvr>
                                      <p:to>
                                        <p:strVal val="visible"/>
                                      </p:to>
                                    </p:set>
                                  </p:childTnLst>
                                </p:cTn>
                              </p:par>
                            </p:childTnLst>
                          </p:cTn>
                        </p:par>
                        <p:par>
                          <p:cTn id="95" fill="hold">
                            <p:stCondLst>
                              <p:cond delay="2000"/>
                            </p:stCondLst>
                            <p:childTnLst>
                              <p:par>
                                <p:cTn id="96" presetID="1" presetClass="entr" presetSubtype="0" fill="hold" nodeType="afterEffect">
                                  <p:stCondLst>
                                    <p:cond delay="0"/>
                                  </p:stCondLst>
                                  <p:childTnLst>
                                    <p:set>
                                      <p:cBhvr>
                                        <p:cTn id="97" dur="1" fill="hold">
                                          <p:stCondLst>
                                            <p:cond delay="0"/>
                                          </p:stCondLst>
                                        </p:cTn>
                                        <p:tgtEl>
                                          <p:spTgt spid="318507"/>
                                        </p:tgtEl>
                                        <p:attrNameLst>
                                          <p:attrName>style.visibility</p:attrName>
                                        </p:attrNameLst>
                                      </p:cBhvr>
                                      <p:to>
                                        <p:strVal val="visible"/>
                                      </p:to>
                                    </p:set>
                                  </p:childTnLst>
                                </p:cTn>
                              </p:par>
                            </p:childTnLst>
                          </p:cTn>
                        </p:par>
                        <p:par>
                          <p:cTn id="98" fill="hold">
                            <p:stCondLst>
                              <p:cond delay="2000"/>
                            </p:stCondLst>
                            <p:childTnLst>
                              <p:par>
                                <p:cTn id="99" presetID="1" presetClass="entr" presetSubtype="0" fill="hold" grpId="0" nodeType="afterEffect">
                                  <p:stCondLst>
                                    <p:cond delay="0"/>
                                  </p:stCondLst>
                                  <p:childTnLst>
                                    <p:set>
                                      <p:cBhvr>
                                        <p:cTn id="100" dur="1" fill="hold">
                                          <p:stCondLst>
                                            <p:cond delay="0"/>
                                          </p:stCondLst>
                                        </p:cTn>
                                        <p:tgtEl>
                                          <p:spTgt spid="31850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18510"/>
                                        </p:tgtEl>
                                        <p:attrNameLst>
                                          <p:attrName>style.visibility</p:attrName>
                                        </p:attrNameLst>
                                      </p:cBhvr>
                                      <p:to>
                                        <p:strVal val="visible"/>
                                      </p:to>
                                    </p:set>
                                  </p:childTnLst>
                                </p:cTn>
                              </p:par>
                            </p:childTnLst>
                          </p:cTn>
                        </p:par>
                        <p:par>
                          <p:cTn id="103" fill="hold">
                            <p:stCondLst>
                              <p:cond delay="2000"/>
                            </p:stCondLst>
                            <p:childTnLst>
                              <p:par>
                                <p:cTn id="104" presetID="1" presetClass="entr" presetSubtype="0" fill="hold" nodeType="afterEffect">
                                  <p:stCondLst>
                                    <p:cond delay="0"/>
                                  </p:stCondLst>
                                  <p:childTnLst>
                                    <p:set>
                                      <p:cBhvr>
                                        <p:cTn id="105" dur="1" fill="hold">
                                          <p:stCondLst>
                                            <p:cond delay="0"/>
                                          </p:stCondLst>
                                        </p:cTn>
                                        <p:tgtEl>
                                          <p:spTgt spid="318511"/>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318517"/>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318522"/>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318523"/>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318485"/>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318528"/>
                                        </p:tgtEl>
                                        <p:attrNameLst>
                                          <p:attrName>style.visibility</p:attrName>
                                        </p:attrNameLst>
                                      </p:cBhvr>
                                      <p:to>
                                        <p:strVal val="visible"/>
                                      </p:to>
                                    </p:set>
                                  </p:childTnLst>
                                </p:cTn>
                              </p:par>
                              <p:par>
                                <p:cTn id="116" presetID="2" presetClass="entr" presetSubtype="4" fill="hold" grpId="0" nodeType="withEffect">
                                  <p:stCondLst>
                                    <p:cond delay="0"/>
                                  </p:stCondLst>
                                  <p:childTnLst>
                                    <p:set>
                                      <p:cBhvr>
                                        <p:cTn id="117" dur="1" fill="hold">
                                          <p:stCondLst>
                                            <p:cond delay="0"/>
                                          </p:stCondLst>
                                        </p:cTn>
                                        <p:tgtEl>
                                          <p:spTgt spid="318524"/>
                                        </p:tgtEl>
                                        <p:attrNameLst>
                                          <p:attrName>style.visibility</p:attrName>
                                        </p:attrNameLst>
                                      </p:cBhvr>
                                      <p:to>
                                        <p:strVal val="visible"/>
                                      </p:to>
                                    </p:set>
                                    <p:anim calcmode="lin" valueType="num">
                                      <p:cBhvr additive="base">
                                        <p:cTn id="118" dur="500" fill="hold"/>
                                        <p:tgtEl>
                                          <p:spTgt spid="318524"/>
                                        </p:tgtEl>
                                        <p:attrNameLst>
                                          <p:attrName>ppt_x</p:attrName>
                                        </p:attrNameLst>
                                      </p:cBhvr>
                                      <p:tavLst>
                                        <p:tav tm="0">
                                          <p:val>
                                            <p:strVal val="#ppt_x"/>
                                          </p:val>
                                        </p:tav>
                                        <p:tav tm="100000">
                                          <p:val>
                                            <p:strVal val="#ppt_x"/>
                                          </p:val>
                                        </p:tav>
                                      </p:tavLst>
                                    </p:anim>
                                    <p:anim calcmode="lin" valueType="num">
                                      <p:cBhvr additive="base">
                                        <p:cTn id="119" dur="500" fill="hold"/>
                                        <p:tgtEl>
                                          <p:spTgt spid="318524"/>
                                        </p:tgtEl>
                                        <p:attrNameLst>
                                          <p:attrName>ppt_y</p:attrName>
                                        </p:attrNameLst>
                                      </p:cBhvr>
                                      <p:tavLst>
                                        <p:tav tm="0">
                                          <p:val>
                                            <p:strVal val="1+#ppt_h/2"/>
                                          </p:val>
                                        </p:tav>
                                        <p:tav tm="100000">
                                          <p:val>
                                            <p:strVal val="#ppt_y"/>
                                          </p:val>
                                        </p:tav>
                                      </p:tavLst>
                                    </p:anim>
                                  </p:childTnLst>
                                </p:cTn>
                              </p:par>
                              <p:par>
                                <p:cTn id="120" presetID="1" presetClass="entr" presetSubtype="0" fill="hold" grpId="0" nodeType="withEffect">
                                  <p:stCondLst>
                                    <p:cond delay="0"/>
                                  </p:stCondLst>
                                  <p:childTnLst>
                                    <p:set>
                                      <p:cBhvr>
                                        <p:cTn id="121" dur="1" fill="hold">
                                          <p:stCondLst>
                                            <p:cond delay="0"/>
                                          </p:stCondLst>
                                        </p:cTn>
                                        <p:tgtEl>
                                          <p:spTgt spid="318525"/>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318529"/>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318530"/>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318527"/>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318531"/>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318545"/>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318532"/>
                                        </p:tgtEl>
                                        <p:attrNameLst>
                                          <p:attrName>style.visibility</p:attrName>
                                        </p:attrNameLst>
                                      </p:cBhvr>
                                      <p:to>
                                        <p:strVal val="visible"/>
                                      </p:to>
                                    </p:set>
                                  </p:childTnLst>
                                </p:cTn>
                              </p:par>
                              <p:par>
                                <p:cTn id="136" presetID="9" presetClass="exit" presetSubtype="0" fill="hold" grpId="1" nodeType="withEffect">
                                  <p:stCondLst>
                                    <p:cond delay="0"/>
                                  </p:stCondLst>
                                  <p:childTnLst>
                                    <p:animEffect transition="out" filter="dissolve">
                                      <p:cBhvr>
                                        <p:cTn id="137" dur="500"/>
                                        <p:tgtEl>
                                          <p:spTgt spid="318524"/>
                                        </p:tgtEl>
                                      </p:cBhvr>
                                    </p:animEffect>
                                    <p:set>
                                      <p:cBhvr>
                                        <p:cTn id="138" dur="1" fill="hold">
                                          <p:stCondLst>
                                            <p:cond delay="499"/>
                                          </p:stCondLst>
                                        </p:cTn>
                                        <p:tgtEl>
                                          <p:spTgt spid="318524"/>
                                        </p:tgtEl>
                                        <p:attrNameLst>
                                          <p:attrName>style.visibility</p:attrName>
                                        </p:attrNameLst>
                                      </p:cBhvr>
                                      <p:to>
                                        <p:strVal val="hidden"/>
                                      </p:to>
                                    </p:set>
                                  </p:childTnLst>
                                </p:cTn>
                              </p:par>
                              <p:par>
                                <p:cTn id="139" presetID="1" presetClass="entr" presetSubtype="0" fill="hold" nodeType="withEffect">
                                  <p:stCondLst>
                                    <p:cond delay="0"/>
                                  </p:stCondLst>
                                  <p:childTnLst>
                                    <p:set>
                                      <p:cBhvr>
                                        <p:cTn id="140" dur="1" fill="hold">
                                          <p:stCondLst>
                                            <p:cond delay="0"/>
                                          </p:stCondLst>
                                        </p:cTn>
                                        <p:tgtEl>
                                          <p:spTgt spid="318533"/>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318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84" grpId="0"/>
      <p:bldP spid="318485" grpId="0" animBg="1"/>
      <p:bldP spid="318488" grpId="0"/>
      <p:bldP spid="318489" grpId="0" animBg="1"/>
      <p:bldP spid="318490" grpId="0" animBg="1"/>
      <p:bldP spid="318490" grpId="1" animBg="1"/>
      <p:bldP spid="318491" grpId="0" animBg="1"/>
      <p:bldP spid="318491" grpId="1" animBg="1"/>
      <p:bldP spid="318492" grpId="0" animBg="1"/>
      <p:bldP spid="318492" grpId="1" animBg="1"/>
      <p:bldP spid="318493" grpId="0" animBg="1"/>
      <p:bldP spid="318494" grpId="0"/>
      <p:bldP spid="318498" grpId="0" animBg="1"/>
      <p:bldP spid="318499" grpId="0" animBg="1"/>
      <p:bldP spid="318500" grpId="0" animBg="1"/>
      <p:bldP spid="318502" grpId="0" animBg="1"/>
      <p:bldP spid="318504" grpId="0" animBg="1"/>
      <p:bldP spid="318505" grpId="0" animBg="1"/>
      <p:bldP spid="318508" grpId="0" animBg="1"/>
      <p:bldP spid="318509" grpId="0" animBg="1"/>
      <p:bldP spid="318510" grpId="0" animBg="1"/>
      <p:bldP spid="318512" grpId="0" animBg="1"/>
      <p:bldP spid="318513" grpId="0" animBg="1"/>
      <p:bldP spid="318514" grpId="0" animBg="1"/>
      <p:bldP spid="318515" grpId="0" animBg="1"/>
      <p:bldP spid="318516" grpId="0" animBg="1"/>
      <p:bldP spid="318517" grpId="0" animBg="1"/>
      <p:bldP spid="318518" grpId="0" animBg="1"/>
      <p:bldP spid="318520" grpId="0" animBg="1"/>
      <p:bldP spid="318522" grpId="0" animBg="1"/>
      <p:bldP spid="318524" grpId="0" animBg="1"/>
      <p:bldP spid="318524" grpId="1" animBg="1"/>
      <p:bldP spid="318525" grpId="0" animBg="1"/>
      <p:bldP spid="318527" grpId="0" animBg="1"/>
      <p:bldP spid="318528" grpId="0"/>
      <p:bldP spid="318531" grpId="0" animBg="1"/>
      <p:bldP spid="318532" grpId="0" animBg="1"/>
      <p:bldP spid="31854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2" name="Rectangle 4"/>
          <p:cNvSpPr>
            <a:spLocks noChangeArrowheads="1"/>
          </p:cNvSpPr>
          <p:nvPr/>
        </p:nvSpPr>
        <p:spPr bwMode="auto">
          <a:xfrm>
            <a:off x="914400" y="533400"/>
            <a:ext cx="2952750" cy="238125"/>
          </a:xfrm>
          <a:prstGeom prst="rect">
            <a:avLst/>
          </a:prstGeom>
          <a:noFill/>
          <a:ln w="9525">
            <a:noFill/>
            <a:miter lim="800000"/>
            <a:headEnd/>
            <a:tailEnd/>
          </a:ln>
          <a:effectLst/>
        </p:spPr>
        <p:txBody>
          <a:bodyPr anchor="ctr"/>
          <a:lstStyle/>
          <a:p>
            <a:r>
              <a:rPr lang="ru-RU"/>
              <a:t>Лекция 7</a:t>
            </a:r>
          </a:p>
        </p:txBody>
      </p:sp>
      <p:pic>
        <p:nvPicPr>
          <p:cNvPr id="319493" name="Picture 5" descr="НТЦТТ2"/>
          <p:cNvPicPr>
            <a:picLocks noChangeAspect="1" noChangeArrowheads="1"/>
          </p:cNvPicPr>
          <p:nvPr/>
        </p:nvPicPr>
        <p:blipFill>
          <a:blip r:embed="rId3" cstate="print"/>
          <a:srcRect/>
          <a:stretch>
            <a:fillRect/>
          </a:stretch>
        </p:blipFill>
        <p:spPr bwMode="auto">
          <a:xfrm>
            <a:off x="8172450" y="115888"/>
            <a:ext cx="792163" cy="512762"/>
          </a:xfrm>
          <a:prstGeom prst="rect">
            <a:avLst/>
          </a:prstGeom>
          <a:noFill/>
          <a:ln w="9525">
            <a:noFill/>
            <a:miter lim="800000"/>
            <a:headEnd/>
            <a:tailEnd/>
          </a:ln>
        </p:spPr>
      </p:pic>
      <p:sp>
        <p:nvSpPr>
          <p:cNvPr id="319494" name="Rectangle 6"/>
          <p:cNvSpPr>
            <a:spLocks noChangeArrowheads="1"/>
          </p:cNvSpPr>
          <p:nvPr/>
        </p:nvSpPr>
        <p:spPr bwMode="auto">
          <a:xfrm>
            <a:off x="0" y="4078288"/>
            <a:ext cx="8967788" cy="563562"/>
          </a:xfrm>
          <a:prstGeom prst="rect">
            <a:avLst/>
          </a:prstGeom>
          <a:noFill/>
          <a:ln w="9525">
            <a:noFill/>
            <a:miter lim="800000"/>
            <a:headEnd/>
            <a:tailEnd/>
          </a:ln>
          <a:effectLst/>
        </p:spPr>
        <p:txBody>
          <a:bodyPr/>
          <a:lstStyle/>
          <a:p>
            <a:pPr marL="533400" indent="-533400">
              <a:lnSpc>
                <a:spcPct val="80000"/>
              </a:lnSpc>
              <a:spcBef>
                <a:spcPct val="20000"/>
              </a:spcBef>
              <a:buClr>
                <a:schemeClr val="bg2"/>
              </a:buClr>
              <a:buSzPct val="75000"/>
              <a:buFont typeface="Wingdings" pitchFamily="2" charset="2"/>
              <a:buNone/>
            </a:pPr>
            <a:endParaRPr lang="ru-RU" sz="1000" b="1"/>
          </a:p>
          <a:p>
            <a:pPr marL="533400" indent="-533400">
              <a:spcBef>
                <a:spcPct val="20000"/>
              </a:spcBef>
              <a:buClr>
                <a:schemeClr val="bg2"/>
              </a:buClr>
              <a:buSzPct val="75000"/>
              <a:buFont typeface="Wingdings" pitchFamily="2" charset="2"/>
              <a:buChar char="n"/>
            </a:pPr>
            <a:r>
              <a:rPr lang="ru-RU" sz="1000" b="1">
                <a:solidFill>
                  <a:srgbClr val="FF0000"/>
                </a:solidFill>
              </a:rPr>
              <a:t>Условием равновесия пространственной произвольной системы сил </a:t>
            </a:r>
            <a:r>
              <a:rPr lang="ru-RU" sz="1000">
                <a:solidFill>
                  <a:schemeClr val="bg2"/>
                </a:solidFill>
              </a:rPr>
              <a:t>является</a:t>
            </a:r>
          </a:p>
          <a:p>
            <a:pPr marL="533400" indent="-533400">
              <a:spcBef>
                <a:spcPct val="20000"/>
              </a:spcBef>
              <a:buClr>
                <a:schemeClr val="bg2"/>
              </a:buClr>
              <a:buSzPct val="75000"/>
              <a:buFont typeface="Wingdings" pitchFamily="2" charset="2"/>
              <a:buNone/>
            </a:pPr>
            <a:r>
              <a:rPr lang="ru-RU" sz="1000">
                <a:solidFill>
                  <a:schemeClr val="bg2"/>
                </a:solidFill>
              </a:rPr>
              <a:t> одновременное обращение главного вектора и главного момента системы в ноль</a:t>
            </a:r>
            <a:r>
              <a:rPr lang="en-US" sz="1000" b="1">
                <a:solidFill>
                  <a:schemeClr val="bg2"/>
                </a:solidFill>
              </a:rPr>
              <a:t>:</a:t>
            </a:r>
            <a:r>
              <a:rPr lang="ru-RU" sz="1000" b="1"/>
              <a:t> </a:t>
            </a:r>
            <a:endParaRPr lang="ru-RU" sz="1000">
              <a:solidFill>
                <a:schemeClr val="bg2"/>
              </a:solidFill>
            </a:endParaRPr>
          </a:p>
        </p:txBody>
      </p:sp>
      <p:graphicFrame>
        <p:nvGraphicFramePr>
          <p:cNvPr id="319495" name="Object 7"/>
          <p:cNvGraphicFramePr>
            <a:graphicFrameLocks noChangeAspect="1"/>
          </p:cNvGraphicFramePr>
          <p:nvPr/>
        </p:nvGraphicFramePr>
        <p:xfrm>
          <a:off x="5945188" y="4319588"/>
          <a:ext cx="927100" cy="254000"/>
        </p:xfrm>
        <a:graphic>
          <a:graphicData uri="http://schemas.openxmlformats.org/presentationml/2006/ole">
            <p:oleObj spid="_x0000_s319495" name="Формула" r:id="rId4" imgW="927000" imgH="253800" progId="Equation.3">
              <p:embed/>
            </p:oleObj>
          </a:graphicData>
        </a:graphic>
      </p:graphicFrame>
      <p:graphicFrame>
        <p:nvGraphicFramePr>
          <p:cNvPr id="319496" name="Object 8"/>
          <p:cNvGraphicFramePr>
            <a:graphicFrameLocks noChangeAspect="1"/>
          </p:cNvGraphicFramePr>
          <p:nvPr/>
        </p:nvGraphicFramePr>
        <p:xfrm>
          <a:off x="7188200" y="4324350"/>
          <a:ext cx="1409700" cy="241300"/>
        </p:xfrm>
        <a:graphic>
          <a:graphicData uri="http://schemas.openxmlformats.org/presentationml/2006/ole">
            <p:oleObj spid="_x0000_s319496" name="Формула" r:id="rId5" imgW="1409400" imgH="241200" progId="Equation.3">
              <p:embed/>
            </p:oleObj>
          </a:graphicData>
        </a:graphic>
      </p:graphicFrame>
      <p:sp>
        <p:nvSpPr>
          <p:cNvPr id="319497" name="Rectangle 9"/>
          <p:cNvSpPr>
            <a:spLocks noChangeArrowheads="1"/>
          </p:cNvSpPr>
          <p:nvPr/>
        </p:nvSpPr>
        <p:spPr bwMode="auto">
          <a:xfrm>
            <a:off x="7938" y="4486275"/>
            <a:ext cx="8967787" cy="563563"/>
          </a:xfrm>
          <a:prstGeom prst="rect">
            <a:avLst/>
          </a:prstGeom>
          <a:noFill/>
          <a:ln w="9525">
            <a:noFill/>
            <a:miter lim="800000"/>
            <a:headEnd/>
            <a:tailEnd/>
          </a:ln>
          <a:effectLst/>
        </p:spPr>
        <p:txBody>
          <a:bodyPr/>
          <a:lstStyle/>
          <a:p>
            <a:pPr marL="533400" indent="-533400">
              <a:lnSpc>
                <a:spcPct val="80000"/>
              </a:lnSpc>
              <a:spcBef>
                <a:spcPct val="20000"/>
              </a:spcBef>
              <a:buClr>
                <a:schemeClr val="bg2"/>
              </a:buClr>
              <a:buSzPct val="75000"/>
              <a:buFont typeface="Wingdings" pitchFamily="2" charset="2"/>
              <a:buNone/>
            </a:pPr>
            <a:endParaRPr lang="ru-RU" sz="1000" b="1"/>
          </a:p>
          <a:p>
            <a:pPr marL="533400" indent="-533400">
              <a:spcBef>
                <a:spcPct val="20000"/>
              </a:spcBef>
              <a:buClr>
                <a:schemeClr val="bg2"/>
              </a:buClr>
              <a:buSzPct val="75000"/>
              <a:buFont typeface="Wingdings" pitchFamily="2" charset="2"/>
              <a:buChar char="n"/>
            </a:pPr>
            <a:r>
              <a:rPr lang="ru-RU" sz="1000" b="1">
                <a:solidFill>
                  <a:srgbClr val="FF0000"/>
                </a:solidFill>
              </a:rPr>
              <a:t>Уравнения равновесия </a:t>
            </a:r>
            <a:r>
              <a:rPr lang="ru-RU" sz="1000">
                <a:solidFill>
                  <a:schemeClr val="bg2"/>
                </a:solidFill>
              </a:rPr>
              <a:t>получаются в виде системы шести уравнений из условий равновесия</a:t>
            </a:r>
          </a:p>
          <a:p>
            <a:pPr marL="533400" indent="-533400">
              <a:spcBef>
                <a:spcPct val="20000"/>
              </a:spcBef>
              <a:buClr>
                <a:schemeClr val="bg2"/>
              </a:buClr>
              <a:buSzPct val="75000"/>
              <a:buFont typeface="Wingdings" pitchFamily="2" charset="2"/>
              <a:buNone/>
            </a:pPr>
            <a:r>
              <a:rPr lang="ru-RU" sz="1000">
                <a:solidFill>
                  <a:schemeClr val="bg2"/>
                </a:solidFill>
              </a:rPr>
              <a:t> с использованием выражений для проекций главного вектора и главного момента системы сил</a:t>
            </a:r>
            <a:r>
              <a:rPr lang="en-US" sz="1000">
                <a:solidFill>
                  <a:schemeClr val="bg2"/>
                </a:solidFill>
              </a:rPr>
              <a:t>:</a:t>
            </a:r>
            <a:r>
              <a:rPr lang="ru-RU" sz="1000">
                <a:solidFill>
                  <a:schemeClr val="bg2"/>
                </a:solidFill>
              </a:rPr>
              <a:t> </a:t>
            </a:r>
            <a:r>
              <a:rPr lang="ru-RU" sz="1000" b="1">
                <a:solidFill>
                  <a:srgbClr val="FF0000"/>
                </a:solidFill>
              </a:rPr>
              <a:t> </a:t>
            </a:r>
            <a:r>
              <a:rPr lang="ru-RU" sz="1000" b="1"/>
              <a:t> </a:t>
            </a:r>
            <a:endParaRPr lang="ru-RU" sz="1000">
              <a:solidFill>
                <a:schemeClr val="bg2"/>
              </a:solidFill>
            </a:endParaRPr>
          </a:p>
        </p:txBody>
      </p:sp>
      <p:graphicFrame>
        <p:nvGraphicFramePr>
          <p:cNvPr id="319498" name="Object 10"/>
          <p:cNvGraphicFramePr>
            <a:graphicFrameLocks noChangeAspect="1"/>
          </p:cNvGraphicFramePr>
          <p:nvPr/>
        </p:nvGraphicFramePr>
        <p:xfrm>
          <a:off x="7124700" y="4679950"/>
          <a:ext cx="1574800" cy="711200"/>
        </p:xfrm>
        <a:graphic>
          <a:graphicData uri="http://schemas.openxmlformats.org/presentationml/2006/ole">
            <p:oleObj spid="_x0000_s319498" name="Формула" r:id="rId6" imgW="1574640" imgH="711000" progId="Equation.3">
              <p:embed/>
            </p:oleObj>
          </a:graphicData>
        </a:graphic>
      </p:graphicFrame>
      <p:sp>
        <p:nvSpPr>
          <p:cNvPr id="319504" name="Rectangle 16"/>
          <p:cNvSpPr>
            <a:spLocks noChangeArrowheads="1"/>
          </p:cNvSpPr>
          <p:nvPr/>
        </p:nvSpPr>
        <p:spPr bwMode="auto">
          <a:xfrm>
            <a:off x="0" y="633413"/>
            <a:ext cx="8936038" cy="677862"/>
          </a:xfrm>
          <a:prstGeom prst="rect">
            <a:avLst/>
          </a:prstGeom>
          <a:noFill/>
          <a:ln w="9525">
            <a:noFill/>
            <a:miter lim="800000"/>
            <a:headEnd/>
            <a:tailEnd/>
          </a:ln>
          <a:effectLst/>
        </p:spPr>
        <p:txBody>
          <a:bodyPr/>
          <a:lstStyle/>
          <a:p>
            <a:pPr marL="533400" indent="-533400">
              <a:lnSpc>
                <a:spcPct val="80000"/>
              </a:lnSpc>
              <a:spcBef>
                <a:spcPct val="20000"/>
              </a:spcBef>
              <a:buClr>
                <a:schemeClr val="bg2"/>
              </a:buClr>
              <a:buSzPct val="75000"/>
              <a:buFont typeface="Wingdings" pitchFamily="2" charset="2"/>
              <a:buNone/>
            </a:pPr>
            <a:endParaRPr lang="ru-RU" sz="1000" b="1"/>
          </a:p>
          <a:p>
            <a:pPr marL="533400" indent="-533400">
              <a:lnSpc>
                <a:spcPct val="80000"/>
              </a:lnSpc>
              <a:spcBef>
                <a:spcPct val="20000"/>
              </a:spcBef>
              <a:buClr>
                <a:schemeClr val="bg2"/>
              </a:buClr>
              <a:buSzPct val="75000"/>
              <a:buFont typeface="Wingdings" pitchFamily="2" charset="2"/>
              <a:buChar char="n"/>
            </a:pPr>
            <a:r>
              <a:rPr lang="ru-RU" sz="1000" b="1"/>
              <a:t>Аналитическое определение главного вектора системы – </a:t>
            </a:r>
            <a:r>
              <a:rPr lang="ru-RU" sz="1000"/>
              <a:t>вычисляется так же, как и ранее равнодействующая,</a:t>
            </a:r>
            <a:r>
              <a:rPr lang="ru-RU" sz="1000">
                <a:solidFill>
                  <a:schemeClr val="bg2"/>
                </a:solidFill>
              </a:rPr>
              <a:t> </a:t>
            </a:r>
            <a:r>
              <a:rPr lang="ru-RU" sz="1000"/>
              <a:t>через проекции</a:t>
            </a:r>
          </a:p>
          <a:p>
            <a:pPr marL="533400" indent="-533400">
              <a:lnSpc>
                <a:spcPct val="80000"/>
              </a:lnSpc>
              <a:spcBef>
                <a:spcPct val="20000"/>
              </a:spcBef>
              <a:buClr>
                <a:schemeClr val="bg2"/>
              </a:buClr>
              <a:buSzPct val="75000"/>
              <a:buFont typeface="Wingdings" pitchFamily="2" charset="2"/>
              <a:buNone/>
            </a:pPr>
            <a:r>
              <a:rPr lang="ru-RU" sz="1000"/>
              <a:t> на координатные оси и</a:t>
            </a:r>
            <a:r>
              <a:rPr lang="en-US" sz="1000"/>
              <a:t> </a:t>
            </a:r>
            <a:r>
              <a:rPr lang="ru-RU" sz="1000"/>
              <a:t>единичные векторы (орты)</a:t>
            </a:r>
            <a:r>
              <a:rPr lang="en-US" sz="1000"/>
              <a:t>:</a:t>
            </a:r>
            <a:endParaRPr lang="ru-RU" sz="1000"/>
          </a:p>
          <a:p>
            <a:pPr marL="533400" indent="-533400">
              <a:lnSpc>
                <a:spcPct val="80000"/>
              </a:lnSpc>
              <a:spcBef>
                <a:spcPct val="20000"/>
              </a:spcBef>
              <a:buClr>
                <a:schemeClr val="bg2"/>
              </a:buClr>
              <a:buSzPct val="75000"/>
              <a:buFont typeface="Wingdings" pitchFamily="2" charset="2"/>
              <a:buNone/>
            </a:pPr>
            <a:endParaRPr lang="ru-RU" sz="1000"/>
          </a:p>
          <a:p>
            <a:pPr marL="533400" indent="-533400">
              <a:lnSpc>
                <a:spcPct val="80000"/>
              </a:lnSpc>
              <a:spcBef>
                <a:spcPct val="20000"/>
              </a:spcBef>
              <a:buClr>
                <a:schemeClr val="bg2"/>
              </a:buClr>
              <a:buSzPct val="75000"/>
              <a:buFont typeface="Wingdings" pitchFamily="2" charset="2"/>
              <a:buNone/>
            </a:pPr>
            <a:endParaRPr lang="ru-RU" sz="900"/>
          </a:p>
        </p:txBody>
      </p:sp>
      <p:graphicFrame>
        <p:nvGraphicFramePr>
          <p:cNvPr id="319505" name="Object 17"/>
          <p:cNvGraphicFramePr>
            <a:graphicFrameLocks noChangeAspect="1"/>
          </p:cNvGraphicFramePr>
          <p:nvPr/>
        </p:nvGraphicFramePr>
        <p:xfrm>
          <a:off x="3289300" y="971550"/>
          <a:ext cx="5011738" cy="311150"/>
        </p:xfrm>
        <a:graphic>
          <a:graphicData uri="http://schemas.openxmlformats.org/presentationml/2006/ole">
            <p:oleObj spid="_x0000_s319505" name="Формула" r:id="rId7" imgW="4101840" imgH="253800" progId="Equation.3">
              <p:embed/>
            </p:oleObj>
          </a:graphicData>
        </a:graphic>
      </p:graphicFrame>
      <p:graphicFrame>
        <p:nvGraphicFramePr>
          <p:cNvPr id="319506" name="Object 18"/>
          <p:cNvGraphicFramePr>
            <a:graphicFrameLocks noChangeAspect="1"/>
          </p:cNvGraphicFramePr>
          <p:nvPr/>
        </p:nvGraphicFramePr>
        <p:xfrm>
          <a:off x="1289050" y="1333500"/>
          <a:ext cx="5600700" cy="327025"/>
        </p:xfrm>
        <a:graphic>
          <a:graphicData uri="http://schemas.openxmlformats.org/presentationml/2006/ole">
            <p:oleObj spid="_x0000_s319506" name="Формула" r:id="rId8" imgW="4584600" imgH="266400" progId="Equation.3">
              <p:embed/>
            </p:oleObj>
          </a:graphicData>
        </a:graphic>
      </p:graphicFrame>
      <p:sp>
        <p:nvSpPr>
          <p:cNvPr id="319507" name="Text Box 19"/>
          <p:cNvSpPr txBox="1">
            <a:spLocks noChangeArrowheads="1"/>
          </p:cNvSpPr>
          <p:nvPr/>
        </p:nvSpPr>
        <p:spPr bwMode="auto">
          <a:xfrm>
            <a:off x="327025" y="1716088"/>
            <a:ext cx="1265238" cy="549275"/>
          </a:xfrm>
          <a:prstGeom prst="rect">
            <a:avLst/>
          </a:prstGeom>
          <a:noFill/>
          <a:ln w="9525">
            <a:noFill/>
            <a:miter lim="800000"/>
            <a:headEnd/>
            <a:tailEnd/>
          </a:ln>
          <a:effectLst/>
        </p:spPr>
        <p:txBody>
          <a:bodyPr wrap="none">
            <a:spAutoFit/>
          </a:bodyPr>
          <a:lstStyle/>
          <a:p>
            <a:r>
              <a:rPr lang="ru-RU" sz="1000"/>
              <a:t>Отсюда</a:t>
            </a:r>
          </a:p>
          <a:p>
            <a:r>
              <a:rPr lang="ru-RU" sz="1000"/>
              <a:t>проекции</a:t>
            </a:r>
          </a:p>
          <a:p>
            <a:r>
              <a:rPr lang="ru-RU" sz="1000"/>
              <a:t>главного вектора </a:t>
            </a:r>
            <a:r>
              <a:rPr lang="en-US" sz="1000"/>
              <a:t>:</a:t>
            </a:r>
            <a:endParaRPr lang="ru-RU" sz="1000"/>
          </a:p>
        </p:txBody>
      </p:sp>
      <p:graphicFrame>
        <p:nvGraphicFramePr>
          <p:cNvPr id="319508" name="Object 20"/>
          <p:cNvGraphicFramePr>
            <a:graphicFrameLocks noChangeAspect="1"/>
          </p:cNvGraphicFramePr>
          <p:nvPr/>
        </p:nvGraphicFramePr>
        <p:xfrm>
          <a:off x="1692275" y="1733550"/>
          <a:ext cx="749300" cy="800100"/>
        </p:xfrm>
        <a:graphic>
          <a:graphicData uri="http://schemas.openxmlformats.org/presentationml/2006/ole">
            <p:oleObj spid="_x0000_s319508" name="Формула" r:id="rId9" imgW="749160" imgH="799920" progId="Equation.3">
              <p:embed/>
            </p:oleObj>
          </a:graphicData>
        </a:graphic>
      </p:graphicFrame>
      <p:sp>
        <p:nvSpPr>
          <p:cNvPr id="319509" name="Text Box 21"/>
          <p:cNvSpPr txBox="1">
            <a:spLocks noChangeArrowheads="1"/>
          </p:cNvSpPr>
          <p:nvPr/>
        </p:nvSpPr>
        <p:spPr bwMode="auto">
          <a:xfrm>
            <a:off x="5011738" y="1781175"/>
            <a:ext cx="1265237" cy="396875"/>
          </a:xfrm>
          <a:prstGeom prst="rect">
            <a:avLst/>
          </a:prstGeom>
          <a:noFill/>
          <a:ln w="9525">
            <a:noFill/>
            <a:miter lim="800000"/>
            <a:headEnd/>
            <a:tailEnd/>
          </a:ln>
          <a:effectLst/>
        </p:spPr>
        <p:txBody>
          <a:bodyPr wrap="none">
            <a:spAutoFit/>
          </a:bodyPr>
          <a:lstStyle/>
          <a:p>
            <a:r>
              <a:rPr lang="ru-RU" sz="1000"/>
              <a:t>Модуль</a:t>
            </a:r>
          </a:p>
          <a:p>
            <a:r>
              <a:rPr lang="ru-RU" sz="1000"/>
              <a:t>главного вектора </a:t>
            </a:r>
            <a:r>
              <a:rPr lang="en-US" sz="1000"/>
              <a:t>:</a:t>
            </a:r>
            <a:endParaRPr lang="ru-RU" sz="1000"/>
          </a:p>
        </p:txBody>
      </p:sp>
      <p:graphicFrame>
        <p:nvGraphicFramePr>
          <p:cNvPr id="319510" name="Object 22"/>
          <p:cNvGraphicFramePr>
            <a:graphicFrameLocks noChangeAspect="1"/>
          </p:cNvGraphicFramePr>
          <p:nvPr/>
        </p:nvGraphicFramePr>
        <p:xfrm>
          <a:off x="6300788" y="1951038"/>
          <a:ext cx="1473200" cy="304800"/>
        </p:xfrm>
        <a:graphic>
          <a:graphicData uri="http://schemas.openxmlformats.org/presentationml/2006/ole">
            <p:oleObj spid="_x0000_s319510" name="Формула" r:id="rId10" imgW="1473120" imgH="304560" progId="Equation.3">
              <p:embed/>
            </p:oleObj>
          </a:graphicData>
        </a:graphic>
      </p:graphicFrame>
      <p:sp>
        <p:nvSpPr>
          <p:cNvPr id="319511" name="Text Box 23"/>
          <p:cNvSpPr txBox="1">
            <a:spLocks noChangeArrowheads="1"/>
          </p:cNvSpPr>
          <p:nvPr/>
        </p:nvSpPr>
        <p:spPr bwMode="auto">
          <a:xfrm>
            <a:off x="2600325" y="1770063"/>
            <a:ext cx="1265238" cy="549275"/>
          </a:xfrm>
          <a:prstGeom prst="rect">
            <a:avLst/>
          </a:prstGeom>
          <a:noFill/>
          <a:ln w="9525">
            <a:noFill/>
            <a:miter lim="800000"/>
            <a:headEnd/>
            <a:tailEnd/>
          </a:ln>
          <a:effectLst/>
        </p:spPr>
        <p:txBody>
          <a:bodyPr wrap="none">
            <a:spAutoFit/>
          </a:bodyPr>
          <a:lstStyle/>
          <a:p>
            <a:r>
              <a:rPr lang="ru-RU" sz="1000"/>
              <a:t>Направляющие</a:t>
            </a:r>
          </a:p>
          <a:p>
            <a:r>
              <a:rPr lang="ru-RU" sz="1000"/>
              <a:t>косинусы</a:t>
            </a:r>
          </a:p>
          <a:p>
            <a:r>
              <a:rPr lang="ru-RU" sz="1000"/>
              <a:t>главного вектора </a:t>
            </a:r>
            <a:r>
              <a:rPr lang="en-US" sz="1000"/>
              <a:t>:</a:t>
            </a:r>
            <a:endParaRPr lang="ru-RU" sz="1000"/>
          </a:p>
        </p:txBody>
      </p:sp>
      <p:graphicFrame>
        <p:nvGraphicFramePr>
          <p:cNvPr id="319512" name="Object 24"/>
          <p:cNvGraphicFramePr>
            <a:graphicFrameLocks noChangeAspect="1"/>
          </p:cNvGraphicFramePr>
          <p:nvPr/>
        </p:nvGraphicFramePr>
        <p:xfrm>
          <a:off x="3738563" y="1712913"/>
          <a:ext cx="955675" cy="800100"/>
        </p:xfrm>
        <a:graphic>
          <a:graphicData uri="http://schemas.openxmlformats.org/presentationml/2006/ole">
            <p:oleObj spid="_x0000_s319512" name="Формула" r:id="rId11" imgW="1091880" imgH="914400" progId="Equation.3">
              <p:embed/>
            </p:oleObj>
          </a:graphicData>
        </a:graphic>
      </p:graphicFrame>
      <p:sp>
        <p:nvSpPr>
          <p:cNvPr id="319513" name="Rectangle 25"/>
          <p:cNvSpPr>
            <a:spLocks noChangeArrowheads="1"/>
          </p:cNvSpPr>
          <p:nvPr/>
        </p:nvSpPr>
        <p:spPr bwMode="auto">
          <a:xfrm>
            <a:off x="0" y="2393950"/>
            <a:ext cx="8412163" cy="677863"/>
          </a:xfrm>
          <a:prstGeom prst="rect">
            <a:avLst/>
          </a:prstGeom>
          <a:noFill/>
          <a:ln w="9525">
            <a:noFill/>
            <a:miter lim="800000"/>
            <a:headEnd/>
            <a:tailEnd/>
          </a:ln>
          <a:effectLst/>
        </p:spPr>
        <p:txBody>
          <a:bodyPr/>
          <a:lstStyle/>
          <a:p>
            <a:pPr marL="533400" indent="-533400">
              <a:lnSpc>
                <a:spcPct val="80000"/>
              </a:lnSpc>
              <a:spcBef>
                <a:spcPct val="20000"/>
              </a:spcBef>
              <a:buClr>
                <a:schemeClr val="bg2"/>
              </a:buClr>
              <a:buSzPct val="75000"/>
              <a:buFont typeface="Wingdings" pitchFamily="2" charset="2"/>
              <a:buNone/>
            </a:pPr>
            <a:endParaRPr lang="ru-RU" sz="1000" b="1"/>
          </a:p>
          <a:p>
            <a:pPr marL="533400" indent="-533400">
              <a:lnSpc>
                <a:spcPct val="80000"/>
              </a:lnSpc>
              <a:spcBef>
                <a:spcPct val="20000"/>
              </a:spcBef>
              <a:buClr>
                <a:schemeClr val="bg2"/>
              </a:buClr>
              <a:buSzPct val="75000"/>
              <a:buFont typeface="Wingdings" pitchFamily="2" charset="2"/>
              <a:buChar char="n"/>
            </a:pPr>
            <a:r>
              <a:rPr lang="ru-RU" sz="1000" b="1"/>
              <a:t>Аналитическое определение главного момента системы – </a:t>
            </a:r>
            <a:r>
              <a:rPr lang="ru-RU" sz="1000"/>
              <a:t>вычисляется аналогично через проекции на координатные оси и</a:t>
            </a:r>
            <a:r>
              <a:rPr lang="en-US" sz="1000"/>
              <a:t> </a:t>
            </a:r>
            <a:r>
              <a:rPr lang="ru-RU" sz="1000"/>
              <a:t>единичные векторы (орты)</a:t>
            </a:r>
            <a:r>
              <a:rPr lang="en-US" sz="1000"/>
              <a:t>:</a:t>
            </a:r>
            <a:endParaRPr lang="ru-RU" sz="900"/>
          </a:p>
        </p:txBody>
      </p:sp>
      <p:graphicFrame>
        <p:nvGraphicFramePr>
          <p:cNvPr id="319514" name="Object 26"/>
          <p:cNvGraphicFramePr>
            <a:graphicFrameLocks noChangeAspect="1"/>
          </p:cNvGraphicFramePr>
          <p:nvPr/>
        </p:nvGraphicFramePr>
        <p:xfrm>
          <a:off x="2459038" y="2760663"/>
          <a:ext cx="6099175" cy="311150"/>
        </p:xfrm>
        <a:graphic>
          <a:graphicData uri="http://schemas.openxmlformats.org/presentationml/2006/ole">
            <p:oleObj spid="_x0000_s319514" name="Формула" r:id="rId12" imgW="4991040" imgH="253800" progId="Equation.3">
              <p:embed/>
            </p:oleObj>
          </a:graphicData>
        </a:graphic>
      </p:graphicFrame>
      <p:graphicFrame>
        <p:nvGraphicFramePr>
          <p:cNvPr id="319515" name="Object 27"/>
          <p:cNvGraphicFramePr>
            <a:graphicFrameLocks noChangeAspect="1"/>
          </p:cNvGraphicFramePr>
          <p:nvPr/>
        </p:nvGraphicFramePr>
        <p:xfrm>
          <a:off x="1304925" y="3121025"/>
          <a:ext cx="6670675" cy="311150"/>
        </p:xfrm>
        <a:graphic>
          <a:graphicData uri="http://schemas.openxmlformats.org/presentationml/2006/ole">
            <p:oleObj spid="_x0000_s319515" name="Формула" r:id="rId13" imgW="5460840" imgH="253800" progId="Equation.3">
              <p:embed/>
            </p:oleObj>
          </a:graphicData>
        </a:graphic>
      </p:graphicFrame>
      <p:sp>
        <p:nvSpPr>
          <p:cNvPr id="319516" name="Text Box 28"/>
          <p:cNvSpPr txBox="1">
            <a:spLocks noChangeArrowheads="1"/>
          </p:cNvSpPr>
          <p:nvPr/>
        </p:nvSpPr>
        <p:spPr bwMode="auto">
          <a:xfrm>
            <a:off x="411163" y="3571875"/>
            <a:ext cx="1316037" cy="549275"/>
          </a:xfrm>
          <a:prstGeom prst="rect">
            <a:avLst/>
          </a:prstGeom>
          <a:noFill/>
          <a:ln w="9525">
            <a:noFill/>
            <a:miter lim="800000"/>
            <a:headEnd/>
            <a:tailEnd/>
          </a:ln>
          <a:effectLst/>
        </p:spPr>
        <p:txBody>
          <a:bodyPr wrap="none">
            <a:spAutoFit/>
          </a:bodyPr>
          <a:lstStyle/>
          <a:p>
            <a:r>
              <a:rPr lang="ru-RU" sz="1000"/>
              <a:t>Отсюда</a:t>
            </a:r>
          </a:p>
          <a:p>
            <a:r>
              <a:rPr lang="ru-RU" sz="1000"/>
              <a:t>проекции</a:t>
            </a:r>
          </a:p>
          <a:p>
            <a:r>
              <a:rPr lang="ru-RU" sz="1000"/>
              <a:t>главного момента </a:t>
            </a:r>
            <a:r>
              <a:rPr lang="en-US" sz="1000"/>
              <a:t>:</a:t>
            </a:r>
            <a:endParaRPr lang="ru-RU" sz="1000"/>
          </a:p>
        </p:txBody>
      </p:sp>
      <p:graphicFrame>
        <p:nvGraphicFramePr>
          <p:cNvPr id="319517" name="Object 29"/>
          <p:cNvGraphicFramePr>
            <a:graphicFrameLocks noChangeAspect="1"/>
          </p:cNvGraphicFramePr>
          <p:nvPr/>
        </p:nvGraphicFramePr>
        <p:xfrm>
          <a:off x="1703388" y="3500438"/>
          <a:ext cx="876300" cy="711200"/>
        </p:xfrm>
        <a:graphic>
          <a:graphicData uri="http://schemas.openxmlformats.org/presentationml/2006/ole">
            <p:oleObj spid="_x0000_s319517" name="Формула" r:id="rId14" imgW="876240" imgH="711000" progId="Equation.3">
              <p:embed/>
            </p:oleObj>
          </a:graphicData>
        </a:graphic>
      </p:graphicFrame>
      <p:sp>
        <p:nvSpPr>
          <p:cNvPr id="319518" name="Text Box 30"/>
          <p:cNvSpPr txBox="1">
            <a:spLocks noChangeArrowheads="1"/>
          </p:cNvSpPr>
          <p:nvPr/>
        </p:nvSpPr>
        <p:spPr bwMode="auto">
          <a:xfrm>
            <a:off x="5095875" y="3636963"/>
            <a:ext cx="1316038" cy="396875"/>
          </a:xfrm>
          <a:prstGeom prst="rect">
            <a:avLst/>
          </a:prstGeom>
          <a:noFill/>
          <a:ln w="9525">
            <a:noFill/>
            <a:miter lim="800000"/>
            <a:headEnd/>
            <a:tailEnd/>
          </a:ln>
          <a:effectLst/>
        </p:spPr>
        <p:txBody>
          <a:bodyPr wrap="none">
            <a:spAutoFit/>
          </a:bodyPr>
          <a:lstStyle/>
          <a:p>
            <a:r>
              <a:rPr lang="ru-RU" sz="1000"/>
              <a:t>Модуль</a:t>
            </a:r>
          </a:p>
          <a:p>
            <a:r>
              <a:rPr lang="ru-RU" sz="1000"/>
              <a:t>главного момента </a:t>
            </a:r>
            <a:r>
              <a:rPr lang="en-US" sz="1000"/>
              <a:t>:</a:t>
            </a:r>
            <a:endParaRPr lang="ru-RU" sz="1000"/>
          </a:p>
        </p:txBody>
      </p:sp>
      <p:graphicFrame>
        <p:nvGraphicFramePr>
          <p:cNvPr id="319519" name="Object 31"/>
          <p:cNvGraphicFramePr>
            <a:graphicFrameLocks noChangeAspect="1"/>
          </p:cNvGraphicFramePr>
          <p:nvPr/>
        </p:nvGraphicFramePr>
        <p:xfrm>
          <a:off x="6381750" y="3759200"/>
          <a:ext cx="1574800" cy="304800"/>
        </p:xfrm>
        <a:graphic>
          <a:graphicData uri="http://schemas.openxmlformats.org/presentationml/2006/ole">
            <p:oleObj spid="_x0000_s319519" name="Формула" r:id="rId15" imgW="1574640" imgH="304560" progId="Equation.3">
              <p:embed/>
            </p:oleObj>
          </a:graphicData>
        </a:graphic>
      </p:graphicFrame>
      <p:sp>
        <p:nvSpPr>
          <p:cNvPr id="319520" name="Text Box 32"/>
          <p:cNvSpPr txBox="1">
            <a:spLocks noChangeArrowheads="1"/>
          </p:cNvSpPr>
          <p:nvPr/>
        </p:nvSpPr>
        <p:spPr bwMode="auto">
          <a:xfrm>
            <a:off x="2570163" y="3625850"/>
            <a:ext cx="1316037" cy="549275"/>
          </a:xfrm>
          <a:prstGeom prst="rect">
            <a:avLst/>
          </a:prstGeom>
          <a:noFill/>
          <a:ln w="9525">
            <a:noFill/>
            <a:miter lim="800000"/>
            <a:headEnd/>
            <a:tailEnd/>
          </a:ln>
          <a:effectLst/>
        </p:spPr>
        <p:txBody>
          <a:bodyPr wrap="none">
            <a:spAutoFit/>
          </a:bodyPr>
          <a:lstStyle/>
          <a:p>
            <a:r>
              <a:rPr lang="ru-RU" sz="1000"/>
              <a:t>Направляющие</a:t>
            </a:r>
          </a:p>
          <a:p>
            <a:r>
              <a:rPr lang="ru-RU" sz="1000"/>
              <a:t>косинусы</a:t>
            </a:r>
          </a:p>
          <a:p>
            <a:r>
              <a:rPr lang="ru-RU" sz="1000"/>
              <a:t>главного момента </a:t>
            </a:r>
            <a:r>
              <a:rPr lang="en-US" sz="1000"/>
              <a:t>:</a:t>
            </a:r>
            <a:endParaRPr lang="ru-RU" sz="1000"/>
          </a:p>
        </p:txBody>
      </p:sp>
      <p:graphicFrame>
        <p:nvGraphicFramePr>
          <p:cNvPr id="319521" name="Object 33"/>
          <p:cNvGraphicFramePr>
            <a:graphicFrameLocks noChangeAspect="1"/>
          </p:cNvGraphicFramePr>
          <p:nvPr/>
        </p:nvGraphicFramePr>
        <p:xfrm>
          <a:off x="3765550" y="3492500"/>
          <a:ext cx="1006475" cy="763588"/>
        </p:xfrm>
        <a:graphic>
          <a:graphicData uri="http://schemas.openxmlformats.org/presentationml/2006/ole">
            <p:oleObj spid="_x0000_s319521" name="Формула" r:id="rId16" imgW="1206360" imgH="914400" progId="Equation.3">
              <p:embed/>
            </p:oleObj>
          </a:graphicData>
        </a:graphic>
      </p:graphicFrame>
      <p:sp>
        <p:nvSpPr>
          <p:cNvPr id="319522" name="Rectangle 34"/>
          <p:cNvSpPr>
            <a:spLocks noChangeArrowheads="1"/>
          </p:cNvSpPr>
          <p:nvPr/>
        </p:nvSpPr>
        <p:spPr bwMode="auto">
          <a:xfrm>
            <a:off x="34925" y="5084763"/>
            <a:ext cx="8967788" cy="563562"/>
          </a:xfrm>
          <a:prstGeom prst="rect">
            <a:avLst/>
          </a:prstGeom>
          <a:noFill/>
          <a:ln w="9525">
            <a:noFill/>
            <a:miter lim="800000"/>
            <a:headEnd/>
            <a:tailEnd/>
          </a:ln>
          <a:effectLst/>
        </p:spPr>
        <p:txBody>
          <a:bodyPr/>
          <a:lstStyle/>
          <a:p>
            <a:pPr marL="533400" indent="-533400">
              <a:lnSpc>
                <a:spcPct val="80000"/>
              </a:lnSpc>
              <a:spcBef>
                <a:spcPct val="20000"/>
              </a:spcBef>
              <a:buClr>
                <a:schemeClr val="bg2"/>
              </a:buClr>
              <a:buSzPct val="75000"/>
              <a:buFont typeface="Wingdings" pitchFamily="2" charset="2"/>
              <a:buNone/>
            </a:pPr>
            <a:endParaRPr lang="ru-RU" sz="1000" b="1"/>
          </a:p>
          <a:p>
            <a:pPr marL="533400" indent="-533400">
              <a:spcBef>
                <a:spcPct val="20000"/>
              </a:spcBef>
              <a:buClr>
                <a:schemeClr val="bg2"/>
              </a:buClr>
              <a:buSzPct val="75000"/>
              <a:buFont typeface="Wingdings" pitchFamily="2" charset="2"/>
              <a:buChar char="n"/>
            </a:pPr>
            <a:r>
              <a:rPr lang="ru-RU" sz="1000" b="1">
                <a:solidFill>
                  <a:srgbClr val="FF0000"/>
                </a:solidFill>
              </a:rPr>
              <a:t>Возможные случаи</a:t>
            </a:r>
            <a:endParaRPr lang="en-US" sz="1000" b="1">
              <a:solidFill>
                <a:srgbClr val="FF0000"/>
              </a:solidFill>
            </a:endParaRPr>
          </a:p>
          <a:p>
            <a:pPr marL="533400" indent="-533400">
              <a:spcBef>
                <a:spcPct val="20000"/>
              </a:spcBef>
              <a:buClr>
                <a:schemeClr val="bg2"/>
              </a:buClr>
              <a:buSzPct val="75000"/>
              <a:buFont typeface="Wingdings" pitchFamily="2" charset="2"/>
              <a:buNone/>
            </a:pPr>
            <a:r>
              <a:rPr lang="en-US" sz="1000" b="1">
                <a:solidFill>
                  <a:srgbClr val="FF0000"/>
                </a:solidFill>
              </a:rPr>
              <a:t>	</a:t>
            </a:r>
            <a:r>
              <a:rPr lang="ru-RU" sz="1000" b="1">
                <a:solidFill>
                  <a:srgbClr val="FF0000"/>
                </a:solidFill>
              </a:rPr>
              <a:t>приведения</a:t>
            </a:r>
            <a:endParaRPr lang="en-US" sz="1000" b="1">
              <a:solidFill>
                <a:srgbClr val="FF0000"/>
              </a:solidFill>
            </a:endParaRPr>
          </a:p>
          <a:p>
            <a:pPr marL="533400" indent="-533400">
              <a:spcBef>
                <a:spcPct val="20000"/>
              </a:spcBef>
              <a:buClr>
                <a:schemeClr val="bg2"/>
              </a:buClr>
              <a:buSzPct val="75000"/>
              <a:buFont typeface="Wingdings" pitchFamily="2" charset="2"/>
              <a:buNone/>
            </a:pPr>
            <a:r>
              <a:rPr lang="en-US" sz="1000" b="1">
                <a:solidFill>
                  <a:srgbClr val="FF0000"/>
                </a:solidFill>
              </a:rPr>
              <a:t>	</a:t>
            </a:r>
            <a:r>
              <a:rPr lang="ru-RU" sz="1000" b="1">
                <a:solidFill>
                  <a:srgbClr val="FF0000"/>
                </a:solidFill>
              </a:rPr>
              <a:t>пространственной</a:t>
            </a:r>
            <a:endParaRPr lang="en-US" sz="1000" b="1">
              <a:solidFill>
                <a:srgbClr val="FF0000"/>
              </a:solidFill>
            </a:endParaRPr>
          </a:p>
          <a:p>
            <a:pPr marL="533400" indent="-533400">
              <a:spcBef>
                <a:spcPct val="20000"/>
              </a:spcBef>
              <a:buClr>
                <a:schemeClr val="bg2"/>
              </a:buClr>
              <a:buSzPct val="75000"/>
              <a:buFont typeface="Wingdings" pitchFamily="2" charset="2"/>
              <a:buNone/>
            </a:pPr>
            <a:r>
              <a:rPr lang="en-US" sz="1000" b="1">
                <a:solidFill>
                  <a:srgbClr val="FF0000"/>
                </a:solidFill>
              </a:rPr>
              <a:t>	</a:t>
            </a:r>
            <a:r>
              <a:rPr lang="ru-RU" sz="1000" b="1">
                <a:solidFill>
                  <a:srgbClr val="FF0000"/>
                </a:solidFill>
              </a:rPr>
              <a:t>произвольной</a:t>
            </a:r>
            <a:endParaRPr lang="en-US" sz="1000" b="1">
              <a:solidFill>
                <a:srgbClr val="FF0000"/>
              </a:solidFill>
            </a:endParaRPr>
          </a:p>
          <a:p>
            <a:pPr marL="533400" indent="-533400">
              <a:spcBef>
                <a:spcPct val="20000"/>
              </a:spcBef>
              <a:buClr>
                <a:schemeClr val="bg2"/>
              </a:buClr>
              <a:buSzPct val="75000"/>
              <a:buFont typeface="Wingdings" pitchFamily="2" charset="2"/>
              <a:buNone/>
            </a:pPr>
            <a:r>
              <a:rPr lang="en-US" sz="1000" b="1">
                <a:solidFill>
                  <a:srgbClr val="FF0000"/>
                </a:solidFill>
              </a:rPr>
              <a:t>	</a:t>
            </a:r>
            <a:r>
              <a:rPr lang="ru-RU" sz="1000" b="1">
                <a:solidFill>
                  <a:srgbClr val="FF0000"/>
                </a:solidFill>
              </a:rPr>
              <a:t>системы сил</a:t>
            </a:r>
            <a:r>
              <a:rPr lang="en-US" sz="1000" b="1">
                <a:solidFill>
                  <a:srgbClr val="FF0000"/>
                </a:solidFill>
              </a:rPr>
              <a:t>:</a:t>
            </a:r>
          </a:p>
          <a:p>
            <a:pPr marL="533400" indent="-533400">
              <a:spcBef>
                <a:spcPct val="20000"/>
              </a:spcBef>
              <a:buClr>
                <a:schemeClr val="bg2"/>
              </a:buClr>
              <a:buSzPct val="75000"/>
              <a:buFont typeface="Wingdings" pitchFamily="2" charset="2"/>
              <a:buNone/>
            </a:pPr>
            <a:endParaRPr lang="ru-RU" sz="1000">
              <a:solidFill>
                <a:schemeClr val="bg2"/>
              </a:solidFill>
            </a:endParaRPr>
          </a:p>
        </p:txBody>
      </p:sp>
      <p:graphicFrame>
        <p:nvGraphicFramePr>
          <p:cNvPr id="319637" name="Group 149"/>
          <p:cNvGraphicFramePr>
            <a:graphicFrameLocks noGrp="1"/>
          </p:cNvGraphicFramePr>
          <p:nvPr/>
        </p:nvGraphicFramePr>
        <p:xfrm>
          <a:off x="1990725" y="5224463"/>
          <a:ext cx="4981575" cy="1463040"/>
        </p:xfrm>
        <a:graphic>
          <a:graphicData uri="http://schemas.openxmlformats.org/drawingml/2006/table">
            <a:tbl>
              <a:tblPr/>
              <a:tblGrid>
                <a:gridCol w="261938"/>
                <a:gridCol w="512762"/>
                <a:gridCol w="582613"/>
                <a:gridCol w="1782762"/>
                <a:gridCol w="1841500"/>
              </a:tblGrid>
              <a:tr h="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000" b="0" i="0" u="none" strike="noStrike" cap="none" normalizeH="0" baseline="0" smtClean="0">
                          <a:ln>
                            <a:noFill/>
                          </a:ln>
                          <a:solidFill>
                            <a:schemeClr val="tx1"/>
                          </a:solidFill>
                          <a:effectLst/>
                          <a:latin typeface="Arial" charset="0"/>
                        </a:rPr>
                        <a:t>Дополнительное  условие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000" b="0" i="0" u="none" strike="noStrike" cap="none" normalizeH="0" baseline="0" smtClean="0">
                          <a:ln>
                            <a:noFill/>
                          </a:ln>
                          <a:solidFill>
                            <a:schemeClr val="tx1"/>
                          </a:solidFill>
                          <a:effectLst/>
                          <a:latin typeface="Arial" charset="0"/>
                        </a:rPr>
                        <a:t>Простейший вид системы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Arial" charset="0"/>
                        </a:rPr>
                        <a:t>1</a:t>
                      </a:r>
                      <a:endParaRPr kumimoji="0" lang="ru-RU"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000" b="0" i="0" u="none" strike="noStrike" cap="none" normalizeH="0" baseline="0" smtClean="0">
                          <a:ln>
                            <a:noFill/>
                          </a:ln>
                          <a:solidFill>
                            <a:schemeClr val="tx1"/>
                          </a:solidFill>
                          <a:effectLst/>
                          <a:latin typeface="Arial" charset="0"/>
                        </a:rPr>
                        <a:t>Условия равновесия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Arial" charset="0"/>
                        </a:rPr>
                        <a:t>2</a:t>
                      </a:r>
                      <a:endParaRPr kumimoji="0" lang="ru-RU"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000" b="0" i="0" u="none" strike="noStrike" cap="none" normalizeH="0" baseline="0" smtClean="0">
                          <a:ln>
                            <a:noFill/>
                          </a:ln>
                          <a:solidFill>
                            <a:schemeClr val="tx1"/>
                          </a:solidFill>
                          <a:effectLst/>
                          <a:latin typeface="Arial" charset="0"/>
                        </a:rPr>
                        <a:t>Равнодействующая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0478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000" b="0" i="0" u="none" strike="noStrike" cap="none" normalizeH="0" baseline="0" smtClean="0">
                          <a:ln>
                            <a:noFill/>
                          </a:ln>
                          <a:solidFill>
                            <a:schemeClr val="tx1"/>
                          </a:solidFill>
                          <a:effectLst/>
                          <a:latin typeface="Arial" charset="0"/>
                        </a:rPr>
                        <a:t>3</a:t>
                      </a:r>
                      <a:endParaRPr kumimoji="0" lang="ru-RU"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000" b="0" i="0" u="none" strike="noStrike" cap="none" normalizeH="0" baseline="0" smtClean="0">
                          <a:ln>
                            <a:noFill/>
                          </a:ln>
                          <a:solidFill>
                            <a:schemeClr val="tx1"/>
                          </a:solidFill>
                          <a:effectLst/>
                          <a:latin typeface="Arial" charset="0"/>
                        </a:rPr>
                        <a:t>Пара сил</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row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000" b="0"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000" b="0" i="0" u="none" strike="noStrike" cap="none" normalizeH="0" baseline="0" smtClean="0">
                          <a:ln>
                            <a:noFill/>
                          </a:ln>
                          <a:solidFill>
                            <a:schemeClr val="tx1"/>
                          </a:solidFill>
                          <a:effectLst/>
                          <a:latin typeface="Arial" charset="0"/>
                        </a:rPr>
                        <a:t>Равнодействующая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ru-RU"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ru-RU" sz="1000" b="0" i="0" u="none" strike="noStrike" cap="none" normalizeH="0" baseline="0" smtClean="0">
                          <a:ln>
                            <a:noFill/>
                          </a:ln>
                          <a:solidFill>
                            <a:schemeClr val="tx1"/>
                          </a:solidFill>
                          <a:effectLst/>
                          <a:latin typeface="Arial" charset="0"/>
                        </a:rPr>
                        <a:t>Силовой винт (сила и пара)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19569" name="Object 81"/>
          <p:cNvGraphicFramePr>
            <a:graphicFrameLocks noChangeAspect="1"/>
          </p:cNvGraphicFramePr>
          <p:nvPr/>
        </p:nvGraphicFramePr>
        <p:xfrm>
          <a:off x="2266950" y="5484813"/>
          <a:ext cx="469900" cy="215900"/>
        </p:xfrm>
        <a:graphic>
          <a:graphicData uri="http://schemas.openxmlformats.org/presentationml/2006/ole">
            <p:oleObj spid="_x0000_s319569" name="Формула" r:id="rId17" imgW="469800" imgH="215640" progId="Equation.3">
              <p:embed/>
            </p:oleObj>
          </a:graphicData>
        </a:graphic>
      </p:graphicFrame>
      <p:graphicFrame>
        <p:nvGraphicFramePr>
          <p:cNvPr id="319570" name="Object 82"/>
          <p:cNvGraphicFramePr>
            <a:graphicFrameLocks noChangeAspect="1"/>
          </p:cNvGraphicFramePr>
          <p:nvPr/>
        </p:nvGraphicFramePr>
        <p:xfrm>
          <a:off x="2773363" y="5491163"/>
          <a:ext cx="549275" cy="219075"/>
        </p:xfrm>
        <a:graphic>
          <a:graphicData uri="http://schemas.openxmlformats.org/presentationml/2006/ole">
            <p:oleObj spid="_x0000_s319570" name="Формула" r:id="rId18" imgW="520560" imgH="228600" progId="Equation.3">
              <p:embed/>
            </p:oleObj>
          </a:graphicData>
        </a:graphic>
      </p:graphicFrame>
      <p:graphicFrame>
        <p:nvGraphicFramePr>
          <p:cNvPr id="319574" name="Object 86"/>
          <p:cNvGraphicFramePr>
            <a:graphicFrameLocks noChangeAspect="1"/>
          </p:cNvGraphicFramePr>
          <p:nvPr/>
        </p:nvGraphicFramePr>
        <p:xfrm>
          <a:off x="2274888" y="5730875"/>
          <a:ext cx="469900" cy="215900"/>
        </p:xfrm>
        <a:graphic>
          <a:graphicData uri="http://schemas.openxmlformats.org/presentationml/2006/ole">
            <p:oleObj spid="_x0000_s319574" name="Формула" r:id="rId19" imgW="469800" imgH="215640" progId="Equation.3">
              <p:embed/>
            </p:oleObj>
          </a:graphicData>
        </a:graphic>
      </p:graphicFrame>
      <p:graphicFrame>
        <p:nvGraphicFramePr>
          <p:cNvPr id="319575" name="Object 87"/>
          <p:cNvGraphicFramePr>
            <a:graphicFrameLocks noChangeAspect="1"/>
          </p:cNvGraphicFramePr>
          <p:nvPr/>
        </p:nvGraphicFramePr>
        <p:xfrm>
          <a:off x="2781300" y="5727700"/>
          <a:ext cx="549275" cy="219075"/>
        </p:xfrm>
        <a:graphic>
          <a:graphicData uri="http://schemas.openxmlformats.org/presentationml/2006/ole">
            <p:oleObj spid="_x0000_s319575" name="Формула" r:id="rId20" imgW="520560" imgH="228600" progId="Equation.3">
              <p:embed/>
            </p:oleObj>
          </a:graphicData>
        </a:graphic>
      </p:graphicFrame>
      <p:graphicFrame>
        <p:nvGraphicFramePr>
          <p:cNvPr id="319576" name="Object 88"/>
          <p:cNvGraphicFramePr>
            <a:graphicFrameLocks noChangeAspect="1"/>
          </p:cNvGraphicFramePr>
          <p:nvPr/>
        </p:nvGraphicFramePr>
        <p:xfrm>
          <a:off x="2773363" y="5964238"/>
          <a:ext cx="552450" cy="228600"/>
        </p:xfrm>
        <a:graphic>
          <a:graphicData uri="http://schemas.openxmlformats.org/presentationml/2006/ole">
            <p:oleObj spid="_x0000_s319576" name="Формула" r:id="rId21" imgW="533160" imgH="228600" progId="Equation.3">
              <p:embed/>
            </p:oleObj>
          </a:graphicData>
        </a:graphic>
      </p:graphicFrame>
      <p:graphicFrame>
        <p:nvGraphicFramePr>
          <p:cNvPr id="319579" name="Object 91"/>
          <p:cNvGraphicFramePr>
            <a:graphicFrameLocks noChangeAspect="1"/>
          </p:cNvGraphicFramePr>
          <p:nvPr/>
        </p:nvGraphicFramePr>
        <p:xfrm>
          <a:off x="2274888" y="5969000"/>
          <a:ext cx="479425" cy="215900"/>
        </p:xfrm>
        <a:graphic>
          <a:graphicData uri="http://schemas.openxmlformats.org/presentationml/2006/ole">
            <p:oleObj spid="_x0000_s319579" name="Формула" r:id="rId22" imgW="469800" imgH="215640" progId="Equation.3">
              <p:embed/>
            </p:oleObj>
          </a:graphicData>
        </a:graphic>
      </p:graphicFrame>
      <p:graphicFrame>
        <p:nvGraphicFramePr>
          <p:cNvPr id="319580" name="Object 92"/>
          <p:cNvGraphicFramePr>
            <a:graphicFrameLocks noChangeAspect="1"/>
          </p:cNvGraphicFramePr>
          <p:nvPr/>
        </p:nvGraphicFramePr>
        <p:xfrm>
          <a:off x="2263775" y="6291263"/>
          <a:ext cx="469900" cy="215900"/>
        </p:xfrm>
        <a:graphic>
          <a:graphicData uri="http://schemas.openxmlformats.org/presentationml/2006/ole">
            <p:oleObj spid="_x0000_s319580" name="Формула" r:id="rId23" imgW="469800" imgH="215640" progId="Equation.3">
              <p:embed/>
            </p:oleObj>
          </a:graphicData>
        </a:graphic>
      </p:graphicFrame>
      <p:graphicFrame>
        <p:nvGraphicFramePr>
          <p:cNvPr id="319581" name="Object 93"/>
          <p:cNvGraphicFramePr>
            <a:graphicFrameLocks noChangeAspect="1"/>
          </p:cNvGraphicFramePr>
          <p:nvPr/>
        </p:nvGraphicFramePr>
        <p:xfrm>
          <a:off x="2781300" y="6286500"/>
          <a:ext cx="533400" cy="228600"/>
        </p:xfrm>
        <a:graphic>
          <a:graphicData uri="http://schemas.openxmlformats.org/presentationml/2006/ole">
            <p:oleObj spid="_x0000_s319581" name="Формула" r:id="rId24" imgW="533160" imgH="228600" progId="Equation.3">
              <p:embed/>
            </p:oleObj>
          </a:graphicData>
        </a:graphic>
      </p:graphicFrame>
      <p:graphicFrame>
        <p:nvGraphicFramePr>
          <p:cNvPr id="319593" name="Object 105"/>
          <p:cNvGraphicFramePr>
            <a:graphicFrameLocks noChangeAspect="1"/>
          </p:cNvGraphicFramePr>
          <p:nvPr/>
        </p:nvGraphicFramePr>
        <p:xfrm>
          <a:off x="2411413" y="5232400"/>
          <a:ext cx="215900" cy="203200"/>
        </p:xfrm>
        <a:graphic>
          <a:graphicData uri="http://schemas.openxmlformats.org/presentationml/2006/ole">
            <p:oleObj spid="_x0000_s319593" name="Формула" r:id="rId25" imgW="215640" imgH="203040" progId="Equation.3">
              <p:embed/>
            </p:oleObj>
          </a:graphicData>
        </a:graphic>
      </p:graphicFrame>
      <p:graphicFrame>
        <p:nvGraphicFramePr>
          <p:cNvPr id="319594" name="Object 106"/>
          <p:cNvGraphicFramePr>
            <a:graphicFrameLocks noChangeAspect="1"/>
          </p:cNvGraphicFramePr>
          <p:nvPr/>
        </p:nvGraphicFramePr>
        <p:xfrm>
          <a:off x="2895600" y="5241925"/>
          <a:ext cx="282575" cy="219075"/>
        </p:xfrm>
        <a:graphic>
          <a:graphicData uri="http://schemas.openxmlformats.org/presentationml/2006/ole">
            <p:oleObj spid="_x0000_s319594" name="Формула" r:id="rId26" imgW="266400" imgH="228600" progId="Equation.3">
              <p:embed/>
            </p:oleObj>
          </a:graphicData>
        </a:graphic>
      </p:graphicFrame>
      <p:graphicFrame>
        <p:nvGraphicFramePr>
          <p:cNvPr id="319619" name="Object 131"/>
          <p:cNvGraphicFramePr>
            <a:graphicFrameLocks noChangeAspect="1"/>
          </p:cNvGraphicFramePr>
          <p:nvPr/>
        </p:nvGraphicFramePr>
        <p:xfrm>
          <a:off x="3798888" y="6200775"/>
          <a:ext cx="635000" cy="241300"/>
        </p:xfrm>
        <a:graphic>
          <a:graphicData uri="http://schemas.openxmlformats.org/presentationml/2006/ole">
            <p:oleObj spid="_x0000_s319619" name="Формула" r:id="rId27" imgW="634680" imgH="241200" progId="Equation.3">
              <p:embed/>
            </p:oleObj>
          </a:graphicData>
        </a:graphic>
      </p:graphicFrame>
      <p:graphicFrame>
        <p:nvGraphicFramePr>
          <p:cNvPr id="319620" name="Object 132"/>
          <p:cNvGraphicFramePr>
            <a:graphicFrameLocks noChangeAspect="1"/>
          </p:cNvGraphicFramePr>
          <p:nvPr/>
        </p:nvGraphicFramePr>
        <p:xfrm>
          <a:off x="3806825" y="6427788"/>
          <a:ext cx="635000" cy="241300"/>
        </p:xfrm>
        <a:graphic>
          <a:graphicData uri="http://schemas.openxmlformats.org/presentationml/2006/ole">
            <p:oleObj spid="_x0000_s319620" name="Формула" r:id="rId28" imgW="634680" imgH="241200" progId="Equation.3">
              <p:embed/>
            </p:oleObj>
          </a:graphicData>
        </a:graphic>
      </p:graphicFrame>
      <p:sp>
        <p:nvSpPr>
          <p:cNvPr id="319621" name="Line 133"/>
          <p:cNvSpPr>
            <a:spLocks noChangeShapeType="1"/>
          </p:cNvSpPr>
          <p:nvPr/>
        </p:nvSpPr>
        <p:spPr bwMode="auto">
          <a:xfrm flipV="1">
            <a:off x="4019550" y="6515100"/>
            <a:ext cx="152400" cy="85725"/>
          </a:xfrm>
          <a:prstGeom prst="line">
            <a:avLst/>
          </a:prstGeom>
          <a:noFill/>
          <a:ln w="9525">
            <a:solidFill>
              <a:srgbClr val="FF0000"/>
            </a:solidFill>
            <a:round/>
            <a:headEnd/>
            <a:tailEnd/>
          </a:ln>
          <a:effectLst/>
        </p:spPr>
        <p:txBody>
          <a:bodyPr anchor="ctr"/>
          <a:lstStyle/>
          <a:p>
            <a:endParaRPr lang="ru-RU"/>
          </a:p>
        </p:txBody>
      </p:sp>
      <p:sp>
        <p:nvSpPr>
          <p:cNvPr id="319628" name="AutoShape 140"/>
          <p:cNvSpPr>
            <a:spLocks noChangeArrowheads="1"/>
          </p:cNvSpPr>
          <p:nvPr/>
        </p:nvSpPr>
        <p:spPr bwMode="auto">
          <a:xfrm>
            <a:off x="6772275" y="6238875"/>
            <a:ext cx="361950" cy="1619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lgn="ctr">
            <a:solidFill>
              <a:schemeClr val="tx1"/>
            </a:solidFill>
            <a:miter lim="800000"/>
            <a:headEnd/>
            <a:tailEnd/>
          </a:ln>
          <a:effectLst/>
        </p:spPr>
        <p:txBody>
          <a:bodyPr wrap="none" anchor="ctr"/>
          <a:lstStyle/>
          <a:p>
            <a:endParaRPr lang="ru-RU"/>
          </a:p>
        </p:txBody>
      </p:sp>
      <p:sp>
        <p:nvSpPr>
          <p:cNvPr id="319629" name="AutoShape 141"/>
          <p:cNvSpPr>
            <a:spLocks noChangeArrowheads="1"/>
          </p:cNvSpPr>
          <p:nvPr/>
        </p:nvSpPr>
        <p:spPr bwMode="auto">
          <a:xfrm rot="-5400000">
            <a:off x="7506495" y="5885656"/>
            <a:ext cx="519112" cy="123825"/>
          </a:xfrm>
          <a:prstGeom prst="rightArrow">
            <a:avLst>
              <a:gd name="adj1" fmla="val 50000"/>
              <a:gd name="adj2" fmla="val 104808"/>
            </a:avLst>
          </a:prstGeom>
          <a:solidFill>
            <a:srgbClr val="FF0000"/>
          </a:solidFill>
          <a:ln w="9525" algn="ctr">
            <a:solidFill>
              <a:schemeClr val="tx1"/>
            </a:solidFill>
            <a:miter lim="800000"/>
            <a:headEnd/>
            <a:tailEnd/>
          </a:ln>
          <a:effectLst/>
        </p:spPr>
        <p:txBody>
          <a:bodyPr wrap="none" anchor="ctr"/>
          <a:lstStyle/>
          <a:p>
            <a:endParaRPr lang="ru-RU"/>
          </a:p>
        </p:txBody>
      </p:sp>
      <p:graphicFrame>
        <p:nvGraphicFramePr>
          <p:cNvPr id="319630" name="Object 142"/>
          <p:cNvGraphicFramePr>
            <a:graphicFrameLocks noChangeAspect="1"/>
          </p:cNvGraphicFramePr>
          <p:nvPr/>
        </p:nvGraphicFramePr>
        <p:xfrm>
          <a:off x="7877175" y="5630863"/>
          <a:ext cx="215900" cy="203200"/>
        </p:xfrm>
        <a:graphic>
          <a:graphicData uri="http://schemas.openxmlformats.org/presentationml/2006/ole">
            <p:oleObj spid="_x0000_s319630" name="Формула" r:id="rId29" imgW="215640" imgH="203040" progId="Equation.3">
              <p:embed/>
            </p:oleObj>
          </a:graphicData>
        </a:graphic>
      </p:graphicFrame>
      <p:sp>
        <p:nvSpPr>
          <p:cNvPr id="319631" name="AutoShape 143"/>
          <p:cNvSpPr>
            <a:spLocks noChangeArrowheads="1"/>
          </p:cNvSpPr>
          <p:nvPr/>
        </p:nvSpPr>
        <p:spPr bwMode="auto">
          <a:xfrm rot="-12561964">
            <a:off x="7285038" y="6275388"/>
            <a:ext cx="519112" cy="123825"/>
          </a:xfrm>
          <a:prstGeom prst="rightArrow">
            <a:avLst>
              <a:gd name="adj1" fmla="val 50000"/>
              <a:gd name="adj2" fmla="val 104808"/>
            </a:avLst>
          </a:prstGeom>
          <a:solidFill>
            <a:srgbClr val="993366"/>
          </a:solidFill>
          <a:ln w="9525" algn="ctr">
            <a:solidFill>
              <a:schemeClr val="tx1"/>
            </a:solidFill>
            <a:miter lim="800000"/>
            <a:headEnd/>
            <a:tailEnd/>
          </a:ln>
          <a:effectLst/>
        </p:spPr>
        <p:txBody>
          <a:bodyPr wrap="none" anchor="ctr"/>
          <a:lstStyle/>
          <a:p>
            <a:endParaRPr lang="ru-RU"/>
          </a:p>
        </p:txBody>
      </p:sp>
      <p:graphicFrame>
        <p:nvGraphicFramePr>
          <p:cNvPr id="319632" name="Object 144"/>
          <p:cNvGraphicFramePr>
            <a:graphicFrameLocks noChangeAspect="1"/>
          </p:cNvGraphicFramePr>
          <p:nvPr/>
        </p:nvGraphicFramePr>
        <p:xfrm>
          <a:off x="7261225" y="6091238"/>
          <a:ext cx="282575" cy="219075"/>
        </p:xfrm>
        <a:graphic>
          <a:graphicData uri="http://schemas.openxmlformats.org/presentationml/2006/ole">
            <p:oleObj spid="_x0000_s319632" name="Формула" r:id="rId30" imgW="266400" imgH="228600" progId="Equation.3">
              <p:embed/>
            </p:oleObj>
          </a:graphicData>
        </a:graphic>
      </p:graphicFrame>
      <p:graphicFrame>
        <p:nvGraphicFramePr>
          <p:cNvPr id="319633" name="Object 145"/>
          <p:cNvGraphicFramePr>
            <a:graphicFrameLocks noChangeAspect="1"/>
          </p:cNvGraphicFramePr>
          <p:nvPr/>
        </p:nvGraphicFramePr>
        <p:xfrm>
          <a:off x="7829550" y="6200775"/>
          <a:ext cx="160338" cy="158750"/>
        </p:xfrm>
        <a:graphic>
          <a:graphicData uri="http://schemas.openxmlformats.org/presentationml/2006/ole">
            <p:oleObj spid="_x0000_s319633" name="Формула" r:id="rId31" imgW="152280" imgH="164880" progId="Equation.3">
              <p:embed/>
            </p:oleObj>
          </a:graphicData>
        </a:graphic>
      </p:graphicFrame>
      <p:sp>
        <p:nvSpPr>
          <p:cNvPr id="319634" name="Oval 146"/>
          <p:cNvSpPr>
            <a:spLocks noChangeArrowheads="1"/>
          </p:cNvSpPr>
          <p:nvPr/>
        </p:nvSpPr>
        <p:spPr bwMode="auto">
          <a:xfrm>
            <a:off x="7729538" y="6191250"/>
            <a:ext cx="65087" cy="65088"/>
          </a:xfrm>
          <a:prstGeom prst="ellipse">
            <a:avLst/>
          </a:prstGeom>
          <a:solidFill>
            <a:srgbClr val="FFFF00"/>
          </a:solidFill>
          <a:ln w="9525" algn="ctr">
            <a:solidFill>
              <a:schemeClr val="tx1"/>
            </a:solidFill>
            <a:round/>
            <a:headEnd/>
            <a:tailEnd/>
          </a:ln>
          <a:effectLst/>
        </p:spPr>
        <p:txBody>
          <a:bodyPr wrap="none" anchor="ctr"/>
          <a:lstStyle/>
          <a:p>
            <a:endParaRPr lang="ru-RU"/>
          </a:p>
        </p:txBody>
      </p:sp>
      <p:sp>
        <p:nvSpPr>
          <p:cNvPr id="319635" name="Oval 147"/>
          <p:cNvSpPr>
            <a:spLocks noChangeArrowheads="1"/>
          </p:cNvSpPr>
          <p:nvPr/>
        </p:nvSpPr>
        <p:spPr bwMode="auto">
          <a:xfrm>
            <a:off x="8328025" y="6199188"/>
            <a:ext cx="65088" cy="65087"/>
          </a:xfrm>
          <a:prstGeom prst="ellipse">
            <a:avLst/>
          </a:prstGeom>
          <a:solidFill>
            <a:srgbClr val="FFFF00"/>
          </a:solidFill>
          <a:ln w="9525" algn="ctr">
            <a:solidFill>
              <a:schemeClr val="tx1"/>
            </a:solidFill>
            <a:round/>
            <a:headEnd/>
            <a:tailEnd/>
          </a:ln>
          <a:effectLst/>
        </p:spPr>
        <p:txBody>
          <a:bodyPr wrap="none" anchor="ctr"/>
          <a:lstStyle/>
          <a:p>
            <a:endParaRPr lang="ru-RU"/>
          </a:p>
        </p:txBody>
      </p:sp>
      <p:sp>
        <p:nvSpPr>
          <p:cNvPr id="319638" name="Line 150"/>
          <p:cNvSpPr>
            <a:spLocks noChangeShapeType="1"/>
          </p:cNvSpPr>
          <p:nvPr/>
        </p:nvSpPr>
        <p:spPr bwMode="auto">
          <a:xfrm flipV="1">
            <a:off x="7591425" y="6048375"/>
            <a:ext cx="161925" cy="85725"/>
          </a:xfrm>
          <a:prstGeom prst="line">
            <a:avLst/>
          </a:prstGeom>
          <a:noFill/>
          <a:ln w="9525">
            <a:solidFill>
              <a:schemeClr val="tx1"/>
            </a:solidFill>
            <a:round/>
            <a:headEnd/>
            <a:tailEnd/>
          </a:ln>
          <a:effectLst/>
        </p:spPr>
        <p:txBody>
          <a:bodyPr anchor="ctr"/>
          <a:lstStyle/>
          <a:p>
            <a:endParaRPr lang="ru-RU"/>
          </a:p>
        </p:txBody>
      </p:sp>
      <p:sp>
        <p:nvSpPr>
          <p:cNvPr id="319639" name="Line 151"/>
          <p:cNvSpPr>
            <a:spLocks noChangeShapeType="1"/>
          </p:cNvSpPr>
          <p:nvPr/>
        </p:nvSpPr>
        <p:spPr bwMode="auto">
          <a:xfrm flipV="1">
            <a:off x="7589838" y="6140450"/>
            <a:ext cx="0" cy="158750"/>
          </a:xfrm>
          <a:prstGeom prst="line">
            <a:avLst/>
          </a:prstGeom>
          <a:noFill/>
          <a:ln w="9525">
            <a:solidFill>
              <a:schemeClr val="tx1"/>
            </a:solidFill>
            <a:round/>
            <a:headEnd/>
            <a:tailEnd/>
          </a:ln>
          <a:effectLst/>
        </p:spPr>
        <p:txBody>
          <a:bodyPr anchor="ctr"/>
          <a:lstStyle/>
          <a:p>
            <a:endParaRPr lang="ru-RU"/>
          </a:p>
        </p:txBody>
      </p:sp>
      <p:sp>
        <p:nvSpPr>
          <p:cNvPr id="319640" name="AutoShape 152"/>
          <p:cNvSpPr>
            <a:spLocks noChangeArrowheads="1"/>
          </p:cNvSpPr>
          <p:nvPr/>
        </p:nvSpPr>
        <p:spPr bwMode="auto">
          <a:xfrm rot="5400000" flipV="1">
            <a:off x="7504906" y="6449219"/>
            <a:ext cx="519113" cy="123825"/>
          </a:xfrm>
          <a:prstGeom prst="rightArrow">
            <a:avLst>
              <a:gd name="adj1" fmla="val 50000"/>
              <a:gd name="adj2" fmla="val 104808"/>
            </a:avLst>
          </a:prstGeom>
          <a:solidFill>
            <a:srgbClr val="FF0000"/>
          </a:solidFill>
          <a:ln w="9525" algn="ctr">
            <a:solidFill>
              <a:schemeClr val="tx1"/>
            </a:solidFill>
            <a:miter lim="800000"/>
            <a:headEnd/>
            <a:tailEnd/>
          </a:ln>
          <a:effectLst/>
        </p:spPr>
        <p:txBody>
          <a:bodyPr wrap="none" anchor="ctr"/>
          <a:lstStyle/>
          <a:p>
            <a:endParaRPr lang="ru-RU"/>
          </a:p>
        </p:txBody>
      </p:sp>
      <p:sp>
        <p:nvSpPr>
          <p:cNvPr id="319641" name="AutoShape 153"/>
          <p:cNvSpPr>
            <a:spLocks noChangeArrowheads="1"/>
          </p:cNvSpPr>
          <p:nvPr/>
        </p:nvSpPr>
        <p:spPr bwMode="auto">
          <a:xfrm rot="-5400000">
            <a:off x="8098631" y="5877719"/>
            <a:ext cx="519113" cy="123825"/>
          </a:xfrm>
          <a:prstGeom prst="rightArrow">
            <a:avLst>
              <a:gd name="adj1" fmla="val 50000"/>
              <a:gd name="adj2" fmla="val 104808"/>
            </a:avLst>
          </a:prstGeom>
          <a:solidFill>
            <a:srgbClr val="FF0000"/>
          </a:solidFill>
          <a:ln w="9525" algn="ctr">
            <a:solidFill>
              <a:schemeClr val="tx1"/>
            </a:solidFill>
            <a:miter lim="800000"/>
            <a:headEnd/>
            <a:tailEnd/>
          </a:ln>
          <a:effectLst/>
        </p:spPr>
        <p:txBody>
          <a:bodyPr wrap="none" anchor="ctr"/>
          <a:lstStyle/>
          <a:p>
            <a:endParaRPr lang="ru-RU"/>
          </a:p>
        </p:txBody>
      </p:sp>
      <p:graphicFrame>
        <p:nvGraphicFramePr>
          <p:cNvPr id="319642" name="Object 154"/>
          <p:cNvGraphicFramePr>
            <a:graphicFrameLocks noChangeAspect="1"/>
          </p:cNvGraphicFramePr>
          <p:nvPr/>
        </p:nvGraphicFramePr>
        <p:xfrm>
          <a:off x="7831138" y="6526213"/>
          <a:ext cx="622300" cy="203200"/>
        </p:xfrm>
        <a:graphic>
          <a:graphicData uri="http://schemas.openxmlformats.org/presentationml/2006/ole">
            <p:oleObj spid="_x0000_s319642" name="Формула" r:id="rId32" imgW="622080" imgH="203040" progId="Equation.3">
              <p:embed/>
            </p:oleObj>
          </a:graphicData>
        </a:graphic>
      </p:graphicFrame>
      <p:graphicFrame>
        <p:nvGraphicFramePr>
          <p:cNvPr id="319643" name="Object 155"/>
          <p:cNvGraphicFramePr>
            <a:graphicFrameLocks noChangeAspect="1"/>
          </p:cNvGraphicFramePr>
          <p:nvPr/>
        </p:nvGraphicFramePr>
        <p:xfrm>
          <a:off x="8462963" y="5629275"/>
          <a:ext cx="546100" cy="203200"/>
        </p:xfrm>
        <a:graphic>
          <a:graphicData uri="http://schemas.openxmlformats.org/presentationml/2006/ole">
            <p:oleObj spid="_x0000_s319643" name="Формула" r:id="rId33" imgW="545760" imgH="203040" progId="Equation.3">
              <p:embed/>
            </p:oleObj>
          </a:graphicData>
        </a:graphic>
      </p:graphicFrame>
      <p:sp>
        <p:nvSpPr>
          <p:cNvPr id="319644" name="Line 156"/>
          <p:cNvSpPr>
            <a:spLocks noChangeShapeType="1"/>
          </p:cNvSpPr>
          <p:nvPr/>
        </p:nvSpPr>
        <p:spPr bwMode="auto">
          <a:xfrm>
            <a:off x="7766050" y="6229350"/>
            <a:ext cx="587375" cy="0"/>
          </a:xfrm>
          <a:prstGeom prst="line">
            <a:avLst/>
          </a:prstGeom>
          <a:noFill/>
          <a:ln w="9525">
            <a:solidFill>
              <a:schemeClr val="tx1"/>
            </a:solidFill>
            <a:prstDash val="dash"/>
            <a:round/>
            <a:headEnd/>
            <a:tailEnd/>
          </a:ln>
          <a:effectLst/>
        </p:spPr>
        <p:txBody>
          <a:bodyPr anchor="ctr"/>
          <a:lstStyle/>
          <a:p>
            <a:endParaRPr lang="ru-RU"/>
          </a:p>
        </p:txBody>
      </p:sp>
      <p:graphicFrame>
        <p:nvGraphicFramePr>
          <p:cNvPr id="319645" name="Object 157"/>
          <p:cNvGraphicFramePr>
            <a:graphicFrameLocks noChangeAspect="1"/>
          </p:cNvGraphicFramePr>
          <p:nvPr/>
        </p:nvGraphicFramePr>
        <p:xfrm>
          <a:off x="8370888" y="6199188"/>
          <a:ext cx="160337" cy="158750"/>
        </p:xfrm>
        <a:graphic>
          <a:graphicData uri="http://schemas.openxmlformats.org/presentationml/2006/ole">
            <p:oleObj spid="_x0000_s319645" name="Формула" r:id="rId34" imgW="152280" imgH="164880" progId="Equation.3">
              <p:embed/>
            </p:oleObj>
          </a:graphicData>
        </a:graphic>
      </p:graphicFrame>
      <p:graphicFrame>
        <p:nvGraphicFramePr>
          <p:cNvPr id="319646" name="Object 158"/>
          <p:cNvGraphicFramePr>
            <a:graphicFrameLocks noChangeAspect="1"/>
          </p:cNvGraphicFramePr>
          <p:nvPr/>
        </p:nvGraphicFramePr>
        <p:xfrm>
          <a:off x="8574088" y="5900738"/>
          <a:ext cx="512762" cy="342900"/>
        </p:xfrm>
        <a:graphic>
          <a:graphicData uri="http://schemas.openxmlformats.org/presentationml/2006/ole">
            <p:oleObj spid="_x0000_s319646" name="Формула" r:id="rId35" imgW="571320" imgH="419040" progId="Equation.3">
              <p:embed/>
            </p:oleObj>
          </a:graphicData>
        </a:graphic>
      </p:graphicFrame>
      <p:graphicFrame>
        <p:nvGraphicFramePr>
          <p:cNvPr id="319649" name="Object 161"/>
          <p:cNvGraphicFramePr>
            <a:graphicFrameLocks noChangeAspect="1"/>
          </p:cNvGraphicFramePr>
          <p:nvPr/>
        </p:nvGraphicFramePr>
        <p:xfrm>
          <a:off x="8004175" y="6061075"/>
          <a:ext cx="125413" cy="144463"/>
        </p:xfrm>
        <a:graphic>
          <a:graphicData uri="http://schemas.openxmlformats.org/presentationml/2006/ole">
            <p:oleObj spid="_x0000_s319649" name="Формула" r:id="rId36" imgW="139680" imgH="177480" progId="Equation.3">
              <p:embed/>
            </p:oleObj>
          </a:graphicData>
        </a:graphic>
      </p:graphicFrame>
      <p:sp>
        <p:nvSpPr>
          <p:cNvPr id="319650" name="Text Box 162"/>
          <p:cNvSpPr txBox="1">
            <a:spLocks noChangeArrowheads="1"/>
          </p:cNvSpPr>
          <p:nvPr/>
        </p:nvSpPr>
        <p:spPr bwMode="auto">
          <a:xfrm>
            <a:off x="2670175" y="3602038"/>
            <a:ext cx="3594100" cy="1625600"/>
          </a:xfrm>
          <a:prstGeom prst="rect">
            <a:avLst/>
          </a:prstGeom>
          <a:solidFill>
            <a:schemeClr val="accent1"/>
          </a:solidFill>
          <a:ln w="9525" algn="ctr">
            <a:solidFill>
              <a:srgbClr val="FF0000"/>
            </a:solidFill>
            <a:miter lim="800000"/>
            <a:headEnd/>
            <a:tailEnd/>
          </a:ln>
          <a:effectLst/>
        </p:spPr>
        <p:txBody>
          <a:bodyPr>
            <a:spAutoFit/>
          </a:bodyPr>
          <a:lstStyle/>
          <a:p>
            <a:r>
              <a:rPr lang="ru-RU" sz="1000" b="1"/>
              <a:t>Условие приведения системы к равнодействующей</a:t>
            </a:r>
            <a:r>
              <a:rPr lang="en-US" sz="1000" b="1"/>
              <a:t>:</a:t>
            </a:r>
          </a:p>
          <a:p>
            <a:endParaRPr lang="en-US" sz="1000"/>
          </a:p>
          <a:p>
            <a:endParaRPr lang="en-US" sz="1000"/>
          </a:p>
          <a:p>
            <a:endParaRPr lang="en-US" sz="1000"/>
          </a:p>
          <a:p>
            <a:endParaRPr lang="en-US" sz="1000"/>
          </a:p>
          <a:p>
            <a:endParaRPr lang="en-US" sz="1000"/>
          </a:p>
          <a:p>
            <a:endParaRPr lang="en-US" sz="1000"/>
          </a:p>
          <a:p>
            <a:r>
              <a:rPr lang="ru-RU" sz="1000"/>
              <a:t>В аналитической (координатной) форме</a:t>
            </a:r>
            <a:r>
              <a:rPr lang="en-US" sz="1000"/>
              <a:t>:</a:t>
            </a:r>
          </a:p>
          <a:p>
            <a:endParaRPr lang="en-US" sz="1000"/>
          </a:p>
          <a:p>
            <a:endParaRPr lang="ru-RU" sz="1000"/>
          </a:p>
        </p:txBody>
      </p:sp>
      <p:graphicFrame>
        <p:nvGraphicFramePr>
          <p:cNvPr id="319651" name="Object 163"/>
          <p:cNvGraphicFramePr>
            <a:graphicFrameLocks noChangeAspect="1"/>
          </p:cNvGraphicFramePr>
          <p:nvPr/>
        </p:nvGraphicFramePr>
        <p:xfrm>
          <a:off x="3438525" y="3865563"/>
          <a:ext cx="2171700" cy="241300"/>
        </p:xfrm>
        <a:graphic>
          <a:graphicData uri="http://schemas.openxmlformats.org/presentationml/2006/ole">
            <p:oleObj spid="_x0000_s319651" name="Формула" r:id="rId37" imgW="2171520" imgH="241200" progId="Equation.3">
              <p:embed/>
            </p:oleObj>
          </a:graphicData>
        </a:graphic>
      </p:graphicFrame>
      <p:graphicFrame>
        <p:nvGraphicFramePr>
          <p:cNvPr id="319654" name="Object 166"/>
          <p:cNvGraphicFramePr>
            <a:graphicFrameLocks noChangeAspect="1"/>
          </p:cNvGraphicFramePr>
          <p:nvPr/>
        </p:nvGraphicFramePr>
        <p:xfrm>
          <a:off x="2830513" y="4168775"/>
          <a:ext cx="1689100" cy="241300"/>
        </p:xfrm>
        <a:graphic>
          <a:graphicData uri="http://schemas.openxmlformats.org/presentationml/2006/ole">
            <p:oleObj spid="_x0000_s319654" name="Формула" r:id="rId38" imgW="1688760" imgH="241200" progId="Equation.3">
              <p:embed/>
            </p:oleObj>
          </a:graphicData>
        </a:graphic>
      </p:graphicFrame>
      <p:graphicFrame>
        <p:nvGraphicFramePr>
          <p:cNvPr id="319655" name="Object 167"/>
          <p:cNvGraphicFramePr>
            <a:graphicFrameLocks noChangeAspect="1"/>
          </p:cNvGraphicFramePr>
          <p:nvPr/>
        </p:nvGraphicFramePr>
        <p:xfrm>
          <a:off x="2835275" y="4462463"/>
          <a:ext cx="3086100" cy="241300"/>
        </p:xfrm>
        <a:graphic>
          <a:graphicData uri="http://schemas.openxmlformats.org/presentationml/2006/ole">
            <p:oleObj spid="_x0000_s319655" name="Формула" r:id="rId39" imgW="3085920" imgH="241200" progId="Equation.3">
              <p:embed/>
            </p:oleObj>
          </a:graphicData>
        </a:graphic>
      </p:graphicFrame>
      <p:graphicFrame>
        <p:nvGraphicFramePr>
          <p:cNvPr id="319658" name="Object 170"/>
          <p:cNvGraphicFramePr>
            <a:graphicFrameLocks noChangeAspect="1"/>
          </p:cNvGraphicFramePr>
          <p:nvPr/>
        </p:nvGraphicFramePr>
        <p:xfrm>
          <a:off x="3338513" y="4908550"/>
          <a:ext cx="2425700" cy="266700"/>
        </p:xfrm>
        <a:graphic>
          <a:graphicData uri="http://schemas.openxmlformats.org/presentationml/2006/ole">
            <p:oleObj spid="_x0000_s319658" name="Формула" r:id="rId40" imgW="2425680" imgH="266400" progId="Equation.3">
              <p:embed/>
            </p:oleObj>
          </a:graphicData>
        </a:graphic>
      </p:graphicFrame>
      <p:sp>
        <p:nvSpPr>
          <p:cNvPr id="319659" name="AutoShape 171">
            <a:hlinkClick r:id="rId41" action="ppaction://hlinksldjump" highlightClick="1"/>
          </p:cNvPr>
          <p:cNvSpPr>
            <a:spLocks noChangeArrowheads="1"/>
          </p:cNvSpPr>
          <p:nvPr/>
        </p:nvSpPr>
        <p:spPr bwMode="auto">
          <a:xfrm>
            <a:off x="338138" y="552450"/>
            <a:ext cx="242887" cy="204788"/>
          </a:xfrm>
          <a:prstGeom prst="actionButtonBeginning">
            <a:avLst/>
          </a:prstGeom>
          <a:solidFill>
            <a:srgbClr val="00CCFF"/>
          </a:solidFill>
          <a:ln w="9525">
            <a:noFill/>
            <a:miter lim="800000"/>
            <a:headEnd/>
            <a:tailEnd/>
          </a:ln>
          <a:effectLst/>
        </p:spPr>
        <p:txBody>
          <a:bodyPr wrap="none" anchor="ctr"/>
          <a:lstStyle/>
          <a:p>
            <a:endParaRPr lang="ru-RU"/>
          </a:p>
        </p:txBody>
      </p:sp>
      <p:sp>
        <p:nvSpPr>
          <p:cNvPr id="319660" name="AutoShape 172">
            <a:hlinkClick r:id="" action="ppaction://hlinkshowjump?jump=previousslide" highlightClick="1"/>
          </p:cNvPr>
          <p:cNvSpPr>
            <a:spLocks noChangeArrowheads="1"/>
          </p:cNvSpPr>
          <p:nvPr/>
        </p:nvSpPr>
        <p:spPr bwMode="auto">
          <a:xfrm>
            <a:off x="609600" y="552450"/>
            <a:ext cx="257175" cy="209550"/>
          </a:xfrm>
          <a:prstGeom prst="actionButtonBackPrevious">
            <a:avLst/>
          </a:prstGeom>
          <a:solidFill>
            <a:srgbClr val="00CCFF"/>
          </a:solidFill>
          <a:ln w="9525">
            <a:noFill/>
            <a:miter lim="800000"/>
            <a:headEnd/>
            <a:tailEnd/>
          </a:ln>
          <a:effectLst/>
        </p:spPr>
        <p:txBody>
          <a:bodyPr wrap="none" anchor="ctr"/>
          <a:lstStyle/>
          <a:p>
            <a:endParaRPr lang="ru-RU"/>
          </a:p>
        </p:txBody>
      </p:sp>
      <p:sp>
        <p:nvSpPr>
          <p:cNvPr id="319661" name="AutoShape 173">
            <a:hlinkClick r:id="" action="ppaction://hlinkshowjump?jump=nextslide" highlightClick="1"/>
          </p:cNvPr>
          <p:cNvSpPr>
            <a:spLocks noChangeArrowheads="1"/>
          </p:cNvSpPr>
          <p:nvPr/>
        </p:nvSpPr>
        <p:spPr bwMode="auto">
          <a:xfrm>
            <a:off x="2200275" y="552450"/>
            <a:ext cx="285750" cy="219075"/>
          </a:xfrm>
          <a:prstGeom prst="actionButtonForwardNext">
            <a:avLst/>
          </a:prstGeom>
          <a:solidFill>
            <a:srgbClr val="00CCFF"/>
          </a:solidFill>
          <a:ln w="9525">
            <a:noFill/>
            <a:miter lim="800000"/>
            <a:headEnd/>
            <a:tailEnd/>
          </a:ln>
          <a:effectLst/>
        </p:spPr>
        <p:txBody>
          <a:bodyPr wrap="none" anchor="ctr"/>
          <a:lstStyle/>
          <a:p>
            <a:endParaRPr lang="ru-RU"/>
          </a:p>
        </p:txBody>
      </p:sp>
      <p:sp>
        <p:nvSpPr>
          <p:cNvPr id="319662" name="Oval 174"/>
          <p:cNvSpPr>
            <a:spLocks noChangeArrowheads="1"/>
          </p:cNvSpPr>
          <p:nvPr/>
        </p:nvSpPr>
        <p:spPr bwMode="auto">
          <a:xfrm>
            <a:off x="8696325" y="6391275"/>
            <a:ext cx="333375" cy="333375"/>
          </a:xfrm>
          <a:prstGeom prst="ellipse">
            <a:avLst/>
          </a:prstGeom>
          <a:solidFill>
            <a:srgbClr val="CCFFFF"/>
          </a:solidFill>
          <a:ln w="9525" algn="ctr">
            <a:solidFill>
              <a:srgbClr val="0000FF"/>
            </a:solidFill>
            <a:round/>
            <a:headEnd/>
            <a:tailEnd/>
          </a:ln>
          <a:effectLst/>
        </p:spPr>
        <p:txBody>
          <a:bodyPr wrap="none" anchor="ctr"/>
          <a:lstStyle/>
          <a:p>
            <a:pPr algn="ctr"/>
            <a:r>
              <a:rPr lang="en-US" sz="1000" b="1">
                <a:solidFill>
                  <a:schemeClr val="bg2"/>
                </a:solidFill>
              </a:rPr>
              <a:t>20</a:t>
            </a:r>
            <a:endParaRPr lang="ru-RU" sz="1000" b="1">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5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950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95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95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950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95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95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95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95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95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95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95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95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95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95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949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949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1949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949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949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1952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1956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1957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1957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1957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1957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1957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1958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1958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1959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1959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1961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1962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1963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1962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1962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1963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1962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19631"/>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31963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31963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1963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1963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19639"/>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19640"/>
                                        </p:tgtEl>
                                        <p:attrNameLst>
                                          <p:attrName>style.visibility</p:attrName>
                                        </p:attrNameLst>
                                      </p:cBhvr>
                                      <p:to>
                                        <p:strVal val="visible"/>
                                      </p:to>
                                    </p:set>
                                  </p:childTnLst>
                                </p:cTn>
                              </p:par>
                              <p:par>
                                <p:cTn id="109" presetID="9" presetClass="exit" presetSubtype="0" fill="hold" grpId="1" nodeType="withEffect">
                                  <p:stCondLst>
                                    <p:cond delay="0"/>
                                  </p:stCondLst>
                                  <p:childTnLst>
                                    <p:animEffect transition="out" filter="dissolve">
                                      <p:cBhvr>
                                        <p:cTn id="110" dur="500"/>
                                        <p:tgtEl>
                                          <p:spTgt spid="319631"/>
                                        </p:tgtEl>
                                      </p:cBhvr>
                                    </p:animEffect>
                                    <p:set>
                                      <p:cBhvr>
                                        <p:cTn id="111" dur="1" fill="hold">
                                          <p:stCondLst>
                                            <p:cond delay="499"/>
                                          </p:stCondLst>
                                        </p:cTn>
                                        <p:tgtEl>
                                          <p:spTgt spid="319631"/>
                                        </p:tgtEl>
                                        <p:attrNameLst>
                                          <p:attrName>style.visibility</p:attrName>
                                        </p:attrNameLst>
                                      </p:cBhvr>
                                      <p:to>
                                        <p:strVal val="hidden"/>
                                      </p:to>
                                    </p:set>
                                  </p:childTnLst>
                                </p:cTn>
                              </p:par>
                              <p:par>
                                <p:cTn id="112" presetID="9" presetClass="exit" presetSubtype="0" fill="hold" grpId="1" nodeType="withEffect">
                                  <p:stCondLst>
                                    <p:cond delay="0"/>
                                  </p:stCondLst>
                                  <p:childTnLst>
                                    <p:animEffect transition="out" filter="dissolve">
                                      <p:cBhvr>
                                        <p:cTn id="113" dur="500"/>
                                        <p:tgtEl>
                                          <p:spTgt spid="319639"/>
                                        </p:tgtEl>
                                      </p:cBhvr>
                                    </p:animEffect>
                                    <p:set>
                                      <p:cBhvr>
                                        <p:cTn id="114" dur="1" fill="hold">
                                          <p:stCondLst>
                                            <p:cond delay="499"/>
                                          </p:stCondLst>
                                        </p:cTn>
                                        <p:tgtEl>
                                          <p:spTgt spid="319639"/>
                                        </p:tgtEl>
                                        <p:attrNameLst>
                                          <p:attrName>style.visibility</p:attrName>
                                        </p:attrNameLst>
                                      </p:cBhvr>
                                      <p:to>
                                        <p:strVal val="hidden"/>
                                      </p:to>
                                    </p:set>
                                  </p:childTnLst>
                                </p:cTn>
                              </p:par>
                              <p:par>
                                <p:cTn id="115" presetID="9" presetClass="exit" presetSubtype="0" fill="hold" grpId="1" nodeType="withEffect">
                                  <p:stCondLst>
                                    <p:cond delay="0"/>
                                  </p:stCondLst>
                                  <p:childTnLst>
                                    <p:animEffect transition="out" filter="dissolve">
                                      <p:cBhvr>
                                        <p:cTn id="116" dur="500"/>
                                        <p:tgtEl>
                                          <p:spTgt spid="319638"/>
                                        </p:tgtEl>
                                      </p:cBhvr>
                                    </p:animEffect>
                                    <p:set>
                                      <p:cBhvr>
                                        <p:cTn id="117" dur="1" fill="hold">
                                          <p:stCondLst>
                                            <p:cond delay="499"/>
                                          </p:stCondLst>
                                        </p:cTn>
                                        <p:tgtEl>
                                          <p:spTgt spid="319638"/>
                                        </p:tgtEl>
                                        <p:attrNameLst>
                                          <p:attrName>style.visibility</p:attrName>
                                        </p:attrNameLst>
                                      </p:cBhvr>
                                      <p:to>
                                        <p:strVal val="hidden"/>
                                      </p:to>
                                    </p:set>
                                  </p:childTnLst>
                                </p:cTn>
                              </p:par>
                              <p:par>
                                <p:cTn id="118" presetID="9" presetClass="exit" presetSubtype="0" fill="hold" nodeType="withEffect">
                                  <p:stCondLst>
                                    <p:cond delay="0"/>
                                  </p:stCondLst>
                                  <p:childTnLst>
                                    <p:animEffect transition="out" filter="dissolve">
                                      <p:cBhvr>
                                        <p:cTn id="119" dur="500"/>
                                        <p:tgtEl>
                                          <p:spTgt spid="319632"/>
                                        </p:tgtEl>
                                      </p:cBhvr>
                                    </p:animEffect>
                                    <p:set>
                                      <p:cBhvr>
                                        <p:cTn id="120" dur="1" fill="hold">
                                          <p:stCondLst>
                                            <p:cond delay="499"/>
                                          </p:stCondLst>
                                        </p:cTn>
                                        <p:tgtEl>
                                          <p:spTgt spid="319632"/>
                                        </p:tgtEl>
                                        <p:attrNameLst>
                                          <p:attrName>style.visibility</p:attrName>
                                        </p:attrNameLst>
                                      </p:cBhvr>
                                      <p:to>
                                        <p:strVal val="hidden"/>
                                      </p:to>
                                    </p:set>
                                  </p:childTnLst>
                                </p:cTn>
                              </p:par>
                              <p:par>
                                <p:cTn id="121" presetID="1" presetClass="entr" presetSubtype="0" fill="hold" grpId="0" nodeType="withEffect">
                                  <p:stCondLst>
                                    <p:cond delay="0"/>
                                  </p:stCondLst>
                                  <p:childTnLst>
                                    <p:set>
                                      <p:cBhvr>
                                        <p:cTn id="122" dur="1" fill="hold">
                                          <p:stCondLst>
                                            <p:cond delay="0"/>
                                          </p:stCondLst>
                                        </p:cTn>
                                        <p:tgtEl>
                                          <p:spTgt spid="319641"/>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319642"/>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319643"/>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319635"/>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319644"/>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319645"/>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319646"/>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319649"/>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9" presetClass="exit" presetSubtype="0" fill="hold" grpId="1" nodeType="clickEffect">
                                  <p:stCondLst>
                                    <p:cond delay="0"/>
                                  </p:stCondLst>
                                  <p:childTnLst>
                                    <p:animEffect transition="out" filter="dissolve">
                                      <p:cBhvr>
                                        <p:cTn id="140" dur="500"/>
                                        <p:tgtEl>
                                          <p:spTgt spid="319629"/>
                                        </p:tgtEl>
                                      </p:cBhvr>
                                    </p:animEffect>
                                    <p:set>
                                      <p:cBhvr>
                                        <p:cTn id="141" dur="1" fill="hold">
                                          <p:stCondLst>
                                            <p:cond delay="499"/>
                                          </p:stCondLst>
                                        </p:cTn>
                                        <p:tgtEl>
                                          <p:spTgt spid="319629"/>
                                        </p:tgtEl>
                                        <p:attrNameLst>
                                          <p:attrName>style.visibility</p:attrName>
                                        </p:attrNameLst>
                                      </p:cBhvr>
                                      <p:to>
                                        <p:strVal val="hidden"/>
                                      </p:to>
                                    </p:set>
                                  </p:childTnLst>
                                </p:cTn>
                              </p:par>
                              <p:par>
                                <p:cTn id="142" presetID="9" presetClass="exit" presetSubtype="0" fill="hold" grpId="1" nodeType="withEffect">
                                  <p:stCondLst>
                                    <p:cond delay="0"/>
                                  </p:stCondLst>
                                  <p:childTnLst>
                                    <p:animEffect transition="out" filter="dissolve">
                                      <p:cBhvr>
                                        <p:cTn id="143" dur="500"/>
                                        <p:tgtEl>
                                          <p:spTgt spid="319640"/>
                                        </p:tgtEl>
                                      </p:cBhvr>
                                    </p:animEffect>
                                    <p:set>
                                      <p:cBhvr>
                                        <p:cTn id="144" dur="1" fill="hold">
                                          <p:stCondLst>
                                            <p:cond delay="499"/>
                                          </p:stCondLst>
                                        </p:cTn>
                                        <p:tgtEl>
                                          <p:spTgt spid="319640"/>
                                        </p:tgtEl>
                                        <p:attrNameLst>
                                          <p:attrName>style.visibility</p:attrName>
                                        </p:attrNameLst>
                                      </p:cBhvr>
                                      <p:to>
                                        <p:strVal val="hidden"/>
                                      </p:to>
                                    </p:set>
                                  </p:childTnLst>
                                </p:cTn>
                              </p:par>
                              <p:par>
                                <p:cTn id="145" presetID="9" presetClass="exit" presetSubtype="0" fill="hold" nodeType="withEffect">
                                  <p:stCondLst>
                                    <p:cond delay="0"/>
                                  </p:stCondLst>
                                  <p:childTnLst>
                                    <p:animEffect transition="out" filter="dissolve">
                                      <p:cBhvr>
                                        <p:cTn id="146" dur="500"/>
                                        <p:tgtEl>
                                          <p:spTgt spid="319630"/>
                                        </p:tgtEl>
                                      </p:cBhvr>
                                    </p:animEffect>
                                    <p:set>
                                      <p:cBhvr>
                                        <p:cTn id="147" dur="1" fill="hold">
                                          <p:stCondLst>
                                            <p:cond delay="499"/>
                                          </p:stCondLst>
                                        </p:cTn>
                                        <p:tgtEl>
                                          <p:spTgt spid="319630"/>
                                        </p:tgtEl>
                                        <p:attrNameLst>
                                          <p:attrName>style.visibility</p:attrName>
                                        </p:attrNameLst>
                                      </p:cBhvr>
                                      <p:to>
                                        <p:strVal val="hidden"/>
                                      </p:to>
                                    </p:set>
                                  </p:childTnLst>
                                </p:cTn>
                              </p:par>
                              <p:par>
                                <p:cTn id="148" presetID="9" presetClass="exit" presetSubtype="0" fill="hold" nodeType="withEffect">
                                  <p:stCondLst>
                                    <p:cond delay="0"/>
                                  </p:stCondLst>
                                  <p:childTnLst>
                                    <p:animEffect transition="out" filter="dissolve">
                                      <p:cBhvr>
                                        <p:cTn id="149" dur="500"/>
                                        <p:tgtEl>
                                          <p:spTgt spid="319642"/>
                                        </p:tgtEl>
                                      </p:cBhvr>
                                    </p:animEffect>
                                    <p:set>
                                      <p:cBhvr>
                                        <p:cTn id="150" dur="1" fill="hold">
                                          <p:stCondLst>
                                            <p:cond delay="499"/>
                                          </p:stCondLst>
                                        </p:cTn>
                                        <p:tgtEl>
                                          <p:spTgt spid="319642"/>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2" presetClass="entr" presetSubtype="4" fill="hold" grpId="0" nodeType="clickEffect">
                                  <p:stCondLst>
                                    <p:cond delay="0"/>
                                  </p:stCondLst>
                                  <p:childTnLst>
                                    <p:set>
                                      <p:cBhvr>
                                        <p:cTn id="154" dur="1" fill="hold">
                                          <p:stCondLst>
                                            <p:cond delay="0"/>
                                          </p:stCondLst>
                                        </p:cTn>
                                        <p:tgtEl>
                                          <p:spTgt spid="319650"/>
                                        </p:tgtEl>
                                        <p:attrNameLst>
                                          <p:attrName>style.visibility</p:attrName>
                                        </p:attrNameLst>
                                      </p:cBhvr>
                                      <p:to>
                                        <p:strVal val="visible"/>
                                      </p:to>
                                    </p:set>
                                    <p:anim calcmode="lin" valueType="num">
                                      <p:cBhvr additive="base">
                                        <p:cTn id="155" dur="500" fill="hold"/>
                                        <p:tgtEl>
                                          <p:spTgt spid="319650"/>
                                        </p:tgtEl>
                                        <p:attrNameLst>
                                          <p:attrName>ppt_x</p:attrName>
                                        </p:attrNameLst>
                                      </p:cBhvr>
                                      <p:tavLst>
                                        <p:tav tm="0">
                                          <p:val>
                                            <p:strVal val="#ppt_x"/>
                                          </p:val>
                                        </p:tav>
                                        <p:tav tm="100000">
                                          <p:val>
                                            <p:strVal val="#ppt_x"/>
                                          </p:val>
                                        </p:tav>
                                      </p:tavLst>
                                    </p:anim>
                                    <p:anim calcmode="lin" valueType="num">
                                      <p:cBhvr additive="base">
                                        <p:cTn id="156" dur="500" fill="hold"/>
                                        <p:tgtEl>
                                          <p:spTgt spid="319650"/>
                                        </p:tgtEl>
                                        <p:attrNameLst>
                                          <p:attrName>ppt_y</p:attrName>
                                        </p:attrNameLst>
                                      </p:cBhvr>
                                      <p:tavLst>
                                        <p:tav tm="0">
                                          <p:val>
                                            <p:strVal val="1+#ppt_h/2"/>
                                          </p:val>
                                        </p:tav>
                                        <p:tav tm="100000">
                                          <p:val>
                                            <p:strVal val="#ppt_y"/>
                                          </p:val>
                                        </p:tav>
                                      </p:tavLst>
                                    </p:anim>
                                  </p:childTnLst>
                                </p:cTn>
                              </p:par>
                              <p:par>
                                <p:cTn id="157" presetID="2" presetClass="entr" presetSubtype="4" fill="hold" nodeType="withEffect">
                                  <p:stCondLst>
                                    <p:cond delay="0"/>
                                  </p:stCondLst>
                                  <p:childTnLst>
                                    <p:set>
                                      <p:cBhvr>
                                        <p:cTn id="158" dur="1" fill="hold">
                                          <p:stCondLst>
                                            <p:cond delay="0"/>
                                          </p:stCondLst>
                                        </p:cTn>
                                        <p:tgtEl>
                                          <p:spTgt spid="319651"/>
                                        </p:tgtEl>
                                        <p:attrNameLst>
                                          <p:attrName>style.visibility</p:attrName>
                                        </p:attrNameLst>
                                      </p:cBhvr>
                                      <p:to>
                                        <p:strVal val="visible"/>
                                      </p:to>
                                    </p:set>
                                    <p:anim calcmode="lin" valueType="num">
                                      <p:cBhvr additive="base">
                                        <p:cTn id="159" dur="500" fill="hold"/>
                                        <p:tgtEl>
                                          <p:spTgt spid="319651"/>
                                        </p:tgtEl>
                                        <p:attrNameLst>
                                          <p:attrName>ppt_x</p:attrName>
                                        </p:attrNameLst>
                                      </p:cBhvr>
                                      <p:tavLst>
                                        <p:tav tm="0">
                                          <p:val>
                                            <p:strVal val="#ppt_x"/>
                                          </p:val>
                                        </p:tav>
                                        <p:tav tm="100000">
                                          <p:val>
                                            <p:strVal val="#ppt_x"/>
                                          </p:val>
                                        </p:tav>
                                      </p:tavLst>
                                    </p:anim>
                                    <p:anim calcmode="lin" valueType="num">
                                      <p:cBhvr additive="base">
                                        <p:cTn id="160" dur="500" fill="hold"/>
                                        <p:tgtEl>
                                          <p:spTgt spid="319651"/>
                                        </p:tgtEl>
                                        <p:attrNameLst>
                                          <p:attrName>ppt_y</p:attrName>
                                        </p:attrNameLst>
                                      </p:cBhvr>
                                      <p:tavLst>
                                        <p:tav tm="0">
                                          <p:val>
                                            <p:strVal val="1+#ppt_h/2"/>
                                          </p:val>
                                        </p:tav>
                                        <p:tav tm="100000">
                                          <p:val>
                                            <p:strVal val="#ppt_y"/>
                                          </p:val>
                                        </p:tav>
                                      </p:tavLst>
                                    </p:anim>
                                  </p:childTnLst>
                                </p:cTn>
                              </p:par>
                              <p:par>
                                <p:cTn id="161" presetID="2" presetClass="entr" presetSubtype="4" fill="hold" nodeType="withEffect">
                                  <p:stCondLst>
                                    <p:cond delay="0"/>
                                  </p:stCondLst>
                                  <p:childTnLst>
                                    <p:set>
                                      <p:cBhvr>
                                        <p:cTn id="162" dur="1" fill="hold">
                                          <p:stCondLst>
                                            <p:cond delay="0"/>
                                          </p:stCondLst>
                                        </p:cTn>
                                        <p:tgtEl>
                                          <p:spTgt spid="319654"/>
                                        </p:tgtEl>
                                        <p:attrNameLst>
                                          <p:attrName>style.visibility</p:attrName>
                                        </p:attrNameLst>
                                      </p:cBhvr>
                                      <p:to>
                                        <p:strVal val="visible"/>
                                      </p:to>
                                    </p:set>
                                    <p:anim calcmode="lin" valueType="num">
                                      <p:cBhvr additive="base">
                                        <p:cTn id="163" dur="500" fill="hold"/>
                                        <p:tgtEl>
                                          <p:spTgt spid="319654"/>
                                        </p:tgtEl>
                                        <p:attrNameLst>
                                          <p:attrName>ppt_x</p:attrName>
                                        </p:attrNameLst>
                                      </p:cBhvr>
                                      <p:tavLst>
                                        <p:tav tm="0">
                                          <p:val>
                                            <p:strVal val="#ppt_x"/>
                                          </p:val>
                                        </p:tav>
                                        <p:tav tm="100000">
                                          <p:val>
                                            <p:strVal val="#ppt_x"/>
                                          </p:val>
                                        </p:tav>
                                      </p:tavLst>
                                    </p:anim>
                                    <p:anim calcmode="lin" valueType="num">
                                      <p:cBhvr additive="base">
                                        <p:cTn id="164" dur="500" fill="hold"/>
                                        <p:tgtEl>
                                          <p:spTgt spid="319654"/>
                                        </p:tgtEl>
                                        <p:attrNameLst>
                                          <p:attrName>ppt_y</p:attrName>
                                        </p:attrNameLst>
                                      </p:cBhvr>
                                      <p:tavLst>
                                        <p:tav tm="0">
                                          <p:val>
                                            <p:strVal val="1+#ppt_h/2"/>
                                          </p:val>
                                        </p:tav>
                                        <p:tav tm="100000">
                                          <p:val>
                                            <p:strVal val="#ppt_y"/>
                                          </p:val>
                                        </p:tav>
                                      </p:tavLst>
                                    </p:anim>
                                  </p:childTnLst>
                                </p:cTn>
                              </p:par>
                              <p:par>
                                <p:cTn id="165" presetID="2" presetClass="entr" presetSubtype="4" fill="hold" nodeType="withEffect">
                                  <p:stCondLst>
                                    <p:cond delay="0"/>
                                  </p:stCondLst>
                                  <p:childTnLst>
                                    <p:set>
                                      <p:cBhvr>
                                        <p:cTn id="166" dur="1" fill="hold">
                                          <p:stCondLst>
                                            <p:cond delay="0"/>
                                          </p:stCondLst>
                                        </p:cTn>
                                        <p:tgtEl>
                                          <p:spTgt spid="319655"/>
                                        </p:tgtEl>
                                        <p:attrNameLst>
                                          <p:attrName>style.visibility</p:attrName>
                                        </p:attrNameLst>
                                      </p:cBhvr>
                                      <p:to>
                                        <p:strVal val="visible"/>
                                      </p:to>
                                    </p:set>
                                    <p:anim calcmode="lin" valueType="num">
                                      <p:cBhvr additive="base">
                                        <p:cTn id="167" dur="500" fill="hold"/>
                                        <p:tgtEl>
                                          <p:spTgt spid="319655"/>
                                        </p:tgtEl>
                                        <p:attrNameLst>
                                          <p:attrName>ppt_x</p:attrName>
                                        </p:attrNameLst>
                                      </p:cBhvr>
                                      <p:tavLst>
                                        <p:tav tm="0">
                                          <p:val>
                                            <p:strVal val="#ppt_x"/>
                                          </p:val>
                                        </p:tav>
                                        <p:tav tm="100000">
                                          <p:val>
                                            <p:strVal val="#ppt_x"/>
                                          </p:val>
                                        </p:tav>
                                      </p:tavLst>
                                    </p:anim>
                                    <p:anim calcmode="lin" valueType="num">
                                      <p:cBhvr additive="base">
                                        <p:cTn id="168" dur="500" fill="hold"/>
                                        <p:tgtEl>
                                          <p:spTgt spid="319655"/>
                                        </p:tgtEl>
                                        <p:attrNameLst>
                                          <p:attrName>ppt_y</p:attrName>
                                        </p:attrNameLst>
                                      </p:cBhvr>
                                      <p:tavLst>
                                        <p:tav tm="0">
                                          <p:val>
                                            <p:strVal val="1+#ppt_h/2"/>
                                          </p:val>
                                        </p:tav>
                                        <p:tav tm="100000">
                                          <p:val>
                                            <p:strVal val="#ppt_y"/>
                                          </p:val>
                                        </p:tav>
                                      </p:tavLst>
                                    </p:anim>
                                  </p:childTnLst>
                                </p:cTn>
                              </p:par>
                              <p:par>
                                <p:cTn id="169" presetID="2" presetClass="entr" presetSubtype="4" fill="hold" nodeType="withEffect">
                                  <p:stCondLst>
                                    <p:cond delay="0"/>
                                  </p:stCondLst>
                                  <p:childTnLst>
                                    <p:set>
                                      <p:cBhvr>
                                        <p:cTn id="170" dur="1" fill="hold">
                                          <p:stCondLst>
                                            <p:cond delay="0"/>
                                          </p:stCondLst>
                                        </p:cTn>
                                        <p:tgtEl>
                                          <p:spTgt spid="319658"/>
                                        </p:tgtEl>
                                        <p:attrNameLst>
                                          <p:attrName>style.visibility</p:attrName>
                                        </p:attrNameLst>
                                      </p:cBhvr>
                                      <p:to>
                                        <p:strVal val="visible"/>
                                      </p:to>
                                    </p:set>
                                    <p:anim calcmode="lin" valueType="num">
                                      <p:cBhvr additive="base">
                                        <p:cTn id="171" dur="500" fill="hold"/>
                                        <p:tgtEl>
                                          <p:spTgt spid="319658"/>
                                        </p:tgtEl>
                                        <p:attrNameLst>
                                          <p:attrName>ppt_x</p:attrName>
                                        </p:attrNameLst>
                                      </p:cBhvr>
                                      <p:tavLst>
                                        <p:tav tm="0">
                                          <p:val>
                                            <p:strVal val="#ppt_x"/>
                                          </p:val>
                                        </p:tav>
                                        <p:tav tm="100000">
                                          <p:val>
                                            <p:strVal val="#ppt_x"/>
                                          </p:val>
                                        </p:tav>
                                      </p:tavLst>
                                    </p:anim>
                                    <p:anim calcmode="lin" valueType="num">
                                      <p:cBhvr additive="base">
                                        <p:cTn id="172" dur="500" fill="hold"/>
                                        <p:tgtEl>
                                          <p:spTgt spid="3196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4" grpId="0"/>
      <p:bldP spid="319497" grpId="0"/>
      <p:bldP spid="319507" grpId="0"/>
      <p:bldP spid="319509" grpId="0"/>
      <p:bldP spid="319511" grpId="0"/>
      <p:bldP spid="319513" grpId="0"/>
      <p:bldP spid="319516" grpId="0"/>
      <p:bldP spid="319518" grpId="0"/>
      <p:bldP spid="319520" grpId="0"/>
      <p:bldP spid="319522" grpId="0"/>
      <p:bldP spid="319621" grpId="0" animBg="1"/>
      <p:bldP spid="319628" grpId="0" animBg="1"/>
      <p:bldP spid="319629" grpId="0" animBg="1"/>
      <p:bldP spid="319629" grpId="1" animBg="1"/>
      <p:bldP spid="319631" grpId="0" animBg="1"/>
      <p:bldP spid="319631" grpId="1" animBg="1"/>
      <p:bldP spid="319634" grpId="0" animBg="1"/>
      <p:bldP spid="319635" grpId="0" animBg="1"/>
      <p:bldP spid="319638" grpId="0" animBg="1"/>
      <p:bldP spid="319638" grpId="1" animBg="1"/>
      <p:bldP spid="319639" grpId="0" animBg="1"/>
      <p:bldP spid="319639" grpId="1" animBg="1"/>
      <p:bldP spid="319640" grpId="0" animBg="1"/>
      <p:bldP spid="319640" grpId="1" animBg="1"/>
      <p:bldP spid="319641" grpId="0" animBg="1"/>
      <p:bldP spid="319644" grpId="0" animBg="1"/>
      <p:bldP spid="3196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62" name="AutoShape 50"/>
          <p:cNvSpPr>
            <a:spLocks noChangeArrowheads="1"/>
          </p:cNvSpPr>
          <p:nvPr/>
        </p:nvSpPr>
        <p:spPr bwMode="auto">
          <a:xfrm rot="16200000">
            <a:off x="1881187" y="3386138"/>
            <a:ext cx="1216025" cy="152400"/>
          </a:xfrm>
          <a:prstGeom prst="rightArrow">
            <a:avLst>
              <a:gd name="adj1" fmla="val 50000"/>
              <a:gd name="adj2" fmla="val 199479"/>
            </a:avLst>
          </a:prstGeom>
          <a:solidFill>
            <a:srgbClr val="FF0000"/>
          </a:solidFill>
          <a:ln w="9525" algn="ctr">
            <a:solidFill>
              <a:schemeClr val="tx1"/>
            </a:solidFill>
            <a:miter lim="800000"/>
            <a:headEnd/>
            <a:tailEnd/>
          </a:ln>
          <a:effectLst/>
        </p:spPr>
        <p:txBody>
          <a:bodyPr wrap="none" anchor="ctr"/>
          <a:lstStyle/>
          <a:p>
            <a:endParaRPr lang="ru-RU"/>
          </a:p>
        </p:txBody>
      </p:sp>
      <p:sp>
        <p:nvSpPr>
          <p:cNvPr id="320516" name="Rectangle 4"/>
          <p:cNvSpPr>
            <a:spLocks noChangeArrowheads="1"/>
          </p:cNvSpPr>
          <p:nvPr/>
        </p:nvSpPr>
        <p:spPr bwMode="auto">
          <a:xfrm>
            <a:off x="942975" y="533400"/>
            <a:ext cx="4229100" cy="200025"/>
          </a:xfrm>
          <a:prstGeom prst="rect">
            <a:avLst/>
          </a:prstGeom>
          <a:noFill/>
          <a:ln w="9525">
            <a:noFill/>
            <a:miter lim="800000"/>
            <a:headEnd/>
            <a:tailEnd/>
          </a:ln>
          <a:effectLst/>
        </p:spPr>
        <p:txBody>
          <a:bodyPr anchor="ctr"/>
          <a:lstStyle/>
          <a:p>
            <a:r>
              <a:rPr lang="ru-RU"/>
              <a:t>Лекция 7</a:t>
            </a:r>
            <a:r>
              <a:rPr lang="en-US"/>
              <a:t> </a:t>
            </a:r>
            <a:r>
              <a:rPr lang="en-US" sz="1800"/>
              <a:t>(</a:t>
            </a:r>
            <a:r>
              <a:rPr lang="ru-RU" sz="1800"/>
              <a:t>продолжение – 7.2)</a:t>
            </a:r>
          </a:p>
        </p:txBody>
      </p:sp>
      <p:pic>
        <p:nvPicPr>
          <p:cNvPr id="320517" name="Picture 5" descr="НТЦТТ2"/>
          <p:cNvPicPr>
            <a:picLocks noChangeAspect="1" noChangeArrowheads="1"/>
          </p:cNvPicPr>
          <p:nvPr/>
        </p:nvPicPr>
        <p:blipFill>
          <a:blip r:embed="rId3" cstate="print"/>
          <a:srcRect/>
          <a:stretch>
            <a:fillRect/>
          </a:stretch>
        </p:blipFill>
        <p:spPr bwMode="auto">
          <a:xfrm>
            <a:off x="8172450" y="115888"/>
            <a:ext cx="792163" cy="512762"/>
          </a:xfrm>
          <a:prstGeom prst="rect">
            <a:avLst/>
          </a:prstGeom>
          <a:noFill/>
          <a:ln w="9525">
            <a:noFill/>
            <a:miter lim="800000"/>
            <a:headEnd/>
            <a:tailEnd/>
          </a:ln>
        </p:spPr>
      </p:pic>
      <p:sp>
        <p:nvSpPr>
          <p:cNvPr id="320518" name="Rectangle 6"/>
          <p:cNvSpPr>
            <a:spLocks noChangeArrowheads="1"/>
          </p:cNvSpPr>
          <p:nvPr/>
        </p:nvSpPr>
        <p:spPr bwMode="auto">
          <a:xfrm>
            <a:off x="0" y="642938"/>
            <a:ext cx="8936038" cy="677862"/>
          </a:xfrm>
          <a:prstGeom prst="rect">
            <a:avLst/>
          </a:prstGeom>
          <a:noFill/>
          <a:ln w="9525">
            <a:noFill/>
            <a:miter lim="800000"/>
            <a:headEnd/>
            <a:tailEnd/>
          </a:ln>
          <a:effectLst/>
        </p:spPr>
        <p:txBody>
          <a:bodyPr/>
          <a:lstStyle/>
          <a:p>
            <a:pPr marL="533400" indent="-533400">
              <a:lnSpc>
                <a:spcPct val="80000"/>
              </a:lnSpc>
              <a:spcBef>
                <a:spcPct val="20000"/>
              </a:spcBef>
              <a:buClr>
                <a:schemeClr val="bg2"/>
              </a:buClr>
              <a:buSzPct val="75000"/>
              <a:buFont typeface="Wingdings" pitchFamily="2" charset="2"/>
              <a:buNone/>
            </a:pPr>
            <a:endParaRPr lang="ru-RU" sz="1000" b="1"/>
          </a:p>
          <a:p>
            <a:pPr marL="533400" indent="-533400">
              <a:lnSpc>
                <a:spcPct val="80000"/>
              </a:lnSpc>
              <a:spcBef>
                <a:spcPct val="20000"/>
              </a:spcBef>
              <a:buClr>
                <a:schemeClr val="bg2"/>
              </a:buClr>
              <a:buSzPct val="75000"/>
              <a:buFont typeface="Wingdings" pitchFamily="2" charset="2"/>
              <a:buChar char="n"/>
            </a:pPr>
            <a:r>
              <a:rPr lang="ru-RU" sz="1000" b="1">
                <a:solidFill>
                  <a:srgbClr val="FF0000"/>
                </a:solidFill>
              </a:rPr>
              <a:t>Зависимость главного момента системы от выбора центра приведения</a:t>
            </a:r>
            <a:r>
              <a:rPr lang="ru-RU" sz="1000" b="1"/>
              <a:t> – </a:t>
            </a:r>
            <a:r>
              <a:rPr lang="ru-RU" sz="1000"/>
              <a:t>рассмотрим как изменяется момент произвольной силы </a:t>
            </a:r>
            <a:r>
              <a:rPr lang="en-US" sz="1000" b="1" i="1"/>
              <a:t>F</a:t>
            </a:r>
            <a:r>
              <a:rPr lang="en-US" sz="1000" i="1" baseline="-25000"/>
              <a:t>i</a:t>
            </a:r>
          </a:p>
          <a:p>
            <a:pPr marL="533400" indent="-533400">
              <a:lnSpc>
                <a:spcPct val="80000"/>
              </a:lnSpc>
              <a:spcBef>
                <a:spcPct val="20000"/>
              </a:spcBef>
              <a:buClr>
                <a:schemeClr val="bg2"/>
              </a:buClr>
              <a:buSzPct val="75000"/>
              <a:buFont typeface="Wingdings" pitchFamily="2" charset="2"/>
              <a:buNone/>
            </a:pPr>
            <a:r>
              <a:rPr lang="ru-RU" sz="1000"/>
              <a:t>при переходе от одного центра приведения к другому</a:t>
            </a:r>
            <a:r>
              <a:rPr lang="en-US" sz="1000"/>
              <a:t> </a:t>
            </a:r>
            <a:r>
              <a:rPr lang="ru-RU" sz="1000"/>
              <a:t>и запишем выражения для моментов силы относительно каждого из центров</a:t>
            </a:r>
            <a:r>
              <a:rPr lang="en-US" sz="1000"/>
              <a:t>:</a:t>
            </a:r>
            <a:r>
              <a:rPr lang="ru-RU" sz="1000"/>
              <a:t> </a:t>
            </a:r>
          </a:p>
          <a:p>
            <a:pPr marL="533400" indent="-533400">
              <a:lnSpc>
                <a:spcPct val="80000"/>
              </a:lnSpc>
              <a:spcBef>
                <a:spcPct val="20000"/>
              </a:spcBef>
              <a:buClr>
                <a:schemeClr val="bg2"/>
              </a:buClr>
              <a:buSzPct val="75000"/>
              <a:buFont typeface="Wingdings" pitchFamily="2" charset="2"/>
              <a:buNone/>
            </a:pPr>
            <a:endParaRPr lang="ru-RU" sz="900"/>
          </a:p>
        </p:txBody>
      </p:sp>
      <p:sp>
        <p:nvSpPr>
          <p:cNvPr id="320519" name="Oval 7"/>
          <p:cNvSpPr>
            <a:spLocks noChangeArrowheads="1"/>
          </p:cNvSpPr>
          <p:nvPr/>
        </p:nvSpPr>
        <p:spPr bwMode="auto">
          <a:xfrm>
            <a:off x="574675" y="2027238"/>
            <a:ext cx="65088" cy="65087"/>
          </a:xfrm>
          <a:prstGeom prst="ellipse">
            <a:avLst/>
          </a:prstGeom>
          <a:solidFill>
            <a:srgbClr val="FFFF00"/>
          </a:solidFill>
          <a:ln w="9525" algn="ctr">
            <a:solidFill>
              <a:schemeClr val="tx1"/>
            </a:solidFill>
            <a:round/>
            <a:headEnd/>
            <a:tailEnd/>
          </a:ln>
          <a:effectLst/>
        </p:spPr>
        <p:txBody>
          <a:bodyPr wrap="none" anchor="ctr"/>
          <a:lstStyle/>
          <a:p>
            <a:endParaRPr lang="ru-RU"/>
          </a:p>
        </p:txBody>
      </p:sp>
      <p:graphicFrame>
        <p:nvGraphicFramePr>
          <p:cNvPr id="320520" name="Object 8"/>
          <p:cNvGraphicFramePr>
            <a:graphicFrameLocks noChangeAspect="1"/>
          </p:cNvGraphicFramePr>
          <p:nvPr/>
        </p:nvGraphicFramePr>
        <p:xfrm>
          <a:off x="381000" y="2085975"/>
          <a:ext cx="160338" cy="158750"/>
        </p:xfrm>
        <a:graphic>
          <a:graphicData uri="http://schemas.openxmlformats.org/presentationml/2006/ole">
            <p:oleObj spid="_x0000_s320520" name="Формула" r:id="rId4" imgW="152280" imgH="164880" progId="Equation.3">
              <p:embed/>
            </p:oleObj>
          </a:graphicData>
        </a:graphic>
      </p:graphicFrame>
      <p:sp>
        <p:nvSpPr>
          <p:cNvPr id="320521" name="Oval 9"/>
          <p:cNvSpPr>
            <a:spLocks noChangeArrowheads="1"/>
          </p:cNvSpPr>
          <p:nvPr/>
        </p:nvSpPr>
        <p:spPr bwMode="auto">
          <a:xfrm>
            <a:off x="1573213" y="2063750"/>
            <a:ext cx="65087" cy="65088"/>
          </a:xfrm>
          <a:prstGeom prst="ellipse">
            <a:avLst/>
          </a:prstGeom>
          <a:solidFill>
            <a:srgbClr val="FFFF00"/>
          </a:solidFill>
          <a:ln w="9525" algn="ctr">
            <a:solidFill>
              <a:schemeClr val="tx1"/>
            </a:solidFill>
            <a:round/>
            <a:headEnd/>
            <a:tailEnd/>
          </a:ln>
          <a:effectLst/>
        </p:spPr>
        <p:txBody>
          <a:bodyPr wrap="none" anchor="ctr"/>
          <a:lstStyle/>
          <a:p>
            <a:endParaRPr lang="ru-RU"/>
          </a:p>
        </p:txBody>
      </p:sp>
      <p:graphicFrame>
        <p:nvGraphicFramePr>
          <p:cNvPr id="320522" name="Object 10"/>
          <p:cNvGraphicFramePr>
            <a:graphicFrameLocks noChangeAspect="1"/>
          </p:cNvGraphicFramePr>
          <p:nvPr/>
        </p:nvGraphicFramePr>
        <p:xfrm>
          <a:off x="1646238" y="2093913"/>
          <a:ext cx="160337" cy="158750"/>
        </p:xfrm>
        <a:graphic>
          <a:graphicData uri="http://schemas.openxmlformats.org/presentationml/2006/ole">
            <p:oleObj spid="_x0000_s320522" name="Формула" r:id="rId5" imgW="152280" imgH="164880" progId="Equation.3">
              <p:embed/>
            </p:oleObj>
          </a:graphicData>
        </a:graphic>
      </p:graphicFrame>
      <p:sp>
        <p:nvSpPr>
          <p:cNvPr id="320523" name="Oval 11"/>
          <p:cNvSpPr>
            <a:spLocks noChangeArrowheads="1"/>
          </p:cNvSpPr>
          <p:nvPr/>
        </p:nvSpPr>
        <p:spPr bwMode="auto">
          <a:xfrm>
            <a:off x="1249363" y="1377950"/>
            <a:ext cx="65087" cy="65088"/>
          </a:xfrm>
          <a:prstGeom prst="ellipse">
            <a:avLst/>
          </a:prstGeom>
          <a:solidFill>
            <a:srgbClr val="FFFF00"/>
          </a:solidFill>
          <a:ln w="9525" algn="ctr">
            <a:solidFill>
              <a:schemeClr val="tx1"/>
            </a:solidFill>
            <a:round/>
            <a:headEnd/>
            <a:tailEnd/>
          </a:ln>
          <a:effectLst/>
        </p:spPr>
        <p:txBody>
          <a:bodyPr wrap="none" anchor="ctr"/>
          <a:lstStyle/>
          <a:p>
            <a:endParaRPr lang="ru-RU"/>
          </a:p>
        </p:txBody>
      </p:sp>
      <p:sp>
        <p:nvSpPr>
          <p:cNvPr id="320524" name="AutoShape 12"/>
          <p:cNvSpPr>
            <a:spLocks noChangeArrowheads="1"/>
          </p:cNvSpPr>
          <p:nvPr/>
        </p:nvSpPr>
        <p:spPr bwMode="auto">
          <a:xfrm flipH="1">
            <a:off x="725488" y="1344613"/>
            <a:ext cx="519112" cy="123825"/>
          </a:xfrm>
          <a:prstGeom prst="rightArrow">
            <a:avLst>
              <a:gd name="adj1" fmla="val 50000"/>
              <a:gd name="adj2" fmla="val 104808"/>
            </a:avLst>
          </a:prstGeom>
          <a:solidFill>
            <a:srgbClr val="FF0000"/>
          </a:solidFill>
          <a:ln w="9525" algn="ctr">
            <a:solidFill>
              <a:schemeClr val="tx1"/>
            </a:solidFill>
            <a:miter lim="800000"/>
            <a:headEnd/>
            <a:tailEnd/>
          </a:ln>
          <a:effectLst/>
        </p:spPr>
        <p:txBody>
          <a:bodyPr wrap="none" anchor="ctr"/>
          <a:lstStyle/>
          <a:p>
            <a:endParaRPr lang="ru-RU"/>
          </a:p>
        </p:txBody>
      </p:sp>
      <p:graphicFrame>
        <p:nvGraphicFramePr>
          <p:cNvPr id="320525" name="Object 13"/>
          <p:cNvGraphicFramePr>
            <a:graphicFrameLocks noChangeAspect="1"/>
          </p:cNvGraphicFramePr>
          <p:nvPr/>
        </p:nvGraphicFramePr>
        <p:xfrm>
          <a:off x="506413" y="1171575"/>
          <a:ext cx="174625" cy="231775"/>
        </p:xfrm>
        <a:graphic>
          <a:graphicData uri="http://schemas.openxmlformats.org/presentationml/2006/ole">
            <p:oleObj spid="_x0000_s320525" name="Формула" r:id="rId6" imgW="164880" imgH="241200" progId="Equation.3">
              <p:embed/>
            </p:oleObj>
          </a:graphicData>
        </a:graphic>
      </p:graphicFrame>
      <p:sp>
        <p:nvSpPr>
          <p:cNvPr id="320526" name="Line 14"/>
          <p:cNvSpPr>
            <a:spLocks noChangeShapeType="1"/>
          </p:cNvSpPr>
          <p:nvPr/>
        </p:nvSpPr>
        <p:spPr bwMode="auto">
          <a:xfrm flipV="1">
            <a:off x="628650" y="1419225"/>
            <a:ext cx="647700" cy="609600"/>
          </a:xfrm>
          <a:prstGeom prst="line">
            <a:avLst/>
          </a:prstGeom>
          <a:noFill/>
          <a:ln w="9525">
            <a:solidFill>
              <a:schemeClr val="tx1"/>
            </a:solidFill>
            <a:round/>
            <a:headEnd/>
            <a:tailEnd type="triangle" w="med" len="med"/>
          </a:ln>
          <a:effectLst/>
        </p:spPr>
        <p:txBody>
          <a:bodyPr anchor="ctr"/>
          <a:lstStyle/>
          <a:p>
            <a:endParaRPr lang="ru-RU"/>
          </a:p>
        </p:txBody>
      </p:sp>
      <p:sp>
        <p:nvSpPr>
          <p:cNvPr id="320527" name="Line 15"/>
          <p:cNvSpPr>
            <a:spLocks noChangeShapeType="1"/>
          </p:cNvSpPr>
          <p:nvPr/>
        </p:nvSpPr>
        <p:spPr bwMode="auto">
          <a:xfrm flipH="1" flipV="1">
            <a:off x="1293813" y="1446213"/>
            <a:ext cx="295275" cy="609600"/>
          </a:xfrm>
          <a:prstGeom prst="line">
            <a:avLst/>
          </a:prstGeom>
          <a:noFill/>
          <a:ln w="9525">
            <a:solidFill>
              <a:schemeClr val="tx1"/>
            </a:solidFill>
            <a:round/>
            <a:headEnd/>
            <a:tailEnd type="triangle" w="med" len="med"/>
          </a:ln>
          <a:effectLst/>
        </p:spPr>
        <p:txBody>
          <a:bodyPr anchor="ctr"/>
          <a:lstStyle/>
          <a:p>
            <a:endParaRPr lang="ru-RU"/>
          </a:p>
        </p:txBody>
      </p:sp>
      <p:graphicFrame>
        <p:nvGraphicFramePr>
          <p:cNvPr id="320528" name="Object 16"/>
          <p:cNvGraphicFramePr>
            <a:graphicFrameLocks noChangeAspect="1"/>
          </p:cNvGraphicFramePr>
          <p:nvPr/>
        </p:nvGraphicFramePr>
        <p:xfrm>
          <a:off x="598488" y="1612900"/>
          <a:ext cx="215900" cy="220663"/>
        </p:xfrm>
        <a:graphic>
          <a:graphicData uri="http://schemas.openxmlformats.org/presentationml/2006/ole">
            <p:oleObj spid="_x0000_s320528" name="Формула" r:id="rId7" imgW="203040" imgH="228600" progId="Equation.3">
              <p:embed/>
            </p:oleObj>
          </a:graphicData>
        </a:graphic>
      </p:graphicFrame>
      <p:graphicFrame>
        <p:nvGraphicFramePr>
          <p:cNvPr id="320529" name="Object 17"/>
          <p:cNvGraphicFramePr>
            <a:graphicFrameLocks noChangeAspect="1"/>
          </p:cNvGraphicFramePr>
          <p:nvPr/>
        </p:nvGraphicFramePr>
        <p:xfrm>
          <a:off x="1511300" y="1630363"/>
          <a:ext cx="215900" cy="220662"/>
        </p:xfrm>
        <a:graphic>
          <a:graphicData uri="http://schemas.openxmlformats.org/presentationml/2006/ole">
            <p:oleObj spid="_x0000_s320529" name="Формула" r:id="rId8" imgW="203040" imgH="228600" progId="Equation.3">
              <p:embed/>
            </p:oleObj>
          </a:graphicData>
        </a:graphic>
      </p:graphicFrame>
      <p:graphicFrame>
        <p:nvGraphicFramePr>
          <p:cNvPr id="320530" name="Object 18"/>
          <p:cNvGraphicFramePr>
            <a:graphicFrameLocks noChangeAspect="1"/>
          </p:cNvGraphicFramePr>
          <p:nvPr/>
        </p:nvGraphicFramePr>
        <p:xfrm>
          <a:off x="1817688" y="1136650"/>
          <a:ext cx="1117600" cy="217488"/>
        </p:xfrm>
        <a:graphic>
          <a:graphicData uri="http://schemas.openxmlformats.org/presentationml/2006/ole">
            <p:oleObj spid="_x0000_s320530" name="Формула" r:id="rId9" imgW="1130040" imgH="241200" progId="Equation.3">
              <p:embed/>
            </p:oleObj>
          </a:graphicData>
        </a:graphic>
      </p:graphicFrame>
      <p:graphicFrame>
        <p:nvGraphicFramePr>
          <p:cNvPr id="320531" name="Object 19"/>
          <p:cNvGraphicFramePr>
            <a:graphicFrameLocks noChangeAspect="1"/>
          </p:cNvGraphicFramePr>
          <p:nvPr/>
        </p:nvGraphicFramePr>
        <p:xfrm>
          <a:off x="3270250" y="1135063"/>
          <a:ext cx="1084263" cy="212725"/>
        </p:xfrm>
        <a:graphic>
          <a:graphicData uri="http://schemas.openxmlformats.org/presentationml/2006/ole">
            <p:oleObj spid="_x0000_s320531" name="Формула" r:id="rId10" imgW="1117440" imgH="241200" progId="Equation.3">
              <p:embed/>
            </p:oleObj>
          </a:graphicData>
        </a:graphic>
      </p:graphicFrame>
      <p:sp>
        <p:nvSpPr>
          <p:cNvPr id="320532" name="Text Box 20"/>
          <p:cNvSpPr txBox="1">
            <a:spLocks noChangeArrowheads="1"/>
          </p:cNvSpPr>
          <p:nvPr/>
        </p:nvSpPr>
        <p:spPr bwMode="auto">
          <a:xfrm>
            <a:off x="4851400" y="1220788"/>
            <a:ext cx="184150" cy="244475"/>
          </a:xfrm>
          <a:prstGeom prst="rect">
            <a:avLst/>
          </a:prstGeom>
          <a:noFill/>
          <a:ln w="9525" algn="ctr">
            <a:noFill/>
            <a:miter lim="800000"/>
            <a:headEnd/>
            <a:tailEnd/>
          </a:ln>
          <a:effectLst/>
        </p:spPr>
        <p:txBody>
          <a:bodyPr wrap="none">
            <a:spAutoFit/>
          </a:bodyPr>
          <a:lstStyle/>
          <a:p>
            <a:endParaRPr lang="ru-RU" sz="1000"/>
          </a:p>
        </p:txBody>
      </p:sp>
      <p:sp>
        <p:nvSpPr>
          <p:cNvPr id="320533" name="Text Box 21"/>
          <p:cNvSpPr txBox="1">
            <a:spLocks noChangeArrowheads="1"/>
          </p:cNvSpPr>
          <p:nvPr/>
        </p:nvSpPr>
        <p:spPr bwMode="auto">
          <a:xfrm>
            <a:off x="1870075" y="1401763"/>
            <a:ext cx="4219575" cy="244475"/>
          </a:xfrm>
          <a:prstGeom prst="rect">
            <a:avLst/>
          </a:prstGeom>
          <a:noFill/>
          <a:ln w="9525" algn="ctr">
            <a:noFill/>
            <a:miter lim="800000"/>
            <a:headEnd/>
            <a:tailEnd/>
          </a:ln>
          <a:effectLst/>
        </p:spPr>
        <p:txBody>
          <a:bodyPr wrap="none">
            <a:spAutoFit/>
          </a:bodyPr>
          <a:lstStyle/>
          <a:p>
            <a:r>
              <a:rPr lang="ru-RU" sz="1000"/>
              <a:t>1. Свяжем между собой точки приведения </a:t>
            </a:r>
            <a:r>
              <a:rPr lang="en-US" sz="1000" i="1"/>
              <a:t>A</a:t>
            </a:r>
            <a:r>
              <a:rPr lang="en-US" sz="1000"/>
              <a:t> </a:t>
            </a:r>
            <a:r>
              <a:rPr lang="ru-RU" sz="1000"/>
              <a:t>и </a:t>
            </a:r>
            <a:r>
              <a:rPr lang="en-US" sz="1000" i="1"/>
              <a:t>B</a:t>
            </a:r>
            <a:r>
              <a:rPr lang="en-US" sz="1000"/>
              <a:t> </a:t>
            </a:r>
            <a:r>
              <a:rPr lang="ru-RU" sz="1000"/>
              <a:t>радиус-вектором </a:t>
            </a:r>
            <a:r>
              <a:rPr lang="en-US" sz="1000" b="1" i="1"/>
              <a:t>d</a:t>
            </a:r>
            <a:r>
              <a:rPr lang="en-US" sz="1000"/>
              <a:t>:</a:t>
            </a:r>
            <a:endParaRPr lang="ru-RU" sz="1000"/>
          </a:p>
        </p:txBody>
      </p:sp>
      <p:sp>
        <p:nvSpPr>
          <p:cNvPr id="320534" name="Line 22"/>
          <p:cNvSpPr>
            <a:spLocks noChangeShapeType="1"/>
          </p:cNvSpPr>
          <p:nvPr/>
        </p:nvSpPr>
        <p:spPr bwMode="auto">
          <a:xfrm>
            <a:off x="638175" y="2066925"/>
            <a:ext cx="923925" cy="38100"/>
          </a:xfrm>
          <a:prstGeom prst="line">
            <a:avLst/>
          </a:prstGeom>
          <a:noFill/>
          <a:ln w="9525">
            <a:solidFill>
              <a:schemeClr val="tx1"/>
            </a:solidFill>
            <a:round/>
            <a:headEnd/>
            <a:tailEnd type="triangle" w="med" len="med"/>
          </a:ln>
          <a:effectLst/>
        </p:spPr>
        <p:txBody>
          <a:bodyPr anchor="ctr"/>
          <a:lstStyle/>
          <a:p>
            <a:endParaRPr lang="ru-RU"/>
          </a:p>
        </p:txBody>
      </p:sp>
      <p:graphicFrame>
        <p:nvGraphicFramePr>
          <p:cNvPr id="320535" name="Object 23"/>
          <p:cNvGraphicFramePr>
            <a:graphicFrameLocks noChangeAspect="1"/>
          </p:cNvGraphicFramePr>
          <p:nvPr/>
        </p:nvGraphicFramePr>
        <p:xfrm>
          <a:off x="1003300" y="1811338"/>
          <a:ext cx="152400" cy="185737"/>
        </p:xfrm>
        <a:graphic>
          <a:graphicData uri="http://schemas.openxmlformats.org/presentationml/2006/ole">
            <p:oleObj spid="_x0000_s320535" name="Формула" r:id="rId11" imgW="152280" imgH="203040" progId="Equation.3">
              <p:embed/>
            </p:oleObj>
          </a:graphicData>
        </a:graphic>
      </p:graphicFrame>
      <p:graphicFrame>
        <p:nvGraphicFramePr>
          <p:cNvPr id="320536" name="Object 24"/>
          <p:cNvGraphicFramePr>
            <a:graphicFrameLocks noChangeAspect="1"/>
          </p:cNvGraphicFramePr>
          <p:nvPr/>
        </p:nvGraphicFramePr>
        <p:xfrm>
          <a:off x="6249988" y="1401763"/>
          <a:ext cx="1868487" cy="198437"/>
        </p:xfrm>
        <a:graphic>
          <a:graphicData uri="http://schemas.openxmlformats.org/presentationml/2006/ole">
            <p:oleObj spid="_x0000_s320536" name="Формула" r:id="rId12" imgW="2070000" imgH="241200" progId="Equation.3">
              <p:embed/>
            </p:oleObj>
          </a:graphicData>
        </a:graphic>
      </p:graphicFrame>
      <p:sp>
        <p:nvSpPr>
          <p:cNvPr id="320537" name="Text Box 25"/>
          <p:cNvSpPr txBox="1">
            <a:spLocks noChangeArrowheads="1"/>
          </p:cNvSpPr>
          <p:nvPr/>
        </p:nvSpPr>
        <p:spPr bwMode="auto">
          <a:xfrm>
            <a:off x="1868488" y="1619250"/>
            <a:ext cx="4383087" cy="244475"/>
          </a:xfrm>
          <a:prstGeom prst="rect">
            <a:avLst/>
          </a:prstGeom>
          <a:noFill/>
          <a:ln w="9525" algn="ctr">
            <a:noFill/>
            <a:miter lim="800000"/>
            <a:headEnd/>
            <a:tailEnd/>
          </a:ln>
          <a:effectLst/>
        </p:spPr>
        <p:txBody>
          <a:bodyPr wrap="none">
            <a:spAutoFit/>
          </a:bodyPr>
          <a:lstStyle/>
          <a:p>
            <a:r>
              <a:rPr lang="ru-RU" sz="1000"/>
              <a:t>2. Подставим радиус-вектор</a:t>
            </a:r>
            <a:r>
              <a:rPr lang="en-US" sz="1000"/>
              <a:t> </a:t>
            </a:r>
            <a:r>
              <a:rPr lang="en-US" sz="1000" b="1" i="1"/>
              <a:t>r</a:t>
            </a:r>
            <a:r>
              <a:rPr lang="en-US" sz="1000" i="1" baseline="-25000"/>
              <a:t>Bi</a:t>
            </a:r>
            <a:r>
              <a:rPr lang="en-US" sz="1000"/>
              <a:t> </a:t>
            </a:r>
            <a:r>
              <a:rPr lang="ru-RU" sz="1000"/>
              <a:t>в выражение для момента силы </a:t>
            </a:r>
            <a:r>
              <a:rPr lang="en-US" sz="1000" i="1"/>
              <a:t>M</a:t>
            </a:r>
            <a:r>
              <a:rPr lang="en-US" sz="1000" i="1" baseline="-25000"/>
              <a:t>B</a:t>
            </a:r>
            <a:r>
              <a:rPr lang="en-US" sz="1000"/>
              <a:t>(</a:t>
            </a:r>
            <a:r>
              <a:rPr lang="en-US" sz="1000" i="1"/>
              <a:t>F</a:t>
            </a:r>
            <a:r>
              <a:rPr lang="en-US" sz="1000" i="1" baseline="-25000"/>
              <a:t>i</a:t>
            </a:r>
            <a:r>
              <a:rPr lang="en-US" sz="1000"/>
              <a:t>):</a:t>
            </a:r>
            <a:endParaRPr lang="ru-RU" sz="1000"/>
          </a:p>
        </p:txBody>
      </p:sp>
      <p:graphicFrame>
        <p:nvGraphicFramePr>
          <p:cNvPr id="320538" name="Object 26"/>
          <p:cNvGraphicFramePr>
            <a:graphicFrameLocks noChangeAspect="1"/>
          </p:cNvGraphicFramePr>
          <p:nvPr/>
        </p:nvGraphicFramePr>
        <p:xfrm>
          <a:off x="6232525" y="1638300"/>
          <a:ext cx="2466975" cy="206375"/>
        </p:xfrm>
        <a:graphic>
          <a:graphicData uri="http://schemas.openxmlformats.org/presentationml/2006/ole">
            <p:oleObj spid="_x0000_s320538" name="Формула" r:id="rId13" imgW="2603160" imgH="241200" progId="Equation.3">
              <p:embed/>
            </p:oleObj>
          </a:graphicData>
        </a:graphic>
      </p:graphicFrame>
      <p:sp>
        <p:nvSpPr>
          <p:cNvPr id="320539" name="Text Box 27"/>
          <p:cNvSpPr txBox="1">
            <a:spLocks noChangeArrowheads="1"/>
          </p:cNvSpPr>
          <p:nvPr/>
        </p:nvSpPr>
        <p:spPr bwMode="auto">
          <a:xfrm>
            <a:off x="1876425" y="1817688"/>
            <a:ext cx="2751138" cy="244475"/>
          </a:xfrm>
          <a:prstGeom prst="rect">
            <a:avLst/>
          </a:prstGeom>
          <a:noFill/>
          <a:ln w="9525" algn="ctr">
            <a:noFill/>
            <a:miter lim="800000"/>
            <a:headEnd/>
            <a:tailEnd/>
          </a:ln>
          <a:effectLst/>
        </p:spPr>
        <p:txBody>
          <a:bodyPr wrap="none">
            <a:spAutoFit/>
          </a:bodyPr>
          <a:lstStyle/>
          <a:p>
            <a:r>
              <a:rPr lang="en-US" sz="1000"/>
              <a:t>3</a:t>
            </a:r>
            <a:r>
              <a:rPr lang="ru-RU" sz="1000"/>
              <a:t>. Просуммируем моменты всех сил </a:t>
            </a:r>
            <a:r>
              <a:rPr lang="en-US" sz="1000" b="1" i="1"/>
              <a:t>M</a:t>
            </a:r>
            <a:r>
              <a:rPr lang="en-US" sz="1000" i="1" baseline="-25000"/>
              <a:t>B</a:t>
            </a:r>
            <a:r>
              <a:rPr lang="en-US" sz="1000"/>
              <a:t>(</a:t>
            </a:r>
            <a:r>
              <a:rPr lang="en-US" sz="1000" b="1" i="1"/>
              <a:t>F</a:t>
            </a:r>
            <a:r>
              <a:rPr lang="en-US" sz="1000" i="1" baseline="-25000"/>
              <a:t>i</a:t>
            </a:r>
            <a:r>
              <a:rPr lang="en-US" sz="1000"/>
              <a:t>):</a:t>
            </a:r>
            <a:endParaRPr lang="ru-RU" sz="1000"/>
          </a:p>
        </p:txBody>
      </p:sp>
      <p:graphicFrame>
        <p:nvGraphicFramePr>
          <p:cNvPr id="320540" name="Object 28"/>
          <p:cNvGraphicFramePr>
            <a:graphicFrameLocks noChangeAspect="1"/>
          </p:cNvGraphicFramePr>
          <p:nvPr/>
        </p:nvGraphicFramePr>
        <p:xfrm>
          <a:off x="5224463" y="1846263"/>
          <a:ext cx="3595687" cy="222250"/>
        </p:xfrm>
        <a:graphic>
          <a:graphicData uri="http://schemas.openxmlformats.org/presentationml/2006/ole">
            <p:oleObj spid="_x0000_s320540" name="Формула" r:id="rId14" imgW="3568680" imgH="241200" progId="Equation.3">
              <p:embed/>
            </p:oleObj>
          </a:graphicData>
        </a:graphic>
      </p:graphicFrame>
      <p:sp>
        <p:nvSpPr>
          <p:cNvPr id="320541" name="Text Box 29"/>
          <p:cNvSpPr txBox="1">
            <a:spLocks noChangeArrowheads="1"/>
          </p:cNvSpPr>
          <p:nvPr/>
        </p:nvSpPr>
        <p:spPr bwMode="auto">
          <a:xfrm>
            <a:off x="1865313" y="2044700"/>
            <a:ext cx="4892675" cy="244475"/>
          </a:xfrm>
          <a:prstGeom prst="rect">
            <a:avLst/>
          </a:prstGeom>
          <a:noFill/>
          <a:ln w="9525" algn="ctr">
            <a:noFill/>
            <a:miter lim="800000"/>
            <a:headEnd/>
            <a:tailEnd/>
          </a:ln>
          <a:effectLst/>
        </p:spPr>
        <p:txBody>
          <a:bodyPr wrap="none">
            <a:spAutoFit/>
          </a:bodyPr>
          <a:lstStyle/>
          <a:p>
            <a:r>
              <a:rPr lang="ru-RU" sz="1000"/>
              <a:t>4. Получили зависимость главного момента сил от выбора центра приведения</a:t>
            </a:r>
            <a:r>
              <a:rPr lang="en-US" sz="1000"/>
              <a:t>:</a:t>
            </a:r>
            <a:endParaRPr lang="ru-RU" sz="1000"/>
          </a:p>
        </p:txBody>
      </p:sp>
      <p:graphicFrame>
        <p:nvGraphicFramePr>
          <p:cNvPr id="320542" name="Object 30"/>
          <p:cNvGraphicFramePr>
            <a:graphicFrameLocks noChangeAspect="1"/>
          </p:cNvGraphicFramePr>
          <p:nvPr/>
        </p:nvGraphicFramePr>
        <p:xfrm>
          <a:off x="6891338" y="2116138"/>
          <a:ext cx="1217612" cy="217487"/>
        </p:xfrm>
        <a:graphic>
          <a:graphicData uri="http://schemas.openxmlformats.org/presentationml/2006/ole">
            <p:oleObj spid="_x0000_s320542" name="Формула" r:id="rId15" imgW="1231560" imgH="241200" progId="Equation.3">
              <p:embed/>
            </p:oleObj>
          </a:graphicData>
        </a:graphic>
      </p:graphicFrame>
      <p:sp>
        <p:nvSpPr>
          <p:cNvPr id="320545" name="Text Box 33"/>
          <p:cNvSpPr txBox="1">
            <a:spLocks noChangeArrowheads="1"/>
          </p:cNvSpPr>
          <p:nvPr/>
        </p:nvSpPr>
        <p:spPr bwMode="auto">
          <a:xfrm>
            <a:off x="203200" y="2459038"/>
            <a:ext cx="8909050" cy="396875"/>
          </a:xfrm>
          <a:prstGeom prst="rect">
            <a:avLst/>
          </a:prstGeom>
          <a:noFill/>
          <a:ln w="9525" algn="ctr">
            <a:noFill/>
            <a:miter lim="800000"/>
            <a:headEnd/>
            <a:tailEnd/>
          </a:ln>
          <a:effectLst/>
        </p:spPr>
        <p:txBody>
          <a:bodyPr wrap="none">
            <a:spAutoFit/>
          </a:bodyPr>
          <a:lstStyle/>
          <a:p>
            <a:r>
              <a:rPr lang="ru-RU" sz="1000"/>
              <a:t>Рассмотрим более подробно приведение системы сил к простейшему виду с использованием этой зависимости. Пусть система привелась в точке</a:t>
            </a:r>
          </a:p>
          <a:p>
            <a:r>
              <a:rPr lang="en-US" sz="1000"/>
              <a:t>A </a:t>
            </a:r>
            <a:r>
              <a:rPr lang="ru-RU" sz="1000"/>
              <a:t>к главному вектору </a:t>
            </a:r>
            <a:r>
              <a:rPr lang="en-US" sz="1000" b="1" i="1"/>
              <a:t>R</a:t>
            </a:r>
            <a:r>
              <a:rPr lang="en-US" sz="1000" i="1"/>
              <a:t>*</a:t>
            </a:r>
            <a:r>
              <a:rPr lang="en-US" sz="1000"/>
              <a:t> </a:t>
            </a:r>
            <a:r>
              <a:rPr lang="ru-RU" sz="1000"/>
              <a:t>и паре  с главным моментом </a:t>
            </a:r>
            <a:r>
              <a:rPr lang="en-US" sz="1000" b="1" i="1"/>
              <a:t>M</a:t>
            </a:r>
            <a:r>
              <a:rPr lang="en-US" sz="1000" i="1" baseline="-25000"/>
              <a:t>A</a:t>
            </a:r>
            <a:r>
              <a:rPr lang="ru-RU" sz="1000"/>
              <a:t>, имеющих между собой произвольный угол </a:t>
            </a:r>
            <a:r>
              <a:rPr lang="el-GR" sz="1000" i="1">
                <a:cs typeface="Arial" charset="0"/>
              </a:rPr>
              <a:t>α</a:t>
            </a:r>
            <a:r>
              <a:rPr lang="ru-RU" sz="1000"/>
              <a:t>.</a:t>
            </a:r>
          </a:p>
        </p:txBody>
      </p:sp>
      <p:sp>
        <p:nvSpPr>
          <p:cNvPr id="320546" name="AutoShape 34"/>
          <p:cNvSpPr>
            <a:spLocks noChangeArrowheads="1"/>
          </p:cNvSpPr>
          <p:nvPr/>
        </p:nvSpPr>
        <p:spPr bwMode="auto">
          <a:xfrm rot="16200000">
            <a:off x="587375" y="3387726"/>
            <a:ext cx="1216025" cy="152400"/>
          </a:xfrm>
          <a:prstGeom prst="rightArrow">
            <a:avLst>
              <a:gd name="adj1" fmla="val 50000"/>
              <a:gd name="adj2" fmla="val 199479"/>
            </a:avLst>
          </a:prstGeom>
          <a:solidFill>
            <a:srgbClr val="FF0000"/>
          </a:solidFill>
          <a:ln w="9525" algn="ctr">
            <a:solidFill>
              <a:schemeClr val="tx1"/>
            </a:solidFill>
            <a:miter lim="800000"/>
            <a:headEnd/>
            <a:tailEnd/>
          </a:ln>
          <a:effectLst/>
        </p:spPr>
        <p:txBody>
          <a:bodyPr wrap="none" anchor="ctr"/>
          <a:lstStyle/>
          <a:p>
            <a:endParaRPr lang="ru-RU"/>
          </a:p>
        </p:txBody>
      </p:sp>
      <p:sp>
        <p:nvSpPr>
          <p:cNvPr id="320547" name="Text Box 35"/>
          <p:cNvSpPr txBox="1">
            <a:spLocks noChangeArrowheads="1"/>
          </p:cNvSpPr>
          <p:nvPr/>
        </p:nvSpPr>
        <p:spPr bwMode="auto">
          <a:xfrm>
            <a:off x="1292225" y="3800475"/>
            <a:ext cx="276225" cy="244475"/>
          </a:xfrm>
          <a:prstGeom prst="rect">
            <a:avLst/>
          </a:prstGeom>
          <a:noFill/>
          <a:ln w="9525" algn="ctr">
            <a:noFill/>
            <a:miter lim="800000"/>
            <a:headEnd/>
            <a:tailEnd/>
          </a:ln>
          <a:effectLst/>
        </p:spPr>
        <p:txBody>
          <a:bodyPr wrap="none">
            <a:spAutoFit/>
          </a:bodyPr>
          <a:lstStyle/>
          <a:p>
            <a:r>
              <a:rPr lang="en-US" sz="1000" b="1" i="1"/>
              <a:t>A</a:t>
            </a:r>
            <a:endParaRPr lang="ru-RU" sz="1000" b="1" i="1"/>
          </a:p>
        </p:txBody>
      </p:sp>
      <p:sp>
        <p:nvSpPr>
          <p:cNvPr id="320548" name="Oval 36"/>
          <p:cNvSpPr>
            <a:spLocks noChangeArrowheads="1"/>
          </p:cNvSpPr>
          <p:nvPr/>
        </p:nvSpPr>
        <p:spPr bwMode="auto">
          <a:xfrm>
            <a:off x="1163638" y="4054475"/>
            <a:ext cx="65087" cy="65088"/>
          </a:xfrm>
          <a:prstGeom prst="ellipse">
            <a:avLst/>
          </a:prstGeom>
          <a:solidFill>
            <a:srgbClr val="FFFF00"/>
          </a:solidFill>
          <a:ln w="9525" algn="ctr">
            <a:solidFill>
              <a:schemeClr val="tx1"/>
            </a:solidFill>
            <a:round/>
            <a:headEnd/>
            <a:tailEnd/>
          </a:ln>
          <a:effectLst/>
        </p:spPr>
        <p:txBody>
          <a:bodyPr wrap="none" anchor="ctr"/>
          <a:lstStyle/>
          <a:p>
            <a:endParaRPr lang="ru-RU"/>
          </a:p>
        </p:txBody>
      </p:sp>
      <p:graphicFrame>
        <p:nvGraphicFramePr>
          <p:cNvPr id="320549" name="Object 37"/>
          <p:cNvGraphicFramePr>
            <a:graphicFrameLocks noChangeAspect="1"/>
          </p:cNvGraphicFramePr>
          <p:nvPr/>
        </p:nvGraphicFramePr>
        <p:xfrm>
          <a:off x="1293813" y="2874963"/>
          <a:ext cx="239712" cy="244475"/>
        </p:xfrm>
        <a:graphic>
          <a:graphicData uri="http://schemas.openxmlformats.org/presentationml/2006/ole">
            <p:oleObj spid="_x0000_s320549" name="Формула" r:id="rId16" imgW="215640" imgH="203040" progId="Equation.3">
              <p:embed/>
            </p:oleObj>
          </a:graphicData>
        </a:graphic>
      </p:graphicFrame>
      <p:sp>
        <p:nvSpPr>
          <p:cNvPr id="320550" name="AutoShape 38"/>
          <p:cNvSpPr>
            <a:spLocks noChangeArrowheads="1"/>
          </p:cNvSpPr>
          <p:nvPr/>
        </p:nvSpPr>
        <p:spPr bwMode="auto">
          <a:xfrm rot="14243452">
            <a:off x="725488" y="3741737"/>
            <a:ext cx="571500" cy="155575"/>
          </a:xfrm>
          <a:prstGeom prst="rightArrow">
            <a:avLst>
              <a:gd name="adj1" fmla="val 50000"/>
              <a:gd name="adj2" fmla="val 91837"/>
            </a:avLst>
          </a:prstGeom>
          <a:solidFill>
            <a:srgbClr val="993366"/>
          </a:solidFill>
          <a:ln w="9525" algn="ctr">
            <a:solidFill>
              <a:schemeClr val="tx1"/>
            </a:solidFill>
            <a:miter lim="800000"/>
            <a:headEnd/>
            <a:tailEnd/>
          </a:ln>
          <a:effectLst/>
        </p:spPr>
        <p:txBody>
          <a:bodyPr wrap="none" anchor="ctr"/>
          <a:lstStyle/>
          <a:p>
            <a:endParaRPr lang="ru-RU"/>
          </a:p>
        </p:txBody>
      </p:sp>
      <p:graphicFrame>
        <p:nvGraphicFramePr>
          <p:cNvPr id="320551" name="Object 39"/>
          <p:cNvGraphicFramePr>
            <a:graphicFrameLocks noChangeAspect="1"/>
          </p:cNvGraphicFramePr>
          <p:nvPr/>
        </p:nvGraphicFramePr>
        <p:xfrm>
          <a:off x="1016000" y="3617913"/>
          <a:ext cx="122238" cy="111125"/>
        </p:xfrm>
        <a:graphic>
          <a:graphicData uri="http://schemas.openxmlformats.org/presentationml/2006/ole">
            <p:oleObj spid="_x0000_s320551" name="Формула" r:id="rId17" imgW="152280" imgH="139680" progId="Equation.3">
              <p:embed/>
            </p:oleObj>
          </a:graphicData>
        </a:graphic>
      </p:graphicFrame>
      <p:sp>
        <p:nvSpPr>
          <p:cNvPr id="320552" name="Freeform 40"/>
          <p:cNvSpPr>
            <a:spLocks/>
          </p:cNvSpPr>
          <p:nvPr/>
        </p:nvSpPr>
        <p:spPr bwMode="auto">
          <a:xfrm>
            <a:off x="1042988" y="3752850"/>
            <a:ext cx="152400" cy="80963"/>
          </a:xfrm>
          <a:custGeom>
            <a:avLst/>
            <a:gdLst/>
            <a:ahLst/>
            <a:cxnLst>
              <a:cxn ang="0">
                <a:pos x="0" y="51"/>
              </a:cxn>
              <a:cxn ang="0">
                <a:pos x="96" y="0"/>
              </a:cxn>
            </a:cxnLst>
            <a:rect l="0" t="0" r="r" b="b"/>
            <a:pathLst>
              <a:path w="96" h="51">
                <a:moveTo>
                  <a:pt x="0" y="51"/>
                </a:moveTo>
                <a:cubicBezTo>
                  <a:pt x="27" y="24"/>
                  <a:pt x="55" y="0"/>
                  <a:pt x="96" y="0"/>
                </a:cubicBezTo>
              </a:path>
            </a:pathLst>
          </a:custGeom>
          <a:noFill/>
          <a:ln w="9525" cap="flat" cmpd="sng">
            <a:solidFill>
              <a:schemeClr val="tx1"/>
            </a:solidFill>
            <a:prstDash val="solid"/>
            <a:round/>
            <a:headEnd type="none" w="med" len="med"/>
            <a:tailEnd type="none" w="med" len="med"/>
          </a:ln>
          <a:effectLst/>
        </p:spPr>
        <p:txBody>
          <a:bodyPr anchor="ctr"/>
          <a:lstStyle/>
          <a:p>
            <a:endParaRPr lang="ru-RU"/>
          </a:p>
        </p:txBody>
      </p:sp>
      <p:sp>
        <p:nvSpPr>
          <p:cNvPr id="320553" name="Text Box 41"/>
          <p:cNvSpPr txBox="1">
            <a:spLocks noChangeArrowheads="1"/>
          </p:cNvSpPr>
          <p:nvPr/>
        </p:nvSpPr>
        <p:spPr bwMode="auto">
          <a:xfrm>
            <a:off x="3487738" y="2933700"/>
            <a:ext cx="5432425" cy="396875"/>
          </a:xfrm>
          <a:prstGeom prst="rect">
            <a:avLst/>
          </a:prstGeom>
          <a:noFill/>
          <a:ln w="9525" algn="ctr">
            <a:noFill/>
            <a:miter lim="800000"/>
            <a:headEnd/>
            <a:tailEnd/>
          </a:ln>
          <a:effectLst/>
        </p:spPr>
        <p:txBody>
          <a:bodyPr>
            <a:spAutoFit/>
          </a:bodyPr>
          <a:lstStyle/>
          <a:p>
            <a:r>
              <a:rPr lang="en-US" sz="1000"/>
              <a:t>1.</a:t>
            </a:r>
            <a:r>
              <a:rPr lang="ru-RU" sz="1000"/>
              <a:t> Разложим главный момент пары </a:t>
            </a:r>
            <a:r>
              <a:rPr lang="en-US" sz="1000" b="1" i="1"/>
              <a:t>M</a:t>
            </a:r>
            <a:r>
              <a:rPr lang="en-US" sz="1000" i="1" baseline="-25000"/>
              <a:t>A</a:t>
            </a:r>
            <a:r>
              <a:rPr lang="ru-RU" sz="1000"/>
              <a:t> на два момента </a:t>
            </a:r>
            <a:r>
              <a:rPr lang="en-US" sz="1000" b="1" i="1"/>
              <a:t>M*</a:t>
            </a:r>
            <a:r>
              <a:rPr lang="en-US" sz="1000"/>
              <a:t> </a:t>
            </a:r>
            <a:r>
              <a:rPr lang="ru-RU" sz="1000"/>
              <a:t>и </a:t>
            </a:r>
            <a:r>
              <a:rPr lang="en-US" sz="1000" b="1" i="1"/>
              <a:t>M</a:t>
            </a:r>
            <a:r>
              <a:rPr lang="en-US" sz="1000" baseline="-25000"/>
              <a:t>1</a:t>
            </a:r>
            <a:r>
              <a:rPr lang="ru-RU" sz="1000"/>
              <a:t>, по двум направлениям</a:t>
            </a:r>
            <a:r>
              <a:rPr lang="en-US" sz="1000"/>
              <a:t>:</a:t>
            </a:r>
          </a:p>
          <a:p>
            <a:r>
              <a:rPr lang="ru-RU" sz="1000"/>
              <a:t>направлению главного вектора и перпендикулярно ему</a:t>
            </a:r>
            <a:r>
              <a:rPr lang="en-US" sz="1000"/>
              <a:t>.</a:t>
            </a:r>
            <a:r>
              <a:rPr lang="ru-RU" sz="1000"/>
              <a:t> </a:t>
            </a:r>
          </a:p>
        </p:txBody>
      </p:sp>
      <p:sp>
        <p:nvSpPr>
          <p:cNvPr id="320554" name="AutoShape 42"/>
          <p:cNvSpPr>
            <a:spLocks noChangeArrowheads="1"/>
          </p:cNvSpPr>
          <p:nvPr/>
        </p:nvSpPr>
        <p:spPr bwMode="auto">
          <a:xfrm rot="14243452">
            <a:off x="723901" y="3740150"/>
            <a:ext cx="571500" cy="155575"/>
          </a:xfrm>
          <a:prstGeom prst="rightArrow">
            <a:avLst>
              <a:gd name="adj1" fmla="val 50000"/>
              <a:gd name="adj2" fmla="val 91837"/>
            </a:avLst>
          </a:prstGeom>
          <a:solidFill>
            <a:srgbClr val="993366">
              <a:alpha val="0"/>
            </a:srgbClr>
          </a:solidFill>
          <a:ln w="9525" algn="ctr">
            <a:solidFill>
              <a:srgbClr val="993366"/>
            </a:solidFill>
            <a:miter lim="800000"/>
            <a:headEnd/>
            <a:tailEnd/>
          </a:ln>
          <a:effectLst/>
        </p:spPr>
        <p:txBody>
          <a:bodyPr wrap="none" anchor="ctr"/>
          <a:lstStyle/>
          <a:p>
            <a:endParaRPr lang="ru-RU"/>
          </a:p>
        </p:txBody>
      </p:sp>
      <p:sp>
        <p:nvSpPr>
          <p:cNvPr id="320555" name="AutoShape 43"/>
          <p:cNvSpPr>
            <a:spLocks noChangeArrowheads="1"/>
          </p:cNvSpPr>
          <p:nvPr/>
        </p:nvSpPr>
        <p:spPr bwMode="auto">
          <a:xfrm rot="8411049">
            <a:off x="822325" y="4171950"/>
            <a:ext cx="395288" cy="155575"/>
          </a:xfrm>
          <a:prstGeom prst="rightArrow">
            <a:avLst>
              <a:gd name="adj1" fmla="val 50000"/>
              <a:gd name="adj2" fmla="val 63520"/>
            </a:avLst>
          </a:prstGeom>
          <a:solidFill>
            <a:srgbClr val="993366"/>
          </a:solidFill>
          <a:ln w="9525" algn="ctr">
            <a:solidFill>
              <a:schemeClr val="tx1"/>
            </a:solidFill>
            <a:miter lim="800000"/>
            <a:headEnd/>
            <a:tailEnd/>
          </a:ln>
          <a:effectLst/>
        </p:spPr>
        <p:txBody>
          <a:bodyPr wrap="none" anchor="ctr"/>
          <a:lstStyle/>
          <a:p>
            <a:endParaRPr lang="ru-RU"/>
          </a:p>
        </p:txBody>
      </p:sp>
      <p:sp>
        <p:nvSpPr>
          <p:cNvPr id="320557" name="Line 45"/>
          <p:cNvSpPr>
            <a:spLocks noChangeShapeType="1"/>
          </p:cNvSpPr>
          <p:nvPr/>
        </p:nvSpPr>
        <p:spPr bwMode="auto">
          <a:xfrm>
            <a:off x="857250" y="3571875"/>
            <a:ext cx="1588" cy="796925"/>
          </a:xfrm>
          <a:prstGeom prst="line">
            <a:avLst/>
          </a:prstGeom>
          <a:noFill/>
          <a:ln w="9525">
            <a:solidFill>
              <a:schemeClr val="tx1"/>
            </a:solidFill>
            <a:prstDash val="dash"/>
            <a:round/>
            <a:headEnd/>
            <a:tailEnd/>
          </a:ln>
          <a:effectLst/>
        </p:spPr>
        <p:txBody>
          <a:bodyPr anchor="ctr"/>
          <a:lstStyle/>
          <a:p>
            <a:endParaRPr lang="ru-RU"/>
          </a:p>
        </p:txBody>
      </p:sp>
      <p:sp>
        <p:nvSpPr>
          <p:cNvPr id="320558" name="Line 46"/>
          <p:cNvSpPr>
            <a:spLocks noChangeShapeType="1"/>
          </p:cNvSpPr>
          <p:nvPr/>
        </p:nvSpPr>
        <p:spPr bwMode="auto">
          <a:xfrm flipV="1">
            <a:off x="857250" y="3287713"/>
            <a:ext cx="334963" cy="290512"/>
          </a:xfrm>
          <a:prstGeom prst="line">
            <a:avLst/>
          </a:prstGeom>
          <a:noFill/>
          <a:ln w="9525">
            <a:solidFill>
              <a:schemeClr val="tx1"/>
            </a:solidFill>
            <a:prstDash val="dash"/>
            <a:round/>
            <a:headEnd/>
            <a:tailEnd/>
          </a:ln>
          <a:effectLst/>
        </p:spPr>
        <p:txBody>
          <a:bodyPr anchor="ctr"/>
          <a:lstStyle/>
          <a:p>
            <a:endParaRPr lang="ru-RU"/>
          </a:p>
        </p:txBody>
      </p:sp>
      <p:sp>
        <p:nvSpPr>
          <p:cNvPr id="320559" name="AutoShape 47"/>
          <p:cNvSpPr>
            <a:spLocks noChangeArrowheads="1"/>
          </p:cNvSpPr>
          <p:nvPr/>
        </p:nvSpPr>
        <p:spPr bwMode="auto">
          <a:xfrm rot="16200000">
            <a:off x="812007" y="3594894"/>
            <a:ext cx="769937" cy="155575"/>
          </a:xfrm>
          <a:prstGeom prst="rightArrow">
            <a:avLst>
              <a:gd name="adj1" fmla="val 50000"/>
              <a:gd name="adj2" fmla="val 123724"/>
            </a:avLst>
          </a:prstGeom>
          <a:solidFill>
            <a:srgbClr val="993366"/>
          </a:solidFill>
          <a:ln w="9525" algn="ctr">
            <a:solidFill>
              <a:schemeClr val="tx1"/>
            </a:solidFill>
            <a:miter lim="800000"/>
            <a:headEnd/>
            <a:tailEnd/>
          </a:ln>
          <a:effectLst/>
        </p:spPr>
        <p:txBody>
          <a:bodyPr wrap="none" anchor="ctr"/>
          <a:lstStyle/>
          <a:p>
            <a:endParaRPr lang="ru-RU"/>
          </a:p>
        </p:txBody>
      </p:sp>
      <p:sp>
        <p:nvSpPr>
          <p:cNvPr id="320560" name="Text Box 48"/>
          <p:cNvSpPr txBox="1">
            <a:spLocks noChangeArrowheads="1"/>
          </p:cNvSpPr>
          <p:nvPr/>
        </p:nvSpPr>
        <p:spPr bwMode="auto">
          <a:xfrm>
            <a:off x="3486150" y="3227388"/>
            <a:ext cx="5432425" cy="396875"/>
          </a:xfrm>
          <a:prstGeom prst="rect">
            <a:avLst/>
          </a:prstGeom>
          <a:noFill/>
          <a:ln w="9525" algn="ctr">
            <a:noFill/>
            <a:miter lim="800000"/>
            <a:headEnd/>
            <a:tailEnd/>
          </a:ln>
          <a:effectLst/>
        </p:spPr>
        <p:txBody>
          <a:bodyPr>
            <a:spAutoFit/>
          </a:bodyPr>
          <a:lstStyle/>
          <a:p>
            <a:r>
              <a:rPr lang="en-US" sz="1000"/>
              <a:t>2.</a:t>
            </a:r>
            <a:r>
              <a:rPr lang="ru-RU" sz="1000"/>
              <a:t> Представим пару сил с моментом </a:t>
            </a:r>
            <a:r>
              <a:rPr lang="en-US" sz="1000" b="1" i="1"/>
              <a:t>M</a:t>
            </a:r>
            <a:r>
              <a:rPr lang="en-US" sz="1000" baseline="-25000"/>
              <a:t>1</a:t>
            </a:r>
            <a:r>
              <a:rPr lang="ru-RU" sz="1000"/>
              <a:t>, в виде сил, равных по модулю главному вектору. Плечо этой пары будет равно</a:t>
            </a:r>
            <a:r>
              <a:rPr lang="en-US" sz="1000"/>
              <a:t>:</a:t>
            </a:r>
            <a:endParaRPr lang="ru-RU" sz="1000"/>
          </a:p>
        </p:txBody>
      </p:sp>
      <p:graphicFrame>
        <p:nvGraphicFramePr>
          <p:cNvPr id="320561" name="Object 49"/>
          <p:cNvGraphicFramePr>
            <a:graphicFrameLocks noChangeAspect="1"/>
          </p:cNvGraphicFramePr>
          <p:nvPr/>
        </p:nvGraphicFramePr>
        <p:xfrm>
          <a:off x="7234238" y="3463925"/>
          <a:ext cx="527050" cy="376238"/>
        </p:xfrm>
        <a:graphic>
          <a:graphicData uri="http://schemas.openxmlformats.org/presentationml/2006/ole">
            <p:oleObj spid="_x0000_s320561" name="Формула" r:id="rId18" imgW="533160" imgH="419040" progId="Equation.3">
              <p:embed/>
            </p:oleObj>
          </a:graphicData>
        </a:graphic>
      </p:graphicFrame>
      <p:sp>
        <p:nvSpPr>
          <p:cNvPr id="320563" name="AutoShape 51"/>
          <p:cNvSpPr>
            <a:spLocks noChangeArrowheads="1"/>
          </p:cNvSpPr>
          <p:nvPr/>
        </p:nvSpPr>
        <p:spPr bwMode="auto">
          <a:xfrm rot="5400000" flipV="1">
            <a:off x="584200" y="4660901"/>
            <a:ext cx="1216025" cy="152400"/>
          </a:xfrm>
          <a:prstGeom prst="rightArrow">
            <a:avLst>
              <a:gd name="adj1" fmla="val 50000"/>
              <a:gd name="adj2" fmla="val 199479"/>
            </a:avLst>
          </a:prstGeom>
          <a:solidFill>
            <a:srgbClr val="FF0000"/>
          </a:solidFill>
          <a:ln w="9525" algn="ctr">
            <a:solidFill>
              <a:schemeClr val="tx1"/>
            </a:solidFill>
            <a:miter lim="800000"/>
            <a:headEnd/>
            <a:tailEnd/>
          </a:ln>
          <a:effectLst/>
        </p:spPr>
        <p:txBody>
          <a:bodyPr wrap="none" anchor="ctr"/>
          <a:lstStyle/>
          <a:p>
            <a:endParaRPr lang="ru-RU"/>
          </a:p>
        </p:txBody>
      </p:sp>
      <p:graphicFrame>
        <p:nvGraphicFramePr>
          <p:cNvPr id="320564" name="Object 52"/>
          <p:cNvGraphicFramePr>
            <a:graphicFrameLocks noChangeAspect="1"/>
          </p:cNvGraphicFramePr>
          <p:nvPr/>
        </p:nvGraphicFramePr>
        <p:xfrm>
          <a:off x="1338263" y="4603750"/>
          <a:ext cx="719137" cy="290513"/>
        </p:xfrm>
        <a:graphic>
          <a:graphicData uri="http://schemas.openxmlformats.org/presentationml/2006/ole">
            <p:oleObj spid="_x0000_s320564" name="Формула" r:id="rId19" imgW="647640" imgH="241200" progId="Equation.3">
              <p:embed/>
            </p:oleObj>
          </a:graphicData>
        </a:graphic>
      </p:graphicFrame>
      <p:graphicFrame>
        <p:nvGraphicFramePr>
          <p:cNvPr id="320565" name="Object 53"/>
          <p:cNvGraphicFramePr>
            <a:graphicFrameLocks noChangeAspect="1"/>
          </p:cNvGraphicFramePr>
          <p:nvPr/>
        </p:nvGraphicFramePr>
        <p:xfrm>
          <a:off x="2622550" y="2859088"/>
          <a:ext cx="665163" cy="290512"/>
        </p:xfrm>
        <a:graphic>
          <a:graphicData uri="http://schemas.openxmlformats.org/presentationml/2006/ole">
            <p:oleObj spid="_x0000_s320565" name="Формула" r:id="rId20" imgW="596880" imgH="241200" progId="Equation.3">
              <p:embed/>
            </p:oleObj>
          </a:graphicData>
        </a:graphic>
      </p:graphicFrame>
      <p:sp>
        <p:nvSpPr>
          <p:cNvPr id="320566" name="Line 54"/>
          <p:cNvSpPr>
            <a:spLocks noChangeShapeType="1"/>
          </p:cNvSpPr>
          <p:nvPr/>
        </p:nvSpPr>
        <p:spPr bwMode="auto">
          <a:xfrm>
            <a:off x="1228725" y="4095750"/>
            <a:ext cx="1247775" cy="0"/>
          </a:xfrm>
          <a:prstGeom prst="line">
            <a:avLst/>
          </a:prstGeom>
          <a:noFill/>
          <a:ln w="9525">
            <a:solidFill>
              <a:schemeClr val="tx1"/>
            </a:solidFill>
            <a:prstDash val="dash"/>
            <a:round/>
            <a:headEnd/>
            <a:tailEnd/>
          </a:ln>
          <a:effectLst/>
        </p:spPr>
        <p:txBody>
          <a:bodyPr anchor="ctr"/>
          <a:lstStyle/>
          <a:p>
            <a:endParaRPr lang="ru-RU"/>
          </a:p>
        </p:txBody>
      </p:sp>
      <p:graphicFrame>
        <p:nvGraphicFramePr>
          <p:cNvPr id="320567" name="Object 55"/>
          <p:cNvGraphicFramePr>
            <a:graphicFrameLocks noChangeAspect="1"/>
          </p:cNvGraphicFramePr>
          <p:nvPr/>
        </p:nvGraphicFramePr>
        <p:xfrm>
          <a:off x="1827213" y="3830638"/>
          <a:ext cx="139700" cy="163512"/>
        </p:xfrm>
        <a:graphic>
          <a:graphicData uri="http://schemas.openxmlformats.org/presentationml/2006/ole">
            <p:oleObj spid="_x0000_s320567" name="Формула" r:id="rId21" imgW="139680" imgH="177480" progId="Equation.3">
              <p:embed/>
            </p:oleObj>
          </a:graphicData>
        </a:graphic>
      </p:graphicFrame>
      <p:sp>
        <p:nvSpPr>
          <p:cNvPr id="320568" name="Text Box 56"/>
          <p:cNvSpPr txBox="1">
            <a:spLocks noChangeArrowheads="1"/>
          </p:cNvSpPr>
          <p:nvPr/>
        </p:nvSpPr>
        <p:spPr bwMode="auto">
          <a:xfrm>
            <a:off x="3475038" y="3673475"/>
            <a:ext cx="5432425" cy="244475"/>
          </a:xfrm>
          <a:prstGeom prst="rect">
            <a:avLst/>
          </a:prstGeom>
          <a:noFill/>
          <a:ln w="9525" algn="ctr">
            <a:noFill/>
            <a:miter lim="800000"/>
            <a:headEnd/>
            <a:tailEnd/>
          </a:ln>
          <a:effectLst/>
        </p:spPr>
        <p:txBody>
          <a:bodyPr>
            <a:spAutoFit/>
          </a:bodyPr>
          <a:lstStyle/>
          <a:p>
            <a:r>
              <a:rPr lang="ru-RU" sz="1000"/>
              <a:t>3</a:t>
            </a:r>
            <a:r>
              <a:rPr lang="en-US" sz="1000"/>
              <a:t>.</a:t>
            </a:r>
            <a:r>
              <a:rPr lang="ru-RU" sz="1000"/>
              <a:t> Систему сил в точке </a:t>
            </a:r>
            <a:r>
              <a:rPr lang="en-US" sz="1000" i="1"/>
              <a:t>A</a:t>
            </a:r>
            <a:r>
              <a:rPr lang="en-US" sz="1000"/>
              <a:t> </a:t>
            </a:r>
            <a:r>
              <a:rPr lang="ru-RU" sz="1000"/>
              <a:t>удалим (аксиома присоединения).</a:t>
            </a:r>
          </a:p>
        </p:txBody>
      </p:sp>
      <p:graphicFrame>
        <p:nvGraphicFramePr>
          <p:cNvPr id="320569" name="Object 57"/>
          <p:cNvGraphicFramePr>
            <a:graphicFrameLocks noChangeAspect="1"/>
          </p:cNvGraphicFramePr>
          <p:nvPr/>
        </p:nvGraphicFramePr>
        <p:xfrm>
          <a:off x="527050" y="3411538"/>
          <a:ext cx="296863" cy="274637"/>
        </p:xfrm>
        <a:graphic>
          <a:graphicData uri="http://schemas.openxmlformats.org/presentationml/2006/ole">
            <p:oleObj spid="_x0000_s320569" name="Формула" r:id="rId22" imgW="266400" imgH="228600" progId="Equation.3">
              <p:embed/>
            </p:oleObj>
          </a:graphicData>
        </a:graphic>
      </p:graphicFrame>
      <p:graphicFrame>
        <p:nvGraphicFramePr>
          <p:cNvPr id="320570" name="Object 58"/>
          <p:cNvGraphicFramePr>
            <a:graphicFrameLocks noChangeAspect="1"/>
          </p:cNvGraphicFramePr>
          <p:nvPr/>
        </p:nvGraphicFramePr>
        <p:xfrm>
          <a:off x="1325563" y="3252788"/>
          <a:ext cx="284162" cy="244475"/>
        </p:xfrm>
        <a:graphic>
          <a:graphicData uri="http://schemas.openxmlformats.org/presentationml/2006/ole">
            <p:oleObj spid="_x0000_s320570" name="Формула" r:id="rId23" imgW="253800" imgH="203040" progId="Equation.3">
              <p:embed/>
            </p:oleObj>
          </a:graphicData>
        </a:graphic>
      </p:graphicFrame>
      <p:graphicFrame>
        <p:nvGraphicFramePr>
          <p:cNvPr id="320571" name="Object 59"/>
          <p:cNvGraphicFramePr>
            <a:graphicFrameLocks noChangeAspect="1"/>
          </p:cNvGraphicFramePr>
          <p:nvPr/>
        </p:nvGraphicFramePr>
        <p:xfrm>
          <a:off x="557213" y="4229100"/>
          <a:ext cx="255587" cy="276225"/>
        </p:xfrm>
        <a:graphic>
          <a:graphicData uri="http://schemas.openxmlformats.org/presentationml/2006/ole">
            <p:oleObj spid="_x0000_s320571" name="Формула" r:id="rId24" imgW="228600" imgH="228600" progId="Equation.3">
              <p:embed/>
            </p:oleObj>
          </a:graphicData>
        </a:graphic>
      </p:graphicFrame>
      <p:sp>
        <p:nvSpPr>
          <p:cNvPr id="320572" name="Text Box 60"/>
          <p:cNvSpPr txBox="1">
            <a:spLocks noChangeArrowheads="1"/>
          </p:cNvSpPr>
          <p:nvPr/>
        </p:nvSpPr>
        <p:spPr bwMode="auto">
          <a:xfrm>
            <a:off x="3473450" y="3871913"/>
            <a:ext cx="5432425" cy="396875"/>
          </a:xfrm>
          <a:prstGeom prst="rect">
            <a:avLst/>
          </a:prstGeom>
          <a:noFill/>
          <a:ln w="9525" algn="ctr">
            <a:noFill/>
            <a:miter lim="800000"/>
            <a:headEnd/>
            <a:tailEnd/>
          </a:ln>
          <a:effectLst/>
        </p:spPr>
        <p:txBody>
          <a:bodyPr>
            <a:spAutoFit/>
          </a:bodyPr>
          <a:lstStyle/>
          <a:p>
            <a:r>
              <a:rPr lang="ru-RU" sz="1000"/>
              <a:t>4</a:t>
            </a:r>
            <a:r>
              <a:rPr lang="en-US" sz="1000"/>
              <a:t>.</a:t>
            </a:r>
            <a:r>
              <a:rPr lang="ru-RU" sz="1000"/>
              <a:t> Оставшуюся пару сил с моментом </a:t>
            </a:r>
            <a:r>
              <a:rPr lang="en-US" sz="1000" b="1" i="1"/>
              <a:t>M*</a:t>
            </a:r>
            <a:r>
              <a:rPr lang="en-US" sz="1000"/>
              <a:t> </a:t>
            </a:r>
            <a:r>
              <a:rPr lang="ru-RU" sz="1000"/>
              <a:t>перенесем в точку приложения оставшейся силы </a:t>
            </a:r>
            <a:r>
              <a:rPr lang="en-US" sz="1000" b="1" i="1"/>
              <a:t>R’*</a:t>
            </a:r>
            <a:r>
              <a:rPr lang="ru-RU" sz="1000"/>
              <a:t>  (теорема о переносе пары в пространстве).</a:t>
            </a:r>
          </a:p>
        </p:txBody>
      </p:sp>
      <p:sp>
        <p:nvSpPr>
          <p:cNvPr id="320573" name="Oval 61"/>
          <p:cNvSpPr>
            <a:spLocks noChangeArrowheads="1"/>
          </p:cNvSpPr>
          <p:nvPr/>
        </p:nvSpPr>
        <p:spPr bwMode="auto">
          <a:xfrm>
            <a:off x="2457450" y="4062413"/>
            <a:ext cx="65088" cy="65087"/>
          </a:xfrm>
          <a:prstGeom prst="ellipse">
            <a:avLst/>
          </a:prstGeom>
          <a:solidFill>
            <a:srgbClr val="FFFF00"/>
          </a:solidFill>
          <a:ln w="9525" algn="ctr">
            <a:solidFill>
              <a:schemeClr val="tx1"/>
            </a:solidFill>
            <a:round/>
            <a:headEnd/>
            <a:tailEnd/>
          </a:ln>
          <a:effectLst/>
        </p:spPr>
        <p:txBody>
          <a:bodyPr wrap="none" anchor="ctr"/>
          <a:lstStyle/>
          <a:p>
            <a:endParaRPr lang="ru-RU"/>
          </a:p>
        </p:txBody>
      </p:sp>
      <p:sp>
        <p:nvSpPr>
          <p:cNvPr id="320574" name="Text Box 62"/>
          <p:cNvSpPr txBox="1">
            <a:spLocks noChangeArrowheads="1"/>
          </p:cNvSpPr>
          <p:nvPr/>
        </p:nvSpPr>
        <p:spPr bwMode="auto">
          <a:xfrm>
            <a:off x="2519363" y="3941763"/>
            <a:ext cx="282575" cy="244475"/>
          </a:xfrm>
          <a:prstGeom prst="rect">
            <a:avLst/>
          </a:prstGeom>
          <a:noFill/>
          <a:ln w="9525" algn="ctr">
            <a:noFill/>
            <a:miter lim="800000"/>
            <a:headEnd/>
            <a:tailEnd/>
          </a:ln>
          <a:effectLst/>
        </p:spPr>
        <p:txBody>
          <a:bodyPr>
            <a:spAutoFit/>
          </a:bodyPr>
          <a:lstStyle/>
          <a:p>
            <a:r>
              <a:rPr lang="en-US" sz="1000" b="1" i="1"/>
              <a:t>O</a:t>
            </a:r>
            <a:endParaRPr lang="ru-RU" sz="1000" b="1" i="1"/>
          </a:p>
        </p:txBody>
      </p:sp>
      <p:sp>
        <p:nvSpPr>
          <p:cNvPr id="320575" name="Text Box 63"/>
          <p:cNvSpPr txBox="1">
            <a:spLocks noChangeArrowheads="1"/>
          </p:cNvSpPr>
          <p:nvPr/>
        </p:nvSpPr>
        <p:spPr bwMode="auto">
          <a:xfrm>
            <a:off x="338138" y="4289425"/>
            <a:ext cx="8156575" cy="1158875"/>
          </a:xfrm>
          <a:prstGeom prst="rect">
            <a:avLst/>
          </a:prstGeom>
          <a:noFill/>
          <a:ln w="9525" algn="ctr">
            <a:noFill/>
            <a:miter lim="800000"/>
            <a:headEnd/>
            <a:tailEnd/>
          </a:ln>
          <a:effectLst/>
        </p:spPr>
        <p:txBody>
          <a:bodyPr>
            <a:spAutoFit/>
          </a:bodyPr>
          <a:lstStyle/>
          <a:p>
            <a:r>
              <a:rPr lang="ru-RU" sz="1000"/>
              <a:t>Таким образом, исходная система сил в центре приведения </a:t>
            </a:r>
            <a:r>
              <a:rPr lang="en-US" sz="1000"/>
              <a:t>A </a:t>
            </a:r>
            <a:r>
              <a:rPr lang="ru-RU" sz="1000"/>
              <a:t>в новом центре приведения </a:t>
            </a:r>
            <a:r>
              <a:rPr lang="en-US" sz="1000"/>
              <a:t>O </a:t>
            </a:r>
            <a:r>
              <a:rPr lang="ru-RU" sz="1000"/>
              <a:t>превратилась в силовой (статический) винт и более не может быть упрощена. Перпендикулярная главному вектору составляющая главного момента </a:t>
            </a:r>
            <a:r>
              <a:rPr lang="en-US" sz="1000" b="1" i="1"/>
              <a:t>M</a:t>
            </a:r>
            <a:r>
              <a:rPr lang="ru-RU" sz="1000" baseline="-25000"/>
              <a:t>1</a:t>
            </a:r>
            <a:r>
              <a:rPr lang="en-US" sz="1000"/>
              <a:t> </a:t>
            </a:r>
            <a:r>
              <a:rPr lang="ru-RU" sz="1000"/>
              <a:t>исчезла, а другая составляющая </a:t>
            </a:r>
            <a:r>
              <a:rPr lang="en-US" sz="1000" b="1" i="1"/>
              <a:t>M*</a:t>
            </a:r>
            <a:r>
              <a:rPr lang="en-US" sz="1000"/>
              <a:t> </a:t>
            </a:r>
            <a:r>
              <a:rPr lang="ru-RU" sz="1000"/>
              <a:t>осталась неизменной. Заметим, исходная величина главного момента равна</a:t>
            </a:r>
            <a:r>
              <a:rPr lang="en-US" sz="1000"/>
              <a:t>:</a:t>
            </a:r>
            <a:endParaRPr lang="ru-RU" sz="1000"/>
          </a:p>
          <a:p>
            <a:endParaRPr lang="ru-RU" sz="1000"/>
          </a:p>
          <a:p>
            <a:r>
              <a:rPr lang="ru-RU" sz="1000"/>
              <a:t>При выборе точек приведения по линии </a:t>
            </a:r>
            <a:r>
              <a:rPr lang="en-US" sz="1000" i="1"/>
              <a:t>AO</a:t>
            </a:r>
            <a:r>
              <a:rPr lang="en-US" sz="1000"/>
              <a:t> </a:t>
            </a:r>
            <a:r>
              <a:rPr lang="ru-RU" sz="1000"/>
              <a:t>от исходной</a:t>
            </a:r>
            <a:r>
              <a:rPr lang="en-US" sz="1000"/>
              <a:t> </a:t>
            </a:r>
            <a:r>
              <a:rPr lang="ru-RU" sz="1000"/>
              <a:t>точки до конечной </a:t>
            </a:r>
            <a:r>
              <a:rPr lang="en-US" sz="1000" i="1"/>
              <a:t>d</a:t>
            </a:r>
            <a:r>
              <a:rPr lang="en-US" sz="1000"/>
              <a:t> </a:t>
            </a:r>
            <a:r>
              <a:rPr lang="en-US" sz="1000">
                <a:cs typeface="Arial" charset="0"/>
              </a:rPr>
              <a:t>→</a:t>
            </a:r>
            <a:r>
              <a:rPr lang="en-US" sz="1000"/>
              <a:t> 0 </a:t>
            </a:r>
            <a:r>
              <a:rPr lang="ru-RU" sz="1000"/>
              <a:t>и главный момент </a:t>
            </a:r>
            <a:r>
              <a:rPr lang="en-US" sz="1000" b="1" i="1"/>
              <a:t>M</a:t>
            </a:r>
            <a:r>
              <a:rPr lang="en-US" sz="1000" i="1" baseline="-25000"/>
              <a:t>A</a:t>
            </a:r>
            <a:r>
              <a:rPr lang="en-US" sz="1000"/>
              <a:t> </a:t>
            </a:r>
            <a:r>
              <a:rPr lang="en-US" sz="1000">
                <a:cs typeface="Arial" charset="0"/>
              </a:rPr>
              <a:t>→ </a:t>
            </a:r>
            <a:r>
              <a:rPr lang="en-US" sz="1000" b="1" i="1">
                <a:cs typeface="Arial" charset="0"/>
              </a:rPr>
              <a:t>M*</a:t>
            </a:r>
            <a:r>
              <a:rPr lang="en-US" sz="1000">
                <a:cs typeface="Arial" charset="0"/>
              </a:rPr>
              <a:t> = min</a:t>
            </a:r>
            <a:r>
              <a:rPr lang="ru-RU" sz="1000">
                <a:cs typeface="Arial" charset="0"/>
              </a:rPr>
              <a:t>, </a:t>
            </a:r>
            <a:r>
              <a:rPr lang="ru-RU" sz="1000" b="1">
                <a:solidFill>
                  <a:srgbClr val="FF0000"/>
                </a:solidFill>
                <a:cs typeface="Arial" charset="0"/>
              </a:rPr>
              <a:t>минимальному главному моменту</a:t>
            </a:r>
            <a:r>
              <a:rPr lang="ru-RU" sz="1000">
                <a:cs typeface="Arial" charset="0"/>
              </a:rPr>
              <a:t>. Геометрическое место точек центров приведения, для которых главный момент системы является минимальным называется </a:t>
            </a:r>
            <a:r>
              <a:rPr lang="ru-RU" sz="1000" b="1">
                <a:solidFill>
                  <a:srgbClr val="FF0000"/>
                </a:solidFill>
                <a:cs typeface="Arial" charset="0"/>
              </a:rPr>
              <a:t>центральной осью системы</a:t>
            </a:r>
            <a:r>
              <a:rPr lang="ru-RU" sz="1000">
                <a:cs typeface="Arial" charset="0"/>
              </a:rPr>
              <a:t>.</a:t>
            </a:r>
            <a:r>
              <a:rPr lang="en-US" sz="1000"/>
              <a:t> </a:t>
            </a:r>
            <a:r>
              <a:rPr lang="ru-RU" sz="1000"/>
              <a:t> </a:t>
            </a:r>
          </a:p>
        </p:txBody>
      </p:sp>
      <p:sp>
        <p:nvSpPr>
          <p:cNvPr id="320576" name="AutoShape 64"/>
          <p:cNvSpPr>
            <a:spLocks noChangeArrowheads="1"/>
          </p:cNvSpPr>
          <p:nvPr/>
        </p:nvSpPr>
        <p:spPr bwMode="auto">
          <a:xfrm rot="16200000">
            <a:off x="585787" y="3386138"/>
            <a:ext cx="1216025" cy="152400"/>
          </a:xfrm>
          <a:prstGeom prst="rightArrow">
            <a:avLst>
              <a:gd name="adj1" fmla="val 50000"/>
              <a:gd name="adj2" fmla="val 199479"/>
            </a:avLst>
          </a:prstGeom>
          <a:solidFill>
            <a:srgbClr val="FF0000">
              <a:alpha val="0"/>
            </a:srgbClr>
          </a:solidFill>
          <a:ln w="9525" algn="ctr">
            <a:solidFill>
              <a:srgbClr val="FF0000"/>
            </a:solidFill>
            <a:miter lim="800000"/>
            <a:headEnd/>
            <a:tailEnd/>
          </a:ln>
          <a:effectLst/>
        </p:spPr>
        <p:txBody>
          <a:bodyPr wrap="none" anchor="ctr"/>
          <a:lstStyle/>
          <a:p>
            <a:endParaRPr lang="ru-RU"/>
          </a:p>
        </p:txBody>
      </p:sp>
      <p:graphicFrame>
        <p:nvGraphicFramePr>
          <p:cNvPr id="320577" name="Object 65"/>
          <p:cNvGraphicFramePr>
            <a:graphicFrameLocks noChangeAspect="1"/>
          </p:cNvGraphicFramePr>
          <p:nvPr/>
        </p:nvGraphicFramePr>
        <p:xfrm>
          <a:off x="6389688" y="4686300"/>
          <a:ext cx="2346325" cy="250825"/>
        </p:xfrm>
        <a:graphic>
          <a:graphicData uri="http://schemas.openxmlformats.org/presentationml/2006/ole">
            <p:oleObj spid="_x0000_s320577" name="Формула" r:id="rId25" imgW="2374560" imgH="279360" progId="Equation.3">
              <p:embed/>
            </p:oleObj>
          </a:graphicData>
        </a:graphic>
      </p:graphicFrame>
      <p:sp>
        <p:nvSpPr>
          <p:cNvPr id="320581" name="Line 69"/>
          <p:cNvSpPr>
            <a:spLocks noChangeShapeType="1"/>
          </p:cNvSpPr>
          <p:nvPr/>
        </p:nvSpPr>
        <p:spPr bwMode="auto">
          <a:xfrm flipV="1">
            <a:off x="2486025" y="2819400"/>
            <a:ext cx="0" cy="1476375"/>
          </a:xfrm>
          <a:prstGeom prst="line">
            <a:avLst/>
          </a:prstGeom>
          <a:noFill/>
          <a:ln w="15875">
            <a:solidFill>
              <a:srgbClr val="800000"/>
            </a:solidFill>
            <a:prstDash val="dash"/>
            <a:round/>
            <a:headEnd/>
            <a:tailEnd/>
          </a:ln>
          <a:effectLst/>
        </p:spPr>
        <p:txBody>
          <a:bodyPr anchor="ctr"/>
          <a:lstStyle/>
          <a:p>
            <a:endParaRPr lang="ru-RU"/>
          </a:p>
        </p:txBody>
      </p:sp>
      <p:sp>
        <p:nvSpPr>
          <p:cNvPr id="320582" name="Text Box 70"/>
          <p:cNvSpPr txBox="1">
            <a:spLocks noChangeArrowheads="1"/>
          </p:cNvSpPr>
          <p:nvPr/>
        </p:nvSpPr>
        <p:spPr bwMode="auto">
          <a:xfrm>
            <a:off x="307975" y="5373688"/>
            <a:ext cx="8156575" cy="701675"/>
          </a:xfrm>
          <a:prstGeom prst="rect">
            <a:avLst/>
          </a:prstGeom>
          <a:noFill/>
          <a:ln w="9525" algn="ctr">
            <a:noFill/>
            <a:miter lim="800000"/>
            <a:headEnd/>
            <a:tailEnd/>
          </a:ln>
          <a:effectLst/>
        </p:spPr>
        <p:txBody>
          <a:bodyPr>
            <a:spAutoFit/>
          </a:bodyPr>
          <a:lstStyle/>
          <a:p>
            <a:r>
              <a:rPr lang="ru-RU" sz="1000">
                <a:cs typeface="Arial" charset="0"/>
              </a:rPr>
              <a:t>Кинематическое</a:t>
            </a:r>
            <a:r>
              <a:rPr lang="ru-RU" sz="1000" b="1">
                <a:solidFill>
                  <a:srgbClr val="FF0000"/>
                </a:solidFill>
                <a:cs typeface="Arial" charset="0"/>
              </a:rPr>
              <a:t> </a:t>
            </a:r>
            <a:r>
              <a:rPr lang="ru-RU" sz="1000">
                <a:cs typeface="Arial" charset="0"/>
              </a:rPr>
              <a:t>состояние системы не меняется при переносе главного вектора и главного минимального момента вдоль центральной оси системы.</a:t>
            </a:r>
            <a:r>
              <a:rPr lang="en-US" sz="1000"/>
              <a:t> </a:t>
            </a:r>
            <a:r>
              <a:rPr lang="ru-RU" sz="1000"/>
              <a:t>Следовательно, полученный результат справедлив для любой точки приведения, лежащей на этой оси. Можно показать, что при выборе точек приведения на одном и том же расстоянии от центральной оси (цилиндрической поверхности) главные моменты системы равны по модулю и образуют одинаковый  угол </a:t>
            </a:r>
            <a:r>
              <a:rPr lang="el-GR" sz="1000">
                <a:cs typeface="Arial" charset="0"/>
              </a:rPr>
              <a:t>α</a:t>
            </a:r>
            <a:r>
              <a:rPr lang="ru-RU" sz="1000">
                <a:cs typeface="Arial" charset="0"/>
              </a:rPr>
              <a:t> с образующей цилиндра</a:t>
            </a:r>
            <a:r>
              <a:rPr lang="en-US" sz="1000">
                <a:cs typeface="Arial" charset="0"/>
              </a:rPr>
              <a:t>: </a:t>
            </a:r>
            <a:endParaRPr lang="el-GR" sz="1000">
              <a:cs typeface="Arial" charset="0"/>
            </a:endParaRPr>
          </a:p>
        </p:txBody>
      </p:sp>
      <p:graphicFrame>
        <p:nvGraphicFramePr>
          <p:cNvPr id="320583" name="Object 71"/>
          <p:cNvGraphicFramePr>
            <a:graphicFrameLocks noChangeAspect="1"/>
          </p:cNvGraphicFramePr>
          <p:nvPr/>
        </p:nvGraphicFramePr>
        <p:xfrm>
          <a:off x="6645275" y="5919788"/>
          <a:ext cx="1946275" cy="468312"/>
        </p:xfrm>
        <a:graphic>
          <a:graphicData uri="http://schemas.openxmlformats.org/presentationml/2006/ole">
            <p:oleObj spid="_x0000_s320583" name="Формула" r:id="rId26" imgW="1968480" imgH="520560" progId="Equation.3">
              <p:embed/>
            </p:oleObj>
          </a:graphicData>
        </a:graphic>
      </p:graphicFrame>
      <p:sp>
        <p:nvSpPr>
          <p:cNvPr id="320584" name="Text Box 72"/>
          <p:cNvSpPr txBox="1">
            <a:spLocks noChangeArrowheads="1"/>
          </p:cNvSpPr>
          <p:nvPr/>
        </p:nvSpPr>
        <p:spPr bwMode="auto">
          <a:xfrm>
            <a:off x="296863" y="6057900"/>
            <a:ext cx="6127750" cy="396875"/>
          </a:xfrm>
          <a:prstGeom prst="rect">
            <a:avLst/>
          </a:prstGeom>
          <a:noFill/>
          <a:ln w="9525" algn="ctr">
            <a:noFill/>
            <a:miter lim="800000"/>
            <a:headEnd/>
            <a:tailEnd/>
          </a:ln>
          <a:effectLst/>
        </p:spPr>
        <p:txBody>
          <a:bodyPr>
            <a:spAutoFit/>
          </a:bodyPr>
          <a:lstStyle/>
          <a:p>
            <a:r>
              <a:rPr lang="ru-RU" sz="1000" b="1">
                <a:solidFill>
                  <a:srgbClr val="FF0000"/>
                </a:solidFill>
                <a:cs typeface="Arial" charset="0"/>
              </a:rPr>
              <a:t>Главный минимальный момент</a:t>
            </a:r>
            <a:r>
              <a:rPr lang="ru-RU" sz="1000">
                <a:cs typeface="Arial" charset="0"/>
              </a:rPr>
              <a:t> может быть вычислен как </a:t>
            </a:r>
            <a:r>
              <a:rPr lang="ru-RU" sz="1000" b="1">
                <a:solidFill>
                  <a:schemeClr val="bg2"/>
                </a:solidFill>
                <a:cs typeface="Arial" charset="0"/>
              </a:rPr>
              <a:t>проекция главного момента</a:t>
            </a:r>
            <a:r>
              <a:rPr lang="ru-RU" sz="1000">
                <a:cs typeface="Arial" charset="0"/>
              </a:rPr>
              <a:t> в любой точке приведения на центральную ось</a:t>
            </a:r>
            <a:r>
              <a:rPr lang="en-US" sz="1000">
                <a:cs typeface="Arial" charset="0"/>
              </a:rPr>
              <a:t>: </a:t>
            </a:r>
            <a:endParaRPr lang="el-GR" sz="1000">
              <a:cs typeface="Arial" charset="0"/>
            </a:endParaRPr>
          </a:p>
        </p:txBody>
      </p:sp>
      <p:graphicFrame>
        <p:nvGraphicFramePr>
          <p:cNvPr id="320585" name="Object 73"/>
          <p:cNvGraphicFramePr>
            <a:graphicFrameLocks noChangeAspect="1"/>
          </p:cNvGraphicFramePr>
          <p:nvPr/>
        </p:nvGraphicFramePr>
        <p:xfrm>
          <a:off x="2938463" y="6357938"/>
          <a:ext cx="2211387" cy="217487"/>
        </p:xfrm>
        <a:graphic>
          <a:graphicData uri="http://schemas.openxmlformats.org/presentationml/2006/ole">
            <p:oleObj spid="_x0000_s320585" name="Формула" r:id="rId27" imgW="2234880" imgH="241200" progId="Equation.3">
              <p:embed/>
            </p:oleObj>
          </a:graphicData>
        </a:graphic>
      </p:graphicFrame>
      <p:sp>
        <p:nvSpPr>
          <p:cNvPr id="320586" name="AutoShape 74"/>
          <p:cNvSpPr>
            <a:spLocks noChangeArrowheads="1"/>
          </p:cNvSpPr>
          <p:nvPr/>
        </p:nvSpPr>
        <p:spPr bwMode="auto">
          <a:xfrm rot="16200000">
            <a:off x="813594" y="3596481"/>
            <a:ext cx="769938" cy="155575"/>
          </a:xfrm>
          <a:prstGeom prst="rightArrow">
            <a:avLst>
              <a:gd name="adj1" fmla="val 50000"/>
              <a:gd name="adj2" fmla="val 123725"/>
            </a:avLst>
          </a:prstGeom>
          <a:solidFill>
            <a:srgbClr val="993366">
              <a:alpha val="0"/>
            </a:srgbClr>
          </a:solidFill>
          <a:ln w="9525" algn="ctr">
            <a:solidFill>
              <a:srgbClr val="993366"/>
            </a:solidFill>
            <a:miter lim="800000"/>
            <a:headEnd/>
            <a:tailEnd/>
          </a:ln>
          <a:effectLst/>
        </p:spPr>
        <p:txBody>
          <a:bodyPr wrap="none" anchor="ctr"/>
          <a:lstStyle/>
          <a:p>
            <a:endParaRPr lang="ru-RU"/>
          </a:p>
        </p:txBody>
      </p:sp>
      <p:graphicFrame>
        <p:nvGraphicFramePr>
          <p:cNvPr id="320587" name="Object 75"/>
          <p:cNvGraphicFramePr>
            <a:graphicFrameLocks noChangeAspect="1"/>
          </p:cNvGraphicFramePr>
          <p:nvPr/>
        </p:nvGraphicFramePr>
        <p:xfrm>
          <a:off x="1323975" y="3251200"/>
          <a:ext cx="284163" cy="244475"/>
        </p:xfrm>
        <a:graphic>
          <a:graphicData uri="http://schemas.openxmlformats.org/presentationml/2006/ole">
            <p:oleObj spid="_x0000_s320587" name="Формула" r:id="rId28" imgW="253800" imgH="203040" progId="Equation.3">
              <p:embed/>
            </p:oleObj>
          </a:graphicData>
        </a:graphic>
      </p:graphicFrame>
      <p:sp>
        <p:nvSpPr>
          <p:cNvPr id="320588" name="Text Box 76"/>
          <p:cNvSpPr txBox="1">
            <a:spLocks noChangeArrowheads="1"/>
          </p:cNvSpPr>
          <p:nvPr/>
        </p:nvSpPr>
        <p:spPr bwMode="auto">
          <a:xfrm>
            <a:off x="641350" y="4935538"/>
            <a:ext cx="7138988" cy="1168400"/>
          </a:xfrm>
          <a:prstGeom prst="rect">
            <a:avLst/>
          </a:prstGeom>
          <a:solidFill>
            <a:srgbClr val="CC99FF"/>
          </a:solidFill>
          <a:ln w="9525" algn="ctr">
            <a:solidFill>
              <a:schemeClr val="tx1"/>
            </a:solidFill>
            <a:miter lim="800000"/>
            <a:headEnd/>
            <a:tailEnd/>
          </a:ln>
          <a:effectLst/>
        </p:spPr>
        <p:txBody>
          <a:bodyPr>
            <a:spAutoFit/>
          </a:bodyPr>
          <a:lstStyle/>
          <a:p>
            <a:r>
              <a:rPr lang="ru-RU" sz="1000"/>
              <a:t>Умножая на модуль главного вектора левую и правую части выражения главного минимального момента в проекции</a:t>
            </a:r>
          </a:p>
          <a:p>
            <a:r>
              <a:rPr lang="ru-RU" sz="1000"/>
              <a:t>на центральную ось получаем</a:t>
            </a:r>
            <a:r>
              <a:rPr lang="en-US" sz="1000"/>
              <a:t>:</a:t>
            </a:r>
          </a:p>
          <a:p>
            <a:r>
              <a:rPr lang="en-US" sz="1000"/>
              <a:t>					,</a:t>
            </a:r>
            <a:endParaRPr lang="ru-RU" sz="1000"/>
          </a:p>
          <a:p>
            <a:endParaRPr lang="en-US" sz="1000"/>
          </a:p>
          <a:p>
            <a:r>
              <a:rPr lang="ru-RU" sz="1000"/>
              <a:t>откуда </a:t>
            </a:r>
            <a:r>
              <a:rPr lang="ru-RU" sz="1000" b="1">
                <a:solidFill>
                  <a:srgbClr val="FF0000"/>
                </a:solidFill>
              </a:rPr>
              <a:t>главный минимальный момент</a:t>
            </a:r>
            <a:r>
              <a:rPr lang="ru-RU" sz="1000"/>
              <a:t> выражается через </a:t>
            </a:r>
            <a:r>
              <a:rPr lang="ru-RU" sz="1000" b="1">
                <a:solidFill>
                  <a:schemeClr val="bg2"/>
                </a:solidFill>
              </a:rPr>
              <a:t>скалярное произведение</a:t>
            </a:r>
            <a:r>
              <a:rPr lang="en-US" sz="1000"/>
              <a:t>:</a:t>
            </a:r>
          </a:p>
          <a:p>
            <a:endParaRPr lang="en-US" sz="1000"/>
          </a:p>
          <a:p>
            <a:endParaRPr lang="ru-RU" sz="1000"/>
          </a:p>
        </p:txBody>
      </p:sp>
      <p:graphicFrame>
        <p:nvGraphicFramePr>
          <p:cNvPr id="320589" name="Object 77"/>
          <p:cNvGraphicFramePr>
            <a:graphicFrameLocks noChangeAspect="1"/>
          </p:cNvGraphicFramePr>
          <p:nvPr/>
        </p:nvGraphicFramePr>
        <p:xfrm>
          <a:off x="2752725" y="5270500"/>
          <a:ext cx="2447925" cy="217488"/>
        </p:xfrm>
        <a:graphic>
          <a:graphicData uri="http://schemas.openxmlformats.org/presentationml/2006/ole">
            <p:oleObj spid="_x0000_s320589" name="Формула" r:id="rId29" imgW="2476440" imgH="241200" progId="Equation.3">
              <p:embed/>
            </p:oleObj>
          </a:graphicData>
        </a:graphic>
      </p:graphicFrame>
      <p:graphicFrame>
        <p:nvGraphicFramePr>
          <p:cNvPr id="320590" name="Object 78"/>
          <p:cNvGraphicFramePr>
            <a:graphicFrameLocks noChangeAspect="1"/>
          </p:cNvGraphicFramePr>
          <p:nvPr/>
        </p:nvGraphicFramePr>
        <p:xfrm>
          <a:off x="6054725" y="5616575"/>
          <a:ext cx="965200" cy="400050"/>
        </p:xfrm>
        <a:graphic>
          <a:graphicData uri="http://schemas.openxmlformats.org/presentationml/2006/ole">
            <p:oleObj spid="_x0000_s320590" name="Формула" r:id="rId30" imgW="977760" imgH="444240" progId="Equation.3">
              <p:embed/>
            </p:oleObj>
          </a:graphicData>
        </a:graphic>
      </p:graphicFrame>
      <p:sp>
        <p:nvSpPr>
          <p:cNvPr id="320592" name="AutoShape 80">
            <a:hlinkClick r:id="" action="ppaction://hlinkshowjump?jump=nextslide" highlightClick="1"/>
          </p:cNvPr>
          <p:cNvSpPr>
            <a:spLocks noChangeArrowheads="1"/>
          </p:cNvSpPr>
          <p:nvPr/>
        </p:nvSpPr>
        <p:spPr bwMode="auto">
          <a:xfrm>
            <a:off x="4400550" y="552450"/>
            <a:ext cx="285750" cy="219075"/>
          </a:xfrm>
          <a:prstGeom prst="actionButtonForwardNext">
            <a:avLst/>
          </a:prstGeom>
          <a:solidFill>
            <a:srgbClr val="00CCFF"/>
          </a:solidFill>
          <a:ln w="9525">
            <a:noFill/>
            <a:miter lim="800000"/>
            <a:headEnd/>
            <a:tailEnd/>
          </a:ln>
          <a:effectLst/>
        </p:spPr>
        <p:txBody>
          <a:bodyPr wrap="none" anchor="ctr"/>
          <a:lstStyle/>
          <a:p>
            <a:endParaRPr lang="ru-RU"/>
          </a:p>
        </p:txBody>
      </p:sp>
      <p:sp>
        <p:nvSpPr>
          <p:cNvPr id="320593" name="AutoShape 81">
            <a:hlinkClick r:id="rId31" action="ppaction://hlinksldjump" highlightClick="1"/>
          </p:cNvPr>
          <p:cNvSpPr>
            <a:spLocks noChangeArrowheads="1"/>
          </p:cNvSpPr>
          <p:nvPr/>
        </p:nvSpPr>
        <p:spPr bwMode="auto">
          <a:xfrm>
            <a:off x="338138" y="552450"/>
            <a:ext cx="242887" cy="204788"/>
          </a:xfrm>
          <a:prstGeom prst="actionButtonBeginning">
            <a:avLst/>
          </a:prstGeom>
          <a:solidFill>
            <a:srgbClr val="00CCFF"/>
          </a:solidFill>
          <a:ln w="9525">
            <a:noFill/>
            <a:miter lim="800000"/>
            <a:headEnd/>
            <a:tailEnd/>
          </a:ln>
          <a:effectLst/>
        </p:spPr>
        <p:txBody>
          <a:bodyPr wrap="none" anchor="ctr"/>
          <a:lstStyle/>
          <a:p>
            <a:endParaRPr lang="ru-RU"/>
          </a:p>
        </p:txBody>
      </p:sp>
      <p:sp>
        <p:nvSpPr>
          <p:cNvPr id="320594" name="AutoShape 82">
            <a:hlinkClick r:id="" action="ppaction://hlinkshowjump?jump=previousslide" highlightClick="1"/>
          </p:cNvPr>
          <p:cNvSpPr>
            <a:spLocks noChangeArrowheads="1"/>
          </p:cNvSpPr>
          <p:nvPr/>
        </p:nvSpPr>
        <p:spPr bwMode="auto">
          <a:xfrm>
            <a:off x="609600" y="552450"/>
            <a:ext cx="257175" cy="209550"/>
          </a:xfrm>
          <a:prstGeom prst="actionButtonBackPrevious">
            <a:avLst/>
          </a:prstGeom>
          <a:solidFill>
            <a:srgbClr val="00CCFF"/>
          </a:solidFill>
          <a:ln w="9525">
            <a:noFill/>
            <a:miter lim="800000"/>
            <a:headEnd/>
            <a:tailEnd/>
          </a:ln>
          <a:effectLst/>
        </p:spPr>
        <p:txBody>
          <a:bodyPr wrap="none" anchor="ctr"/>
          <a:lstStyle/>
          <a:p>
            <a:endParaRPr lang="ru-RU"/>
          </a:p>
        </p:txBody>
      </p:sp>
      <p:sp>
        <p:nvSpPr>
          <p:cNvPr id="320595" name="Oval 83"/>
          <p:cNvSpPr>
            <a:spLocks noChangeArrowheads="1"/>
          </p:cNvSpPr>
          <p:nvPr/>
        </p:nvSpPr>
        <p:spPr bwMode="auto">
          <a:xfrm>
            <a:off x="8696325" y="6391275"/>
            <a:ext cx="333375" cy="333375"/>
          </a:xfrm>
          <a:prstGeom prst="ellipse">
            <a:avLst/>
          </a:prstGeom>
          <a:solidFill>
            <a:srgbClr val="CCFFFF"/>
          </a:solidFill>
          <a:ln w="9525" algn="ctr">
            <a:solidFill>
              <a:srgbClr val="0000FF"/>
            </a:solidFill>
            <a:round/>
            <a:headEnd/>
            <a:tailEnd/>
          </a:ln>
          <a:effectLst/>
        </p:spPr>
        <p:txBody>
          <a:bodyPr wrap="none" anchor="ctr"/>
          <a:lstStyle/>
          <a:p>
            <a:pPr algn="ctr"/>
            <a:r>
              <a:rPr lang="en-US" sz="1000" b="1">
                <a:solidFill>
                  <a:schemeClr val="bg2"/>
                </a:solidFill>
              </a:rPr>
              <a:t>21</a:t>
            </a:r>
            <a:endParaRPr lang="ru-RU" sz="1000" b="1">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05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05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05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05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05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05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05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05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05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05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20545"/>
                                        </p:tgtEl>
                                        <p:attrNameLst>
                                          <p:attrName>style.visibility</p:attrName>
                                        </p:attrNameLst>
                                      </p:cBhvr>
                                      <p:to>
                                        <p:strVal val="visible"/>
                                      </p:to>
                                    </p:set>
                                    <p:anim calcmode="lin" valueType="num">
                                      <p:cBhvr additive="base">
                                        <p:cTn id="35" dur="500" fill="hold"/>
                                        <p:tgtEl>
                                          <p:spTgt spid="320545"/>
                                        </p:tgtEl>
                                        <p:attrNameLst>
                                          <p:attrName>ppt_x</p:attrName>
                                        </p:attrNameLst>
                                      </p:cBhvr>
                                      <p:tavLst>
                                        <p:tav tm="0">
                                          <p:val>
                                            <p:strVal val="#ppt_x"/>
                                          </p:val>
                                        </p:tav>
                                        <p:tav tm="100000">
                                          <p:val>
                                            <p:strVal val="#ppt_x"/>
                                          </p:val>
                                        </p:tav>
                                      </p:tavLst>
                                    </p:anim>
                                    <p:anim calcmode="lin" valueType="num">
                                      <p:cBhvr additive="base">
                                        <p:cTn id="36" dur="500" fill="hold"/>
                                        <p:tgtEl>
                                          <p:spTgt spid="320545"/>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32055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2054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2054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20547"/>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2054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20550"/>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20551"/>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20551"/>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2056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20553"/>
                                        </p:tgtEl>
                                        <p:attrNameLst>
                                          <p:attrName>style.visibility</p:attrName>
                                        </p:attrNameLst>
                                      </p:cBhvr>
                                      <p:to>
                                        <p:strVal val="visible"/>
                                      </p:to>
                                    </p:set>
                                    <p:anim calcmode="lin" valueType="num">
                                      <p:cBhvr additive="base">
                                        <p:cTn id="60" dur="500" fill="hold"/>
                                        <p:tgtEl>
                                          <p:spTgt spid="320553"/>
                                        </p:tgtEl>
                                        <p:attrNameLst>
                                          <p:attrName>ppt_x</p:attrName>
                                        </p:attrNameLst>
                                      </p:cBhvr>
                                      <p:tavLst>
                                        <p:tav tm="0">
                                          <p:val>
                                            <p:strVal val="#ppt_x"/>
                                          </p:val>
                                        </p:tav>
                                        <p:tav tm="100000">
                                          <p:val>
                                            <p:strVal val="#ppt_x"/>
                                          </p:val>
                                        </p:tav>
                                      </p:tavLst>
                                    </p:anim>
                                    <p:anim calcmode="lin" valueType="num">
                                      <p:cBhvr additive="base">
                                        <p:cTn id="61" dur="500" fill="hold"/>
                                        <p:tgtEl>
                                          <p:spTgt spid="320553"/>
                                        </p:tgtEl>
                                        <p:attrNameLst>
                                          <p:attrName>ppt_y</p:attrName>
                                        </p:attrNameLst>
                                      </p:cBhvr>
                                      <p:tavLst>
                                        <p:tav tm="0">
                                          <p:val>
                                            <p:strVal val="1+#ppt_h/2"/>
                                          </p:val>
                                        </p:tav>
                                        <p:tav tm="100000">
                                          <p:val>
                                            <p:strVal val="#ppt_y"/>
                                          </p:val>
                                        </p:tav>
                                      </p:tavLst>
                                    </p:anim>
                                  </p:childTnLst>
                                </p:cTn>
                              </p:par>
                            </p:childTnLst>
                          </p:cTn>
                        </p:par>
                        <p:par>
                          <p:cTn id="62" fill="hold">
                            <p:stCondLst>
                              <p:cond delay="500"/>
                            </p:stCondLst>
                            <p:childTnLst>
                              <p:par>
                                <p:cTn id="63" presetID="1" presetClass="entr" presetSubtype="0" fill="hold" grpId="0" nodeType="afterEffect">
                                  <p:stCondLst>
                                    <p:cond delay="0"/>
                                  </p:stCondLst>
                                  <p:childTnLst>
                                    <p:set>
                                      <p:cBhvr>
                                        <p:cTn id="64" dur="1" fill="hold">
                                          <p:stCondLst>
                                            <p:cond delay="0"/>
                                          </p:stCondLst>
                                        </p:cTn>
                                        <p:tgtEl>
                                          <p:spTgt spid="320554"/>
                                        </p:tgtEl>
                                        <p:attrNameLst>
                                          <p:attrName>style.visibility</p:attrName>
                                        </p:attrNameLst>
                                      </p:cBhvr>
                                      <p:to>
                                        <p:strVal val="visible"/>
                                      </p:to>
                                    </p:set>
                                  </p:childTnLst>
                                </p:cTn>
                              </p:par>
                              <p:par>
                                <p:cTn id="65" presetID="9" presetClass="exit" presetSubtype="0" fill="hold" grpId="1" nodeType="withEffect">
                                  <p:stCondLst>
                                    <p:cond delay="0"/>
                                  </p:stCondLst>
                                  <p:childTnLst>
                                    <p:animEffect transition="out" filter="dissolve">
                                      <p:cBhvr>
                                        <p:cTn id="66" dur="500"/>
                                        <p:tgtEl>
                                          <p:spTgt spid="320550"/>
                                        </p:tgtEl>
                                      </p:cBhvr>
                                    </p:animEffect>
                                    <p:set>
                                      <p:cBhvr>
                                        <p:cTn id="67" dur="1" fill="hold">
                                          <p:stCondLst>
                                            <p:cond delay="499"/>
                                          </p:stCondLst>
                                        </p:cTn>
                                        <p:tgtEl>
                                          <p:spTgt spid="320550"/>
                                        </p:tgtEl>
                                        <p:attrNameLst>
                                          <p:attrName>style.visibility</p:attrName>
                                        </p:attrNameLst>
                                      </p:cBhvr>
                                      <p:to>
                                        <p:strVal val="hidden"/>
                                      </p:to>
                                    </p:set>
                                  </p:childTnLst>
                                </p:cTn>
                              </p:par>
                              <p:par>
                                <p:cTn id="68" presetID="1" presetClass="entr" presetSubtype="0" fill="hold" grpId="0" nodeType="withEffect">
                                  <p:stCondLst>
                                    <p:cond delay="0"/>
                                  </p:stCondLst>
                                  <p:childTnLst>
                                    <p:set>
                                      <p:cBhvr>
                                        <p:cTn id="69" dur="1" fill="hold">
                                          <p:stCondLst>
                                            <p:cond delay="0"/>
                                          </p:stCondLst>
                                        </p:cTn>
                                        <p:tgtEl>
                                          <p:spTgt spid="320555"/>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20557"/>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20558"/>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320559"/>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320570"/>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320571"/>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320560"/>
                                        </p:tgtEl>
                                        <p:attrNameLst>
                                          <p:attrName>style.visibility</p:attrName>
                                        </p:attrNameLst>
                                      </p:cBhvr>
                                      <p:to>
                                        <p:strVal val="visible"/>
                                      </p:to>
                                    </p:set>
                                    <p:anim calcmode="lin" valueType="num">
                                      <p:cBhvr additive="base">
                                        <p:cTn id="84" dur="500" fill="hold"/>
                                        <p:tgtEl>
                                          <p:spTgt spid="320560"/>
                                        </p:tgtEl>
                                        <p:attrNameLst>
                                          <p:attrName>ppt_x</p:attrName>
                                        </p:attrNameLst>
                                      </p:cBhvr>
                                      <p:tavLst>
                                        <p:tav tm="0">
                                          <p:val>
                                            <p:strVal val="#ppt_x"/>
                                          </p:val>
                                        </p:tav>
                                        <p:tav tm="100000">
                                          <p:val>
                                            <p:strVal val="#ppt_x"/>
                                          </p:val>
                                        </p:tav>
                                      </p:tavLst>
                                    </p:anim>
                                    <p:anim calcmode="lin" valueType="num">
                                      <p:cBhvr additive="base">
                                        <p:cTn id="85" dur="500" fill="hold"/>
                                        <p:tgtEl>
                                          <p:spTgt spid="320560"/>
                                        </p:tgtEl>
                                        <p:attrNameLst>
                                          <p:attrName>ppt_y</p:attrName>
                                        </p:attrNameLst>
                                      </p:cBhvr>
                                      <p:tavLst>
                                        <p:tav tm="0">
                                          <p:val>
                                            <p:strVal val="1+#ppt_h/2"/>
                                          </p:val>
                                        </p:tav>
                                        <p:tav tm="100000">
                                          <p:val>
                                            <p:strVal val="#ppt_y"/>
                                          </p:val>
                                        </p:tav>
                                      </p:tavLst>
                                    </p:anim>
                                  </p:childTnLst>
                                </p:cTn>
                              </p:par>
                            </p:childTnLst>
                          </p:cTn>
                        </p:par>
                        <p:par>
                          <p:cTn id="86" fill="hold">
                            <p:stCondLst>
                              <p:cond delay="500"/>
                            </p:stCondLst>
                            <p:childTnLst>
                              <p:par>
                                <p:cTn id="87" presetID="1" presetClass="entr" presetSubtype="0" fill="hold" nodeType="afterEffect">
                                  <p:stCondLst>
                                    <p:cond delay="0"/>
                                  </p:stCondLst>
                                  <p:childTnLst>
                                    <p:set>
                                      <p:cBhvr>
                                        <p:cTn id="88" dur="1" fill="hold">
                                          <p:stCondLst>
                                            <p:cond delay="0"/>
                                          </p:stCondLst>
                                        </p:cTn>
                                        <p:tgtEl>
                                          <p:spTgt spid="320561"/>
                                        </p:tgtEl>
                                        <p:attrNameLst>
                                          <p:attrName>style.visibility</p:attrName>
                                        </p:attrNameLst>
                                      </p:cBhvr>
                                      <p:to>
                                        <p:strVal val="visible"/>
                                      </p:to>
                                    </p:set>
                                  </p:childTnLst>
                                </p:cTn>
                              </p:par>
                              <p:par>
                                <p:cTn id="89" presetID="9" presetClass="exit" presetSubtype="0" fill="hold" grpId="1" nodeType="withEffect">
                                  <p:stCondLst>
                                    <p:cond delay="0"/>
                                  </p:stCondLst>
                                  <p:childTnLst>
                                    <p:animEffect transition="out" filter="dissolve">
                                      <p:cBhvr>
                                        <p:cTn id="90" dur="500"/>
                                        <p:tgtEl>
                                          <p:spTgt spid="320555"/>
                                        </p:tgtEl>
                                      </p:cBhvr>
                                    </p:animEffect>
                                    <p:set>
                                      <p:cBhvr>
                                        <p:cTn id="91" dur="1" fill="hold">
                                          <p:stCondLst>
                                            <p:cond delay="499"/>
                                          </p:stCondLst>
                                        </p:cTn>
                                        <p:tgtEl>
                                          <p:spTgt spid="320555"/>
                                        </p:tgtEl>
                                        <p:attrNameLst>
                                          <p:attrName>style.visibility</p:attrName>
                                        </p:attrNameLst>
                                      </p:cBhvr>
                                      <p:to>
                                        <p:strVal val="hidden"/>
                                      </p:to>
                                    </p:set>
                                  </p:childTnLst>
                                </p:cTn>
                              </p:par>
                              <p:par>
                                <p:cTn id="92" presetID="1" presetClass="entr" presetSubtype="0" fill="hold" grpId="0" nodeType="withEffect">
                                  <p:stCondLst>
                                    <p:cond delay="0"/>
                                  </p:stCondLst>
                                  <p:childTnLst>
                                    <p:set>
                                      <p:cBhvr>
                                        <p:cTn id="93" dur="1" fill="hold">
                                          <p:stCondLst>
                                            <p:cond delay="0"/>
                                          </p:stCondLst>
                                        </p:cTn>
                                        <p:tgtEl>
                                          <p:spTgt spid="320562"/>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320563"/>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320564"/>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320565"/>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320567"/>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320566"/>
                                        </p:tgtEl>
                                        <p:attrNameLst>
                                          <p:attrName>style.visibility</p:attrName>
                                        </p:attrNameLst>
                                      </p:cBhvr>
                                      <p:to>
                                        <p:strVal val="visible"/>
                                      </p:to>
                                    </p:set>
                                  </p:childTnLst>
                                </p:cTn>
                              </p:par>
                              <p:par>
                                <p:cTn id="104" presetID="9" presetClass="exit" presetSubtype="0" fill="hold" nodeType="withEffect">
                                  <p:stCondLst>
                                    <p:cond delay="0"/>
                                  </p:stCondLst>
                                  <p:childTnLst>
                                    <p:animEffect transition="out" filter="dissolve">
                                      <p:cBhvr>
                                        <p:cTn id="105" dur="500"/>
                                        <p:tgtEl>
                                          <p:spTgt spid="320571"/>
                                        </p:tgtEl>
                                      </p:cBhvr>
                                    </p:animEffect>
                                    <p:set>
                                      <p:cBhvr>
                                        <p:cTn id="106" dur="1" fill="hold">
                                          <p:stCondLst>
                                            <p:cond delay="499"/>
                                          </p:stCondLst>
                                        </p:cTn>
                                        <p:tgtEl>
                                          <p:spTgt spid="320571"/>
                                        </p:tgtEl>
                                        <p:attrNameLst>
                                          <p:attrName>style.visibility</p:attrName>
                                        </p:attrNameLst>
                                      </p:cBhvr>
                                      <p:to>
                                        <p:strVal val="hidden"/>
                                      </p:to>
                                    </p:set>
                                  </p:childTnLst>
                                </p:cTn>
                              </p:par>
                              <p:par>
                                <p:cTn id="107" presetID="9" presetClass="exit" presetSubtype="0" fill="hold" grpId="1" nodeType="withEffect">
                                  <p:stCondLst>
                                    <p:cond delay="0"/>
                                  </p:stCondLst>
                                  <p:childTnLst>
                                    <p:animEffect transition="out" filter="dissolve">
                                      <p:cBhvr>
                                        <p:cTn id="108" dur="500"/>
                                        <p:tgtEl>
                                          <p:spTgt spid="320557"/>
                                        </p:tgtEl>
                                      </p:cBhvr>
                                    </p:animEffect>
                                    <p:set>
                                      <p:cBhvr>
                                        <p:cTn id="109" dur="1" fill="hold">
                                          <p:stCondLst>
                                            <p:cond delay="499"/>
                                          </p:stCondLst>
                                        </p:cTn>
                                        <p:tgtEl>
                                          <p:spTgt spid="320557"/>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320568"/>
                                        </p:tgtEl>
                                        <p:attrNameLst>
                                          <p:attrName>style.visibility</p:attrName>
                                        </p:attrNameLst>
                                      </p:cBhvr>
                                      <p:to>
                                        <p:strVal val="visible"/>
                                      </p:to>
                                    </p:set>
                                    <p:anim calcmode="lin" valueType="num">
                                      <p:cBhvr additive="base">
                                        <p:cTn id="114" dur="500" fill="hold"/>
                                        <p:tgtEl>
                                          <p:spTgt spid="320568"/>
                                        </p:tgtEl>
                                        <p:attrNameLst>
                                          <p:attrName>ppt_x</p:attrName>
                                        </p:attrNameLst>
                                      </p:cBhvr>
                                      <p:tavLst>
                                        <p:tav tm="0">
                                          <p:val>
                                            <p:strVal val="#ppt_x"/>
                                          </p:val>
                                        </p:tav>
                                        <p:tav tm="100000">
                                          <p:val>
                                            <p:strVal val="#ppt_x"/>
                                          </p:val>
                                        </p:tav>
                                      </p:tavLst>
                                    </p:anim>
                                    <p:anim calcmode="lin" valueType="num">
                                      <p:cBhvr additive="base">
                                        <p:cTn id="115" dur="500" fill="hold"/>
                                        <p:tgtEl>
                                          <p:spTgt spid="320568"/>
                                        </p:tgtEl>
                                        <p:attrNameLst>
                                          <p:attrName>ppt_y</p:attrName>
                                        </p:attrNameLst>
                                      </p:cBhvr>
                                      <p:tavLst>
                                        <p:tav tm="0">
                                          <p:val>
                                            <p:strVal val="1+#ppt_h/2"/>
                                          </p:val>
                                        </p:tav>
                                        <p:tav tm="100000">
                                          <p:val>
                                            <p:strVal val="#ppt_y"/>
                                          </p:val>
                                        </p:tav>
                                      </p:tavLst>
                                    </p:anim>
                                  </p:childTnLst>
                                </p:cTn>
                              </p:par>
                            </p:childTnLst>
                          </p:cTn>
                        </p:par>
                        <p:par>
                          <p:cTn id="116" fill="hold">
                            <p:stCondLst>
                              <p:cond delay="500"/>
                            </p:stCondLst>
                            <p:childTnLst>
                              <p:par>
                                <p:cTn id="117" presetID="9" presetClass="exit" presetSubtype="0" fill="hold" grpId="1" nodeType="afterEffect">
                                  <p:stCondLst>
                                    <p:cond delay="0"/>
                                  </p:stCondLst>
                                  <p:childTnLst>
                                    <p:animEffect transition="out" filter="dissolve">
                                      <p:cBhvr>
                                        <p:cTn id="118" dur="500"/>
                                        <p:tgtEl>
                                          <p:spTgt spid="320563"/>
                                        </p:tgtEl>
                                      </p:cBhvr>
                                    </p:animEffect>
                                    <p:set>
                                      <p:cBhvr>
                                        <p:cTn id="119" dur="1" fill="hold">
                                          <p:stCondLst>
                                            <p:cond delay="499"/>
                                          </p:stCondLst>
                                        </p:cTn>
                                        <p:tgtEl>
                                          <p:spTgt spid="320563"/>
                                        </p:tgtEl>
                                        <p:attrNameLst>
                                          <p:attrName>style.visibility</p:attrName>
                                        </p:attrNameLst>
                                      </p:cBhvr>
                                      <p:to>
                                        <p:strVal val="hidden"/>
                                      </p:to>
                                    </p:set>
                                  </p:childTnLst>
                                </p:cTn>
                              </p:par>
                              <p:par>
                                <p:cTn id="120" presetID="9" presetClass="exit" presetSubtype="0" fill="hold" grpId="1" nodeType="withEffect">
                                  <p:stCondLst>
                                    <p:cond delay="0"/>
                                  </p:stCondLst>
                                  <p:childTnLst>
                                    <p:animEffect transition="out" filter="dissolve">
                                      <p:cBhvr>
                                        <p:cTn id="121" dur="500"/>
                                        <p:tgtEl>
                                          <p:spTgt spid="320546"/>
                                        </p:tgtEl>
                                      </p:cBhvr>
                                    </p:animEffect>
                                    <p:set>
                                      <p:cBhvr>
                                        <p:cTn id="122" dur="1" fill="hold">
                                          <p:stCondLst>
                                            <p:cond delay="499"/>
                                          </p:stCondLst>
                                        </p:cTn>
                                        <p:tgtEl>
                                          <p:spTgt spid="320546"/>
                                        </p:tgtEl>
                                        <p:attrNameLst>
                                          <p:attrName>style.visibility</p:attrName>
                                        </p:attrNameLst>
                                      </p:cBhvr>
                                      <p:to>
                                        <p:strVal val="hidden"/>
                                      </p:to>
                                    </p:set>
                                  </p:childTnLst>
                                </p:cTn>
                              </p:par>
                              <p:par>
                                <p:cTn id="123" presetID="9" presetClass="exit" presetSubtype="0" fill="hold" nodeType="withEffect">
                                  <p:stCondLst>
                                    <p:cond delay="0"/>
                                  </p:stCondLst>
                                  <p:childTnLst>
                                    <p:animEffect transition="out" filter="dissolve">
                                      <p:cBhvr>
                                        <p:cTn id="124" dur="500"/>
                                        <p:tgtEl>
                                          <p:spTgt spid="320564"/>
                                        </p:tgtEl>
                                      </p:cBhvr>
                                    </p:animEffect>
                                    <p:set>
                                      <p:cBhvr>
                                        <p:cTn id="125" dur="1" fill="hold">
                                          <p:stCondLst>
                                            <p:cond delay="499"/>
                                          </p:stCondLst>
                                        </p:cTn>
                                        <p:tgtEl>
                                          <p:spTgt spid="320564"/>
                                        </p:tgtEl>
                                        <p:attrNameLst>
                                          <p:attrName>style.visibility</p:attrName>
                                        </p:attrNameLst>
                                      </p:cBhvr>
                                      <p:to>
                                        <p:strVal val="hidden"/>
                                      </p:to>
                                    </p:set>
                                  </p:childTnLst>
                                </p:cTn>
                              </p:par>
                              <p:par>
                                <p:cTn id="126" presetID="1" presetClass="entr" presetSubtype="0" fill="hold" grpId="0" nodeType="withEffect">
                                  <p:stCondLst>
                                    <p:cond delay="0"/>
                                  </p:stCondLst>
                                  <p:childTnLst>
                                    <p:set>
                                      <p:cBhvr>
                                        <p:cTn id="127" dur="1" fill="hold">
                                          <p:stCondLst>
                                            <p:cond delay="0"/>
                                          </p:stCondLst>
                                        </p:cTn>
                                        <p:tgtEl>
                                          <p:spTgt spid="320576"/>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grpId="0" nodeType="clickEffect">
                                  <p:stCondLst>
                                    <p:cond delay="0"/>
                                  </p:stCondLst>
                                  <p:childTnLst>
                                    <p:set>
                                      <p:cBhvr>
                                        <p:cTn id="131" dur="1" fill="hold">
                                          <p:stCondLst>
                                            <p:cond delay="0"/>
                                          </p:stCondLst>
                                        </p:cTn>
                                        <p:tgtEl>
                                          <p:spTgt spid="320572"/>
                                        </p:tgtEl>
                                        <p:attrNameLst>
                                          <p:attrName>style.visibility</p:attrName>
                                        </p:attrNameLst>
                                      </p:cBhvr>
                                      <p:to>
                                        <p:strVal val="visible"/>
                                      </p:to>
                                    </p:set>
                                    <p:anim calcmode="lin" valueType="num">
                                      <p:cBhvr additive="base">
                                        <p:cTn id="132" dur="500" fill="hold"/>
                                        <p:tgtEl>
                                          <p:spTgt spid="320572"/>
                                        </p:tgtEl>
                                        <p:attrNameLst>
                                          <p:attrName>ppt_x</p:attrName>
                                        </p:attrNameLst>
                                      </p:cBhvr>
                                      <p:tavLst>
                                        <p:tav tm="0">
                                          <p:val>
                                            <p:strVal val="#ppt_x"/>
                                          </p:val>
                                        </p:tav>
                                        <p:tav tm="100000">
                                          <p:val>
                                            <p:strVal val="#ppt_x"/>
                                          </p:val>
                                        </p:tav>
                                      </p:tavLst>
                                    </p:anim>
                                    <p:anim calcmode="lin" valueType="num">
                                      <p:cBhvr additive="base">
                                        <p:cTn id="133" dur="500" fill="hold"/>
                                        <p:tgtEl>
                                          <p:spTgt spid="320572"/>
                                        </p:tgtEl>
                                        <p:attrNameLst>
                                          <p:attrName>ppt_y</p:attrName>
                                        </p:attrNameLst>
                                      </p:cBhvr>
                                      <p:tavLst>
                                        <p:tav tm="0">
                                          <p:val>
                                            <p:strVal val="1+#ppt_h/2"/>
                                          </p:val>
                                        </p:tav>
                                        <p:tav tm="100000">
                                          <p:val>
                                            <p:strVal val="#ppt_y"/>
                                          </p:val>
                                        </p:tav>
                                      </p:tavLst>
                                    </p:anim>
                                  </p:childTnLst>
                                </p:cTn>
                              </p:par>
                              <p:par>
                                <p:cTn id="134" presetID="1" presetClass="entr" presetSubtype="0" fill="hold" nodeType="withEffect">
                                  <p:stCondLst>
                                    <p:cond delay="0"/>
                                  </p:stCondLst>
                                  <p:childTnLst>
                                    <p:set>
                                      <p:cBhvr>
                                        <p:cTn id="135" dur="1" fill="hold">
                                          <p:stCondLst>
                                            <p:cond delay="0"/>
                                          </p:stCondLst>
                                        </p:cTn>
                                        <p:tgtEl>
                                          <p:spTgt spid="320587"/>
                                        </p:tgtEl>
                                        <p:attrNameLst>
                                          <p:attrName>style.visibility</p:attrName>
                                        </p:attrNameLst>
                                      </p:cBhvr>
                                      <p:to>
                                        <p:strVal val="visible"/>
                                      </p:to>
                                    </p:set>
                                  </p:childTnLst>
                                </p:cTn>
                              </p:par>
                              <p:par>
                                <p:cTn id="136" presetID="1" presetClass="entr" presetSubtype="0" fill="hold" grpId="0" nodeType="withEffect">
                                  <p:stCondLst>
                                    <p:cond delay="0"/>
                                  </p:stCondLst>
                                  <p:childTnLst>
                                    <p:set>
                                      <p:cBhvr>
                                        <p:cTn id="137" dur="1" fill="hold">
                                          <p:stCondLst>
                                            <p:cond delay="0"/>
                                          </p:stCondLst>
                                        </p:cTn>
                                        <p:tgtEl>
                                          <p:spTgt spid="320573"/>
                                        </p:tgtEl>
                                        <p:attrNameLst>
                                          <p:attrName>style.visibility</p:attrName>
                                        </p:attrNameLst>
                                      </p:cBhvr>
                                      <p:to>
                                        <p:strVal val="visible"/>
                                      </p:to>
                                    </p:set>
                                  </p:childTnLst>
                                </p:cTn>
                              </p:par>
                            </p:childTnLst>
                          </p:cTn>
                        </p:par>
                        <p:par>
                          <p:cTn id="138" fill="hold">
                            <p:stCondLst>
                              <p:cond delay="500"/>
                            </p:stCondLst>
                            <p:childTnLst>
                              <p:par>
                                <p:cTn id="139" presetID="63" presetClass="path" presetSubtype="0" accel="50000" decel="50000" fill="hold" grpId="1" nodeType="afterEffect">
                                  <p:stCondLst>
                                    <p:cond delay="0"/>
                                  </p:stCondLst>
                                  <p:childTnLst>
                                    <p:animMotion origin="layout" path="M -2.77778E-6 2.22222E-6 L 0.14167 2.22222E-6 " pathEditMode="relative" rAng="0" ptsTypes="AA">
                                      <p:cBhvr>
                                        <p:cTn id="140" dur="2000" fill="hold"/>
                                        <p:tgtEl>
                                          <p:spTgt spid="320559"/>
                                        </p:tgtEl>
                                        <p:attrNameLst>
                                          <p:attrName>ppt_x</p:attrName>
                                          <p:attrName>ppt_y</p:attrName>
                                        </p:attrNameLst>
                                      </p:cBhvr>
                                      <p:rCtr x="71" y="0"/>
                                    </p:animMotion>
                                  </p:childTnLst>
                                </p:cTn>
                              </p:par>
                              <p:par>
                                <p:cTn id="141" presetID="63" presetClass="path" presetSubtype="0" accel="50000" decel="50000" fill="hold" nodeType="withEffect">
                                  <p:stCondLst>
                                    <p:cond delay="0"/>
                                  </p:stCondLst>
                                  <p:childTnLst>
                                    <p:animMotion origin="layout" path="M 3.33333E-6 3.7037E-7 L 0.14062 3.7037E-7 " pathEditMode="relative" rAng="0" ptsTypes="AA">
                                      <p:cBhvr>
                                        <p:cTn id="142" dur="2000" fill="hold"/>
                                        <p:tgtEl>
                                          <p:spTgt spid="320570"/>
                                        </p:tgtEl>
                                        <p:attrNameLst>
                                          <p:attrName>ppt_x</p:attrName>
                                          <p:attrName>ppt_y</p:attrName>
                                        </p:attrNameLst>
                                      </p:cBhvr>
                                      <p:rCtr x="70" y="0"/>
                                    </p:animMotion>
                                  </p:childTnLst>
                                </p:cTn>
                              </p:par>
                              <p:par>
                                <p:cTn id="143" presetID="1" presetClass="entr" presetSubtype="0" fill="hold" grpId="0" nodeType="withEffect">
                                  <p:stCondLst>
                                    <p:cond delay="0"/>
                                  </p:stCondLst>
                                  <p:childTnLst>
                                    <p:set>
                                      <p:cBhvr>
                                        <p:cTn id="144" dur="1" fill="hold">
                                          <p:stCondLst>
                                            <p:cond delay="0"/>
                                          </p:stCondLst>
                                        </p:cTn>
                                        <p:tgtEl>
                                          <p:spTgt spid="320574"/>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320586"/>
                                        </p:tgtEl>
                                        <p:attrNameLst>
                                          <p:attrName>style.visibility</p:attrName>
                                        </p:attrNameLst>
                                      </p:cBhvr>
                                      <p:to>
                                        <p:strVal val="visible"/>
                                      </p:to>
                                    </p:set>
                                  </p:childTnLst>
                                </p:cTn>
                              </p:par>
                            </p:childTnLst>
                          </p:cTn>
                        </p:par>
                        <p:par>
                          <p:cTn id="147" fill="hold">
                            <p:stCondLst>
                              <p:cond delay="2500"/>
                            </p:stCondLst>
                            <p:childTnLst>
                              <p:par>
                                <p:cTn id="148" presetID="1" presetClass="entr" presetSubtype="0" fill="hold" grpId="1" nodeType="afterEffect">
                                  <p:stCondLst>
                                    <p:cond delay="0"/>
                                  </p:stCondLst>
                                  <p:childTnLst>
                                    <p:set>
                                      <p:cBhvr>
                                        <p:cTn id="149" dur="1" fill="hold">
                                          <p:stCondLst>
                                            <p:cond delay="0"/>
                                          </p:stCondLst>
                                        </p:cTn>
                                        <p:tgtEl>
                                          <p:spTgt spid="320586"/>
                                        </p:tgtEl>
                                        <p:attrNameLst>
                                          <p:attrName>style.visibility</p:attrName>
                                        </p:attrNameLst>
                                      </p:cBhvr>
                                      <p:to>
                                        <p:strVal val="visible"/>
                                      </p:to>
                                    </p:set>
                                  </p:childTnLst>
                                </p:cTn>
                              </p:par>
                              <p:par>
                                <p:cTn id="150" presetID="1" presetClass="entr" presetSubtype="0" fill="hold" nodeType="withEffect">
                                  <p:stCondLst>
                                    <p:cond delay="0"/>
                                  </p:stCondLst>
                                  <p:childTnLst>
                                    <p:set>
                                      <p:cBhvr>
                                        <p:cTn id="151" dur="1" fill="hold">
                                          <p:stCondLst>
                                            <p:cond delay="0"/>
                                          </p:stCondLst>
                                        </p:cTn>
                                        <p:tgtEl>
                                          <p:spTgt spid="320587"/>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2" presetClass="entr" presetSubtype="4" fill="hold" grpId="0" nodeType="clickEffect">
                                  <p:stCondLst>
                                    <p:cond delay="0"/>
                                  </p:stCondLst>
                                  <p:childTnLst>
                                    <p:set>
                                      <p:cBhvr>
                                        <p:cTn id="155" dur="1" fill="hold">
                                          <p:stCondLst>
                                            <p:cond delay="0"/>
                                          </p:stCondLst>
                                        </p:cTn>
                                        <p:tgtEl>
                                          <p:spTgt spid="320575"/>
                                        </p:tgtEl>
                                        <p:attrNameLst>
                                          <p:attrName>style.visibility</p:attrName>
                                        </p:attrNameLst>
                                      </p:cBhvr>
                                      <p:to>
                                        <p:strVal val="visible"/>
                                      </p:to>
                                    </p:set>
                                    <p:anim calcmode="lin" valueType="num">
                                      <p:cBhvr additive="base">
                                        <p:cTn id="156" dur="500" fill="hold"/>
                                        <p:tgtEl>
                                          <p:spTgt spid="320575"/>
                                        </p:tgtEl>
                                        <p:attrNameLst>
                                          <p:attrName>ppt_x</p:attrName>
                                        </p:attrNameLst>
                                      </p:cBhvr>
                                      <p:tavLst>
                                        <p:tav tm="0">
                                          <p:val>
                                            <p:strVal val="#ppt_x"/>
                                          </p:val>
                                        </p:tav>
                                        <p:tav tm="100000">
                                          <p:val>
                                            <p:strVal val="#ppt_x"/>
                                          </p:val>
                                        </p:tav>
                                      </p:tavLst>
                                    </p:anim>
                                    <p:anim calcmode="lin" valueType="num">
                                      <p:cBhvr additive="base">
                                        <p:cTn id="157" dur="500" fill="hold"/>
                                        <p:tgtEl>
                                          <p:spTgt spid="320575"/>
                                        </p:tgtEl>
                                        <p:attrNameLst>
                                          <p:attrName>ppt_y</p:attrName>
                                        </p:attrNameLst>
                                      </p:cBhvr>
                                      <p:tavLst>
                                        <p:tav tm="0">
                                          <p:val>
                                            <p:strVal val="1+#ppt_h/2"/>
                                          </p:val>
                                        </p:tav>
                                        <p:tav tm="100000">
                                          <p:val>
                                            <p:strVal val="#ppt_y"/>
                                          </p:val>
                                        </p:tav>
                                      </p:tavLst>
                                    </p:anim>
                                  </p:childTnLst>
                                </p:cTn>
                              </p:par>
                            </p:childTnLst>
                          </p:cTn>
                        </p:par>
                        <p:par>
                          <p:cTn id="158" fill="hold">
                            <p:stCondLst>
                              <p:cond delay="500"/>
                            </p:stCondLst>
                            <p:childTnLst>
                              <p:par>
                                <p:cTn id="159" presetID="1" presetClass="entr" presetSubtype="0" fill="hold" nodeType="afterEffect">
                                  <p:stCondLst>
                                    <p:cond delay="0"/>
                                  </p:stCondLst>
                                  <p:childTnLst>
                                    <p:set>
                                      <p:cBhvr>
                                        <p:cTn id="160" dur="1" fill="hold">
                                          <p:stCondLst>
                                            <p:cond delay="0"/>
                                          </p:stCondLst>
                                        </p:cTn>
                                        <p:tgtEl>
                                          <p:spTgt spid="320577"/>
                                        </p:tgtEl>
                                        <p:attrNameLst>
                                          <p:attrName>style.visibility</p:attrName>
                                        </p:attrNameLst>
                                      </p:cBhvr>
                                      <p:to>
                                        <p:strVal val="visible"/>
                                      </p:to>
                                    </p:set>
                                  </p:childTnLst>
                                </p:cTn>
                              </p:par>
                            </p:childTnLst>
                          </p:cTn>
                        </p:par>
                        <p:par>
                          <p:cTn id="161" fill="hold">
                            <p:stCondLst>
                              <p:cond delay="500"/>
                            </p:stCondLst>
                            <p:childTnLst>
                              <p:par>
                                <p:cTn id="162" presetID="1" presetClass="entr" presetSubtype="0" fill="hold" grpId="0" nodeType="afterEffect">
                                  <p:stCondLst>
                                    <p:cond delay="0"/>
                                  </p:stCondLst>
                                  <p:childTnLst>
                                    <p:set>
                                      <p:cBhvr>
                                        <p:cTn id="163" dur="1" fill="hold">
                                          <p:stCondLst>
                                            <p:cond delay="0"/>
                                          </p:stCondLst>
                                        </p:cTn>
                                        <p:tgtEl>
                                          <p:spTgt spid="320581"/>
                                        </p:tgtEl>
                                        <p:attrNameLst>
                                          <p:attrName>style.visibility</p:attrName>
                                        </p:attrNameLst>
                                      </p:cBhvr>
                                      <p:to>
                                        <p:strVal val="visible"/>
                                      </p:to>
                                    </p:set>
                                  </p:childTnLst>
                                </p:cTn>
                              </p:par>
                            </p:childTnLst>
                          </p:cTn>
                        </p:par>
                      </p:childTnLst>
                    </p:cTn>
                  </p:par>
                  <p:par>
                    <p:cTn id="164" fill="hold">
                      <p:stCondLst>
                        <p:cond delay="indefinite"/>
                      </p:stCondLst>
                      <p:childTnLst>
                        <p:par>
                          <p:cTn id="165" fill="hold">
                            <p:stCondLst>
                              <p:cond delay="0"/>
                            </p:stCondLst>
                            <p:childTnLst>
                              <p:par>
                                <p:cTn id="166" presetID="2" presetClass="entr" presetSubtype="4" fill="hold" grpId="0" nodeType="clickEffect">
                                  <p:stCondLst>
                                    <p:cond delay="0"/>
                                  </p:stCondLst>
                                  <p:childTnLst>
                                    <p:set>
                                      <p:cBhvr>
                                        <p:cTn id="167" dur="1" fill="hold">
                                          <p:stCondLst>
                                            <p:cond delay="0"/>
                                          </p:stCondLst>
                                        </p:cTn>
                                        <p:tgtEl>
                                          <p:spTgt spid="320582"/>
                                        </p:tgtEl>
                                        <p:attrNameLst>
                                          <p:attrName>style.visibility</p:attrName>
                                        </p:attrNameLst>
                                      </p:cBhvr>
                                      <p:to>
                                        <p:strVal val="visible"/>
                                      </p:to>
                                    </p:set>
                                    <p:anim calcmode="lin" valueType="num">
                                      <p:cBhvr additive="base">
                                        <p:cTn id="168" dur="500" fill="hold"/>
                                        <p:tgtEl>
                                          <p:spTgt spid="320582"/>
                                        </p:tgtEl>
                                        <p:attrNameLst>
                                          <p:attrName>ppt_x</p:attrName>
                                        </p:attrNameLst>
                                      </p:cBhvr>
                                      <p:tavLst>
                                        <p:tav tm="0">
                                          <p:val>
                                            <p:strVal val="#ppt_x"/>
                                          </p:val>
                                        </p:tav>
                                        <p:tav tm="100000">
                                          <p:val>
                                            <p:strVal val="#ppt_x"/>
                                          </p:val>
                                        </p:tav>
                                      </p:tavLst>
                                    </p:anim>
                                    <p:anim calcmode="lin" valueType="num">
                                      <p:cBhvr additive="base">
                                        <p:cTn id="169" dur="500" fill="hold"/>
                                        <p:tgtEl>
                                          <p:spTgt spid="320582"/>
                                        </p:tgtEl>
                                        <p:attrNameLst>
                                          <p:attrName>ppt_y</p:attrName>
                                        </p:attrNameLst>
                                      </p:cBhvr>
                                      <p:tavLst>
                                        <p:tav tm="0">
                                          <p:val>
                                            <p:strVal val="1+#ppt_h/2"/>
                                          </p:val>
                                        </p:tav>
                                        <p:tav tm="100000">
                                          <p:val>
                                            <p:strVal val="#ppt_y"/>
                                          </p:val>
                                        </p:tav>
                                      </p:tavLst>
                                    </p:anim>
                                  </p:childTnLst>
                                </p:cTn>
                              </p:par>
                            </p:childTnLst>
                          </p:cTn>
                        </p:par>
                        <p:par>
                          <p:cTn id="170" fill="hold">
                            <p:stCondLst>
                              <p:cond delay="500"/>
                            </p:stCondLst>
                            <p:childTnLst>
                              <p:par>
                                <p:cTn id="171" presetID="1" presetClass="entr" presetSubtype="0" fill="hold" nodeType="afterEffect">
                                  <p:stCondLst>
                                    <p:cond delay="0"/>
                                  </p:stCondLst>
                                  <p:childTnLst>
                                    <p:set>
                                      <p:cBhvr>
                                        <p:cTn id="172" dur="1" fill="hold">
                                          <p:stCondLst>
                                            <p:cond delay="0"/>
                                          </p:stCondLst>
                                        </p:cTn>
                                        <p:tgtEl>
                                          <p:spTgt spid="320583"/>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2" presetClass="entr" presetSubtype="4" fill="hold" grpId="0" nodeType="clickEffect">
                                  <p:stCondLst>
                                    <p:cond delay="0"/>
                                  </p:stCondLst>
                                  <p:childTnLst>
                                    <p:set>
                                      <p:cBhvr>
                                        <p:cTn id="176" dur="1" fill="hold">
                                          <p:stCondLst>
                                            <p:cond delay="0"/>
                                          </p:stCondLst>
                                        </p:cTn>
                                        <p:tgtEl>
                                          <p:spTgt spid="320584"/>
                                        </p:tgtEl>
                                        <p:attrNameLst>
                                          <p:attrName>style.visibility</p:attrName>
                                        </p:attrNameLst>
                                      </p:cBhvr>
                                      <p:to>
                                        <p:strVal val="visible"/>
                                      </p:to>
                                    </p:set>
                                    <p:anim calcmode="lin" valueType="num">
                                      <p:cBhvr additive="base">
                                        <p:cTn id="177" dur="500" fill="hold"/>
                                        <p:tgtEl>
                                          <p:spTgt spid="320584"/>
                                        </p:tgtEl>
                                        <p:attrNameLst>
                                          <p:attrName>ppt_x</p:attrName>
                                        </p:attrNameLst>
                                      </p:cBhvr>
                                      <p:tavLst>
                                        <p:tav tm="0">
                                          <p:val>
                                            <p:strVal val="#ppt_x"/>
                                          </p:val>
                                        </p:tav>
                                        <p:tav tm="100000">
                                          <p:val>
                                            <p:strVal val="#ppt_x"/>
                                          </p:val>
                                        </p:tav>
                                      </p:tavLst>
                                    </p:anim>
                                    <p:anim calcmode="lin" valueType="num">
                                      <p:cBhvr additive="base">
                                        <p:cTn id="178" dur="500" fill="hold"/>
                                        <p:tgtEl>
                                          <p:spTgt spid="320584"/>
                                        </p:tgtEl>
                                        <p:attrNameLst>
                                          <p:attrName>ppt_y</p:attrName>
                                        </p:attrNameLst>
                                      </p:cBhvr>
                                      <p:tavLst>
                                        <p:tav tm="0">
                                          <p:val>
                                            <p:strVal val="1+#ppt_h/2"/>
                                          </p:val>
                                        </p:tav>
                                        <p:tav tm="100000">
                                          <p:val>
                                            <p:strVal val="#ppt_y"/>
                                          </p:val>
                                        </p:tav>
                                      </p:tavLst>
                                    </p:anim>
                                  </p:childTnLst>
                                </p:cTn>
                              </p:par>
                            </p:childTnLst>
                          </p:cTn>
                        </p:par>
                        <p:par>
                          <p:cTn id="179" fill="hold">
                            <p:stCondLst>
                              <p:cond delay="500"/>
                            </p:stCondLst>
                            <p:childTnLst>
                              <p:par>
                                <p:cTn id="180" presetID="1" presetClass="entr" presetSubtype="0" fill="hold" nodeType="afterEffect">
                                  <p:stCondLst>
                                    <p:cond delay="0"/>
                                  </p:stCondLst>
                                  <p:childTnLst>
                                    <p:set>
                                      <p:cBhvr>
                                        <p:cTn id="181" dur="1" fill="hold">
                                          <p:stCondLst>
                                            <p:cond delay="0"/>
                                          </p:stCondLst>
                                        </p:cTn>
                                        <p:tgtEl>
                                          <p:spTgt spid="320585"/>
                                        </p:tgtEl>
                                        <p:attrNameLst>
                                          <p:attrName>style.visibility</p:attrName>
                                        </p:attrNameLst>
                                      </p:cBhvr>
                                      <p:to>
                                        <p:strVal val="visible"/>
                                      </p:to>
                                    </p:set>
                                  </p:childTnLst>
                                </p:cTn>
                              </p:par>
                            </p:childTnLst>
                          </p:cTn>
                        </p:par>
                      </p:childTnLst>
                    </p:cTn>
                  </p:par>
                  <p:par>
                    <p:cTn id="182" fill="hold">
                      <p:stCondLst>
                        <p:cond delay="indefinite"/>
                      </p:stCondLst>
                      <p:childTnLst>
                        <p:par>
                          <p:cTn id="183" fill="hold">
                            <p:stCondLst>
                              <p:cond delay="0"/>
                            </p:stCondLst>
                            <p:childTnLst>
                              <p:par>
                                <p:cTn id="184" presetID="2" presetClass="entr" presetSubtype="4" fill="hold" grpId="0" nodeType="clickEffect">
                                  <p:stCondLst>
                                    <p:cond delay="0"/>
                                  </p:stCondLst>
                                  <p:childTnLst>
                                    <p:set>
                                      <p:cBhvr>
                                        <p:cTn id="185" dur="1" fill="hold">
                                          <p:stCondLst>
                                            <p:cond delay="0"/>
                                          </p:stCondLst>
                                        </p:cTn>
                                        <p:tgtEl>
                                          <p:spTgt spid="320588"/>
                                        </p:tgtEl>
                                        <p:attrNameLst>
                                          <p:attrName>style.visibility</p:attrName>
                                        </p:attrNameLst>
                                      </p:cBhvr>
                                      <p:to>
                                        <p:strVal val="visible"/>
                                      </p:to>
                                    </p:set>
                                    <p:anim calcmode="lin" valueType="num">
                                      <p:cBhvr additive="base">
                                        <p:cTn id="186" dur="500" fill="hold"/>
                                        <p:tgtEl>
                                          <p:spTgt spid="320588"/>
                                        </p:tgtEl>
                                        <p:attrNameLst>
                                          <p:attrName>ppt_x</p:attrName>
                                        </p:attrNameLst>
                                      </p:cBhvr>
                                      <p:tavLst>
                                        <p:tav tm="0">
                                          <p:val>
                                            <p:strVal val="#ppt_x"/>
                                          </p:val>
                                        </p:tav>
                                        <p:tav tm="100000">
                                          <p:val>
                                            <p:strVal val="#ppt_x"/>
                                          </p:val>
                                        </p:tav>
                                      </p:tavLst>
                                    </p:anim>
                                    <p:anim calcmode="lin" valueType="num">
                                      <p:cBhvr additive="base">
                                        <p:cTn id="187" dur="500" fill="hold"/>
                                        <p:tgtEl>
                                          <p:spTgt spid="320588"/>
                                        </p:tgtEl>
                                        <p:attrNameLst>
                                          <p:attrName>ppt_y</p:attrName>
                                        </p:attrNameLst>
                                      </p:cBhvr>
                                      <p:tavLst>
                                        <p:tav tm="0">
                                          <p:val>
                                            <p:strVal val="1+#ppt_h/2"/>
                                          </p:val>
                                        </p:tav>
                                        <p:tav tm="100000">
                                          <p:val>
                                            <p:strVal val="#ppt_y"/>
                                          </p:val>
                                        </p:tav>
                                      </p:tavLst>
                                    </p:anim>
                                  </p:childTnLst>
                                </p:cTn>
                              </p:par>
                              <p:par>
                                <p:cTn id="188" presetID="2" presetClass="entr" presetSubtype="4" fill="hold" nodeType="withEffect">
                                  <p:stCondLst>
                                    <p:cond delay="0"/>
                                  </p:stCondLst>
                                  <p:childTnLst>
                                    <p:set>
                                      <p:cBhvr>
                                        <p:cTn id="189" dur="1" fill="hold">
                                          <p:stCondLst>
                                            <p:cond delay="0"/>
                                          </p:stCondLst>
                                        </p:cTn>
                                        <p:tgtEl>
                                          <p:spTgt spid="320589"/>
                                        </p:tgtEl>
                                        <p:attrNameLst>
                                          <p:attrName>style.visibility</p:attrName>
                                        </p:attrNameLst>
                                      </p:cBhvr>
                                      <p:to>
                                        <p:strVal val="visible"/>
                                      </p:to>
                                    </p:set>
                                    <p:anim calcmode="lin" valueType="num">
                                      <p:cBhvr additive="base">
                                        <p:cTn id="190" dur="500" fill="hold"/>
                                        <p:tgtEl>
                                          <p:spTgt spid="320589"/>
                                        </p:tgtEl>
                                        <p:attrNameLst>
                                          <p:attrName>ppt_x</p:attrName>
                                        </p:attrNameLst>
                                      </p:cBhvr>
                                      <p:tavLst>
                                        <p:tav tm="0">
                                          <p:val>
                                            <p:strVal val="#ppt_x"/>
                                          </p:val>
                                        </p:tav>
                                        <p:tav tm="100000">
                                          <p:val>
                                            <p:strVal val="#ppt_x"/>
                                          </p:val>
                                        </p:tav>
                                      </p:tavLst>
                                    </p:anim>
                                    <p:anim calcmode="lin" valueType="num">
                                      <p:cBhvr additive="base">
                                        <p:cTn id="191" dur="500" fill="hold"/>
                                        <p:tgtEl>
                                          <p:spTgt spid="320589"/>
                                        </p:tgtEl>
                                        <p:attrNameLst>
                                          <p:attrName>ppt_y</p:attrName>
                                        </p:attrNameLst>
                                      </p:cBhvr>
                                      <p:tavLst>
                                        <p:tav tm="0">
                                          <p:val>
                                            <p:strVal val="1+#ppt_h/2"/>
                                          </p:val>
                                        </p:tav>
                                        <p:tav tm="100000">
                                          <p:val>
                                            <p:strVal val="#ppt_y"/>
                                          </p:val>
                                        </p:tav>
                                      </p:tavLst>
                                    </p:anim>
                                  </p:childTnLst>
                                </p:cTn>
                              </p:par>
                              <p:par>
                                <p:cTn id="192" presetID="2" presetClass="entr" presetSubtype="4" fill="hold" nodeType="withEffect">
                                  <p:stCondLst>
                                    <p:cond delay="0"/>
                                  </p:stCondLst>
                                  <p:childTnLst>
                                    <p:set>
                                      <p:cBhvr>
                                        <p:cTn id="193" dur="1" fill="hold">
                                          <p:stCondLst>
                                            <p:cond delay="0"/>
                                          </p:stCondLst>
                                        </p:cTn>
                                        <p:tgtEl>
                                          <p:spTgt spid="320590"/>
                                        </p:tgtEl>
                                        <p:attrNameLst>
                                          <p:attrName>style.visibility</p:attrName>
                                        </p:attrNameLst>
                                      </p:cBhvr>
                                      <p:to>
                                        <p:strVal val="visible"/>
                                      </p:to>
                                    </p:set>
                                    <p:anim calcmode="lin" valueType="num">
                                      <p:cBhvr additive="base">
                                        <p:cTn id="194" dur="500" fill="hold"/>
                                        <p:tgtEl>
                                          <p:spTgt spid="320590"/>
                                        </p:tgtEl>
                                        <p:attrNameLst>
                                          <p:attrName>ppt_x</p:attrName>
                                        </p:attrNameLst>
                                      </p:cBhvr>
                                      <p:tavLst>
                                        <p:tav tm="0">
                                          <p:val>
                                            <p:strVal val="#ppt_x"/>
                                          </p:val>
                                        </p:tav>
                                        <p:tav tm="100000">
                                          <p:val>
                                            <p:strVal val="#ppt_x"/>
                                          </p:val>
                                        </p:tav>
                                      </p:tavLst>
                                    </p:anim>
                                    <p:anim calcmode="lin" valueType="num">
                                      <p:cBhvr additive="base">
                                        <p:cTn id="195" dur="500" fill="hold"/>
                                        <p:tgtEl>
                                          <p:spTgt spid="3205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62" grpId="0" animBg="1"/>
      <p:bldP spid="320533" grpId="0"/>
      <p:bldP spid="320534" grpId="0" animBg="1"/>
      <p:bldP spid="320537" grpId="0"/>
      <p:bldP spid="320539" grpId="0"/>
      <p:bldP spid="320541" grpId="0"/>
      <p:bldP spid="320545" grpId="0"/>
      <p:bldP spid="320546" grpId="0" animBg="1"/>
      <p:bldP spid="320546" grpId="1" animBg="1"/>
      <p:bldP spid="320547" grpId="0"/>
      <p:bldP spid="320548" grpId="0" animBg="1"/>
      <p:bldP spid="320550" grpId="0" animBg="1"/>
      <p:bldP spid="320550" grpId="1" animBg="1"/>
      <p:bldP spid="320552" grpId="0" animBg="1"/>
      <p:bldP spid="320553" grpId="0"/>
      <p:bldP spid="320554" grpId="0" animBg="1"/>
      <p:bldP spid="320555" grpId="0" animBg="1"/>
      <p:bldP spid="320555" grpId="1" animBg="1"/>
      <p:bldP spid="320557" grpId="0" animBg="1"/>
      <p:bldP spid="320557" grpId="1" animBg="1"/>
      <p:bldP spid="320558" grpId="0" animBg="1"/>
      <p:bldP spid="320559" grpId="0" animBg="1"/>
      <p:bldP spid="320559" grpId="1" animBg="1"/>
      <p:bldP spid="320560" grpId="0"/>
      <p:bldP spid="320563" grpId="0" animBg="1"/>
      <p:bldP spid="320563" grpId="1" animBg="1"/>
      <p:bldP spid="320566" grpId="0" animBg="1"/>
      <p:bldP spid="320568" grpId="0"/>
      <p:bldP spid="320572" grpId="0"/>
      <p:bldP spid="320573" grpId="0" animBg="1"/>
      <p:bldP spid="320574" grpId="0"/>
      <p:bldP spid="320575" grpId="0"/>
      <p:bldP spid="320576" grpId="0" animBg="1"/>
      <p:bldP spid="320581" grpId="0" animBg="1"/>
      <p:bldP spid="320582" grpId="0"/>
      <p:bldP spid="320584" grpId="0"/>
      <p:bldP spid="320586" grpId="0" animBg="1"/>
      <p:bldP spid="320586" grpId="1" animBg="1"/>
      <p:bldP spid="3205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0" name="Rectangle 4"/>
          <p:cNvSpPr>
            <a:spLocks noChangeArrowheads="1"/>
          </p:cNvSpPr>
          <p:nvPr/>
        </p:nvSpPr>
        <p:spPr bwMode="auto">
          <a:xfrm>
            <a:off x="981075" y="523875"/>
            <a:ext cx="4229100" cy="200025"/>
          </a:xfrm>
          <a:prstGeom prst="rect">
            <a:avLst/>
          </a:prstGeom>
          <a:noFill/>
          <a:ln w="9525">
            <a:noFill/>
            <a:miter lim="800000"/>
            <a:headEnd/>
            <a:tailEnd/>
          </a:ln>
          <a:effectLst/>
        </p:spPr>
        <p:txBody>
          <a:bodyPr anchor="ctr"/>
          <a:lstStyle/>
          <a:p>
            <a:r>
              <a:rPr lang="ru-RU"/>
              <a:t>Лекция 7</a:t>
            </a:r>
            <a:r>
              <a:rPr lang="en-US"/>
              <a:t> </a:t>
            </a:r>
            <a:r>
              <a:rPr lang="en-US" sz="1800"/>
              <a:t>(</a:t>
            </a:r>
            <a:r>
              <a:rPr lang="ru-RU" sz="1800"/>
              <a:t>продолжение – 7.</a:t>
            </a:r>
            <a:r>
              <a:rPr lang="en-US" sz="1800"/>
              <a:t>3</a:t>
            </a:r>
            <a:r>
              <a:rPr lang="ru-RU" sz="1800"/>
              <a:t>)</a:t>
            </a:r>
          </a:p>
        </p:txBody>
      </p:sp>
      <p:pic>
        <p:nvPicPr>
          <p:cNvPr id="321541" name="Picture 5" descr="НТЦТТ2"/>
          <p:cNvPicPr>
            <a:picLocks noChangeAspect="1" noChangeArrowheads="1"/>
          </p:cNvPicPr>
          <p:nvPr/>
        </p:nvPicPr>
        <p:blipFill>
          <a:blip r:embed="rId3" cstate="print"/>
          <a:srcRect/>
          <a:stretch>
            <a:fillRect/>
          </a:stretch>
        </p:blipFill>
        <p:spPr bwMode="auto">
          <a:xfrm>
            <a:off x="8172450" y="115888"/>
            <a:ext cx="792163" cy="512762"/>
          </a:xfrm>
          <a:prstGeom prst="rect">
            <a:avLst/>
          </a:prstGeom>
          <a:noFill/>
          <a:ln w="9525">
            <a:noFill/>
            <a:miter lim="800000"/>
            <a:headEnd/>
            <a:tailEnd/>
          </a:ln>
        </p:spPr>
      </p:pic>
      <p:sp>
        <p:nvSpPr>
          <p:cNvPr id="321542" name="Rectangle 6"/>
          <p:cNvSpPr>
            <a:spLocks noChangeArrowheads="1"/>
          </p:cNvSpPr>
          <p:nvPr/>
        </p:nvSpPr>
        <p:spPr bwMode="auto">
          <a:xfrm>
            <a:off x="7938" y="622300"/>
            <a:ext cx="8821737" cy="630238"/>
          </a:xfrm>
          <a:prstGeom prst="rect">
            <a:avLst/>
          </a:prstGeom>
          <a:noFill/>
          <a:ln w="9525">
            <a:noFill/>
            <a:miter lim="800000"/>
            <a:headEnd/>
            <a:tailEnd/>
          </a:ln>
          <a:effectLst/>
        </p:spPr>
        <p:txBody>
          <a:bodyPr/>
          <a:lstStyle/>
          <a:p>
            <a:pPr marL="533400" indent="-533400">
              <a:lnSpc>
                <a:spcPct val="80000"/>
              </a:lnSpc>
              <a:spcBef>
                <a:spcPct val="20000"/>
              </a:spcBef>
              <a:buClr>
                <a:schemeClr val="bg2"/>
              </a:buClr>
              <a:buSzPct val="75000"/>
              <a:buFont typeface="Wingdings" pitchFamily="2" charset="2"/>
              <a:buNone/>
            </a:pPr>
            <a:endParaRPr lang="ru-RU" sz="1000" b="1"/>
          </a:p>
          <a:p>
            <a:pPr marL="533400" indent="-533400">
              <a:lnSpc>
                <a:spcPct val="80000"/>
              </a:lnSpc>
              <a:spcBef>
                <a:spcPct val="20000"/>
              </a:spcBef>
              <a:buClr>
                <a:schemeClr val="bg2"/>
              </a:buClr>
              <a:buSzPct val="75000"/>
              <a:buFont typeface="Wingdings" pitchFamily="2" charset="2"/>
              <a:buChar char="n"/>
            </a:pPr>
            <a:r>
              <a:rPr lang="ru-RU" sz="1000" b="1">
                <a:solidFill>
                  <a:srgbClr val="FF0000"/>
                </a:solidFill>
              </a:rPr>
              <a:t>Инварианты системы сил</a:t>
            </a:r>
            <a:r>
              <a:rPr lang="ru-RU" sz="1000" b="1"/>
              <a:t> – </a:t>
            </a:r>
            <a:r>
              <a:rPr lang="ru-RU" sz="1000">
                <a:solidFill>
                  <a:schemeClr val="bg2"/>
                </a:solidFill>
              </a:rPr>
              <a:t>величины, не зависящие от выбора центра приведения</a:t>
            </a:r>
            <a:r>
              <a:rPr lang="en-US" sz="1000"/>
              <a:t>:</a:t>
            </a:r>
            <a:r>
              <a:rPr lang="ru-RU" sz="1000"/>
              <a:t> </a:t>
            </a:r>
          </a:p>
          <a:p>
            <a:pPr marL="533400" indent="-533400">
              <a:lnSpc>
                <a:spcPct val="80000"/>
              </a:lnSpc>
              <a:spcBef>
                <a:spcPct val="20000"/>
              </a:spcBef>
              <a:buClr>
                <a:schemeClr val="bg2"/>
              </a:buClr>
              <a:buSzPct val="75000"/>
              <a:buFont typeface="Wingdings" pitchFamily="2" charset="2"/>
              <a:buChar char="n"/>
            </a:pPr>
            <a:r>
              <a:rPr lang="ru-RU" sz="1000" b="1">
                <a:solidFill>
                  <a:srgbClr val="FF0000"/>
                </a:solidFill>
              </a:rPr>
              <a:t>Первый (векторный) инвариант</a:t>
            </a:r>
            <a:r>
              <a:rPr lang="ru-RU" sz="1000"/>
              <a:t> – </a:t>
            </a:r>
            <a:r>
              <a:rPr lang="ru-RU" sz="1000" b="1"/>
              <a:t>главный вектор системы сил </a:t>
            </a:r>
            <a:r>
              <a:rPr lang="en-US" sz="1000" b="1" i="1"/>
              <a:t>R</a:t>
            </a:r>
            <a:r>
              <a:rPr lang="en-US" sz="1000"/>
              <a:t>*:</a:t>
            </a:r>
            <a:endParaRPr lang="ru-RU" sz="1000"/>
          </a:p>
          <a:p>
            <a:pPr marL="533400" indent="-533400">
              <a:lnSpc>
                <a:spcPct val="80000"/>
              </a:lnSpc>
              <a:spcBef>
                <a:spcPct val="20000"/>
              </a:spcBef>
              <a:buClr>
                <a:schemeClr val="bg2"/>
              </a:buClr>
              <a:buSzPct val="75000"/>
              <a:buFont typeface="Wingdings" pitchFamily="2" charset="2"/>
              <a:buNone/>
            </a:pPr>
            <a:endParaRPr lang="ru-RU" sz="900"/>
          </a:p>
        </p:txBody>
      </p:sp>
      <p:graphicFrame>
        <p:nvGraphicFramePr>
          <p:cNvPr id="321543" name="Object 7"/>
          <p:cNvGraphicFramePr>
            <a:graphicFrameLocks noChangeAspect="1"/>
          </p:cNvGraphicFramePr>
          <p:nvPr/>
        </p:nvGraphicFramePr>
        <p:xfrm>
          <a:off x="5372100" y="968375"/>
          <a:ext cx="685800" cy="254000"/>
        </p:xfrm>
        <a:graphic>
          <a:graphicData uri="http://schemas.openxmlformats.org/presentationml/2006/ole">
            <p:oleObj spid="_x0000_s321543" name="Формула" r:id="rId4" imgW="685800" imgH="253800" progId="Equation.3">
              <p:embed/>
            </p:oleObj>
          </a:graphicData>
        </a:graphic>
      </p:graphicFrame>
      <p:graphicFrame>
        <p:nvGraphicFramePr>
          <p:cNvPr id="321544" name="Object 8"/>
          <p:cNvGraphicFramePr>
            <a:graphicFrameLocks noChangeAspect="1"/>
          </p:cNvGraphicFramePr>
          <p:nvPr/>
        </p:nvGraphicFramePr>
        <p:xfrm>
          <a:off x="6548438" y="1487488"/>
          <a:ext cx="1217612" cy="217487"/>
        </p:xfrm>
        <a:graphic>
          <a:graphicData uri="http://schemas.openxmlformats.org/presentationml/2006/ole">
            <p:oleObj spid="_x0000_s321544" name="Формула" r:id="rId5" imgW="1231560" imgH="241200" progId="Equation.3">
              <p:embed/>
            </p:oleObj>
          </a:graphicData>
        </a:graphic>
      </p:graphicFrame>
      <p:sp>
        <p:nvSpPr>
          <p:cNvPr id="321545" name="Text Box 9"/>
          <p:cNvSpPr txBox="1">
            <a:spLocks noChangeArrowheads="1"/>
          </p:cNvSpPr>
          <p:nvPr/>
        </p:nvSpPr>
        <p:spPr bwMode="auto">
          <a:xfrm>
            <a:off x="146050" y="1201738"/>
            <a:ext cx="7273925" cy="549275"/>
          </a:xfrm>
          <a:prstGeom prst="rect">
            <a:avLst/>
          </a:prstGeom>
          <a:noFill/>
          <a:ln w="9525" algn="ctr">
            <a:noFill/>
            <a:miter lim="800000"/>
            <a:headEnd/>
            <a:tailEnd/>
          </a:ln>
          <a:effectLst/>
        </p:spPr>
        <p:txBody>
          <a:bodyPr>
            <a:spAutoFit/>
          </a:bodyPr>
          <a:lstStyle/>
          <a:p>
            <a:r>
              <a:rPr lang="ru-RU" sz="1000"/>
              <a:t>Главный момент не является инвариантом, поскольку он зависит от выбора центра приведения.</a:t>
            </a:r>
            <a:r>
              <a:rPr lang="en-US" sz="1000"/>
              <a:t> </a:t>
            </a:r>
            <a:r>
              <a:rPr lang="ru-RU" sz="1000"/>
              <a:t>Однако существует величина, связанная с главным вектором, не зависящая от выбора центра приведения</a:t>
            </a:r>
            <a:r>
              <a:rPr lang="en-US" sz="1000"/>
              <a:t>:</a:t>
            </a:r>
          </a:p>
          <a:p>
            <a:r>
              <a:rPr lang="en-US" sz="1000"/>
              <a:t>	1. </a:t>
            </a:r>
            <a:r>
              <a:rPr lang="ru-RU" sz="1000"/>
              <a:t>Запишем зависимость для главного момента системы от выбора точки приведения</a:t>
            </a:r>
            <a:r>
              <a:rPr lang="en-US" sz="1000"/>
              <a:t>:</a:t>
            </a:r>
            <a:endParaRPr lang="ru-RU"/>
          </a:p>
        </p:txBody>
      </p:sp>
      <p:sp>
        <p:nvSpPr>
          <p:cNvPr id="321546" name="Text Box 10"/>
          <p:cNvSpPr txBox="1">
            <a:spLocks noChangeArrowheads="1"/>
          </p:cNvSpPr>
          <p:nvPr/>
        </p:nvSpPr>
        <p:spPr bwMode="auto">
          <a:xfrm>
            <a:off x="1060450" y="1677988"/>
            <a:ext cx="6129338" cy="244475"/>
          </a:xfrm>
          <a:prstGeom prst="rect">
            <a:avLst/>
          </a:prstGeom>
          <a:noFill/>
          <a:ln w="9525" algn="ctr">
            <a:noFill/>
            <a:miter lim="800000"/>
            <a:headEnd/>
            <a:tailEnd/>
          </a:ln>
          <a:effectLst/>
        </p:spPr>
        <p:txBody>
          <a:bodyPr wrap="none">
            <a:spAutoFit/>
          </a:bodyPr>
          <a:lstStyle/>
          <a:p>
            <a:r>
              <a:rPr lang="en-US" sz="1000"/>
              <a:t>2.</a:t>
            </a:r>
            <a:r>
              <a:rPr lang="ru-RU" sz="1000"/>
              <a:t> Умножим левую и правую части этого выражения скалярно на главный вектор и раскроем скобки</a:t>
            </a:r>
            <a:r>
              <a:rPr lang="en-US" sz="1000"/>
              <a:t>:</a:t>
            </a:r>
            <a:endParaRPr lang="ru-RU" sz="1000"/>
          </a:p>
        </p:txBody>
      </p:sp>
      <p:graphicFrame>
        <p:nvGraphicFramePr>
          <p:cNvPr id="321547" name="Object 11"/>
          <p:cNvGraphicFramePr>
            <a:graphicFrameLocks noChangeAspect="1"/>
          </p:cNvGraphicFramePr>
          <p:nvPr/>
        </p:nvGraphicFramePr>
        <p:xfrm>
          <a:off x="3805238" y="1914525"/>
          <a:ext cx="3125787" cy="233363"/>
        </p:xfrm>
        <a:graphic>
          <a:graphicData uri="http://schemas.openxmlformats.org/presentationml/2006/ole">
            <p:oleObj spid="_x0000_s321547" name="Формула" r:id="rId6" imgW="3504960" imgH="241200" progId="Equation.3">
              <p:embed/>
            </p:oleObj>
          </a:graphicData>
        </a:graphic>
      </p:graphicFrame>
      <p:sp>
        <p:nvSpPr>
          <p:cNvPr id="321548" name="Text Box 12"/>
          <p:cNvSpPr txBox="1">
            <a:spLocks noChangeArrowheads="1"/>
          </p:cNvSpPr>
          <p:nvPr/>
        </p:nvSpPr>
        <p:spPr bwMode="auto">
          <a:xfrm>
            <a:off x="1049338" y="2124075"/>
            <a:ext cx="7985125" cy="396875"/>
          </a:xfrm>
          <a:prstGeom prst="rect">
            <a:avLst/>
          </a:prstGeom>
          <a:noFill/>
          <a:ln w="9525" algn="ctr">
            <a:noFill/>
            <a:miter lim="800000"/>
            <a:headEnd/>
            <a:tailEnd/>
          </a:ln>
          <a:effectLst/>
        </p:spPr>
        <p:txBody>
          <a:bodyPr wrap="none">
            <a:spAutoFit/>
          </a:bodyPr>
          <a:lstStyle/>
          <a:p>
            <a:r>
              <a:rPr lang="en-US" sz="1000"/>
              <a:t>3.</a:t>
            </a:r>
            <a:r>
              <a:rPr lang="ru-RU" sz="1000"/>
              <a:t> Второе слагаемое в правой части обращается в ноль, т.к. главный вектор </a:t>
            </a:r>
            <a:r>
              <a:rPr lang="en-US" sz="1000" b="1" i="1"/>
              <a:t>R*</a:t>
            </a:r>
            <a:r>
              <a:rPr lang="ru-RU" sz="1000"/>
              <a:t> перпендикулярен вектору векторного произведения</a:t>
            </a:r>
          </a:p>
          <a:p>
            <a:r>
              <a:rPr lang="ru-RU" sz="1000"/>
              <a:t> в скобках. Отсюда получаем тождество</a:t>
            </a:r>
            <a:r>
              <a:rPr lang="en-US" sz="1000"/>
              <a:t>:</a:t>
            </a:r>
            <a:endParaRPr lang="ru-RU" sz="1000"/>
          </a:p>
        </p:txBody>
      </p:sp>
      <p:graphicFrame>
        <p:nvGraphicFramePr>
          <p:cNvPr id="321549" name="Object 13"/>
          <p:cNvGraphicFramePr>
            <a:graphicFrameLocks noChangeAspect="1"/>
          </p:cNvGraphicFramePr>
          <p:nvPr/>
        </p:nvGraphicFramePr>
        <p:xfrm>
          <a:off x="3794125" y="2370138"/>
          <a:ext cx="1087438" cy="233362"/>
        </p:xfrm>
        <a:graphic>
          <a:graphicData uri="http://schemas.openxmlformats.org/presentationml/2006/ole">
            <p:oleObj spid="_x0000_s321549" name="Формула" r:id="rId7" imgW="1218960" imgH="241200" progId="Equation.3">
              <p:embed/>
            </p:oleObj>
          </a:graphicData>
        </a:graphic>
      </p:graphicFrame>
      <p:sp>
        <p:nvSpPr>
          <p:cNvPr id="321550" name="Text Box 14"/>
          <p:cNvSpPr txBox="1">
            <a:spLocks noChangeArrowheads="1"/>
          </p:cNvSpPr>
          <p:nvPr/>
        </p:nvSpPr>
        <p:spPr bwMode="auto">
          <a:xfrm>
            <a:off x="247650" y="2589213"/>
            <a:ext cx="4510088" cy="396875"/>
          </a:xfrm>
          <a:prstGeom prst="rect">
            <a:avLst/>
          </a:prstGeom>
          <a:noFill/>
          <a:ln w="9525" algn="ctr">
            <a:noFill/>
            <a:miter lim="800000"/>
            <a:headEnd/>
            <a:tailEnd/>
          </a:ln>
          <a:effectLst/>
        </p:spPr>
        <p:txBody>
          <a:bodyPr wrap="none">
            <a:spAutoFit/>
          </a:bodyPr>
          <a:lstStyle/>
          <a:p>
            <a:r>
              <a:rPr lang="ru-RU" sz="1000"/>
              <a:t>Таким образом, </a:t>
            </a:r>
            <a:r>
              <a:rPr lang="ru-RU" sz="1000" b="1"/>
              <a:t>скалярное произведение главного вектора</a:t>
            </a:r>
            <a:r>
              <a:rPr lang="ru-RU" sz="1000"/>
              <a:t> </a:t>
            </a:r>
            <a:r>
              <a:rPr lang="en-US" sz="1000" b="1" i="1"/>
              <a:t>R*</a:t>
            </a:r>
            <a:r>
              <a:rPr lang="ru-RU" sz="1000"/>
              <a:t> </a:t>
            </a:r>
          </a:p>
          <a:p>
            <a:r>
              <a:rPr lang="ru-RU" sz="1000" b="1"/>
              <a:t>на вектор главного момента</a:t>
            </a:r>
            <a:r>
              <a:rPr lang="ru-RU" sz="1000"/>
              <a:t> </a:t>
            </a:r>
            <a:r>
              <a:rPr lang="en-US" sz="1000" b="1" i="1"/>
              <a:t>M</a:t>
            </a:r>
            <a:r>
              <a:rPr lang="en-US" sz="1000" b="1" i="1" baseline="-25000"/>
              <a:t>A</a:t>
            </a:r>
            <a:r>
              <a:rPr lang="en-US" sz="1000"/>
              <a:t> </a:t>
            </a:r>
            <a:r>
              <a:rPr lang="ru-RU" sz="1000"/>
              <a:t>есть </a:t>
            </a:r>
            <a:r>
              <a:rPr lang="ru-RU" sz="1000" b="1">
                <a:solidFill>
                  <a:srgbClr val="FF0000"/>
                </a:solidFill>
              </a:rPr>
              <a:t>второй (скалярный) инвариант</a:t>
            </a:r>
            <a:r>
              <a:rPr lang="en-US" sz="1000"/>
              <a:t>:</a:t>
            </a:r>
            <a:endParaRPr lang="ru-RU" sz="1000"/>
          </a:p>
        </p:txBody>
      </p:sp>
      <p:graphicFrame>
        <p:nvGraphicFramePr>
          <p:cNvPr id="321551" name="Object 15"/>
          <p:cNvGraphicFramePr>
            <a:graphicFrameLocks noChangeAspect="1"/>
          </p:cNvGraphicFramePr>
          <p:nvPr/>
        </p:nvGraphicFramePr>
        <p:xfrm>
          <a:off x="4875213" y="2730500"/>
          <a:ext cx="939800" cy="233363"/>
        </p:xfrm>
        <a:graphic>
          <a:graphicData uri="http://schemas.openxmlformats.org/presentationml/2006/ole">
            <p:oleObj spid="_x0000_s321551" name="Формула" r:id="rId8" imgW="1054080" imgH="241200" progId="Equation.3">
              <p:embed/>
            </p:oleObj>
          </a:graphicData>
        </a:graphic>
      </p:graphicFrame>
      <p:sp>
        <p:nvSpPr>
          <p:cNvPr id="321552" name="Text Box 16"/>
          <p:cNvSpPr txBox="1">
            <a:spLocks noChangeArrowheads="1"/>
          </p:cNvSpPr>
          <p:nvPr/>
        </p:nvSpPr>
        <p:spPr bwMode="auto">
          <a:xfrm>
            <a:off x="655638" y="2987675"/>
            <a:ext cx="5418137" cy="244475"/>
          </a:xfrm>
          <a:prstGeom prst="rect">
            <a:avLst/>
          </a:prstGeom>
          <a:noFill/>
          <a:ln w="9525" algn="ctr">
            <a:noFill/>
            <a:miter lim="800000"/>
            <a:headEnd/>
            <a:tailEnd/>
          </a:ln>
          <a:effectLst/>
        </p:spPr>
        <p:txBody>
          <a:bodyPr wrap="none">
            <a:spAutoFit/>
          </a:bodyPr>
          <a:lstStyle/>
          <a:p>
            <a:r>
              <a:rPr lang="ru-RU" sz="1000"/>
              <a:t>Отсюда, </a:t>
            </a:r>
            <a:r>
              <a:rPr lang="ru-RU" sz="1000" b="1"/>
              <a:t>главный минимальный момент</a:t>
            </a:r>
            <a:r>
              <a:rPr lang="ru-RU" sz="1000"/>
              <a:t> </a:t>
            </a:r>
            <a:r>
              <a:rPr lang="en-US" sz="1000" b="1" i="1"/>
              <a:t>M*</a:t>
            </a:r>
            <a:r>
              <a:rPr lang="ru-RU" sz="1000"/>
              <a:t> также является инвариантной величиной</a:t>
            </a:r>
            <a:r>
              <a:rPr lang="en-US" sz="1000"/>
              <a:t>:</a:t>
            </a:r>
            <a:endParaRPr lang="ru-RU" sz="1000"/>
          </a:p>
        </p:txBody>
      </p:sp>
      <p:graphicFrame>
        <p:nvGraphicFramePr>
          <p:cNvPr id="321553" name="Object 17"/>
          <p:cNvGraphicFramePr>
            <a:graphicFrameLocks noChangeAspect="1"/>
          </p:cNvGraphicFramePr>
          <p:nvPr/>
        </p:nvGraphicFramePr>
        <p:xfrm>
          <a:off x="6102350" y="2878138"/>
          <a:ext cx="1778000" cy="430212"/>
        </p:xfrm>
        <a:graphic>
          <a:graphicData uri="http://schemas.openxmlformats.org/presentationml/2006/ole">
            <p:oleObj spid="_x0000_s321553" name="Формула" r:id="rId9" imgW="1993680" imgH="444240" progId="Equation.3">
              <p:embed/>
            </p:oleObj>
          </a:graphicData>
        </a:graphic>
      </p:graphicFrame>
      <p:sp>
        <p:nvSpPr>
          <p:cNvPr id="321555" name="Rectangle 19"/>
          <p:cNvSpPr>
            <a:spLocks noChangeArrowheads="1"/>
          </p:cNvSpPr>
          <p:nvPr/>
        </p:nvSpPr>
        <p:spPr bwMode="auto">
          <a:xfrm>
            <a:off x="0" y="3146425"/>
            <a:ext cx="8863013" cy="287338"/>
          </a:xfrm>
          <a:prstGeom prst="rect">
            <a:avLst/>
          </a:prstGeom>
          <a:noFill/>
          <a:ln w="9525">
            <a:noFill/>
            <a:miter lim="800000"/>
            <a:headEnd/>
            <a:tailEnd/>
          </a:ln>
          <a:effectLst/>
        </p:spPr>
        <p:txBody>
          <a:bodyPr/>
          <a:lstStyle/>
          <a:p>
            <a:pPr marL="533400" indent="-533400">
              <a:lnSpc>
                <a:spcPct val="80000"/>
              </a:lnSpc>
              <a:spcBef>
                <a:spcPct val="20000"/>
              </a:spcBef>
              <a:buClr>
                <a:schemeClr val="bg2"/>
              </a:buClr>
              <a:buSzPct val="75000"/>
              <a:buFont typeface="Wingdings" pitchFamily="2" charset="2"/>
              <a:buNone/>
            </a:pPr>
            <a:endParaRPr lang="ru-RU" sz="1000" b="1"/>
          </a:p>
          <a:p>
            <a:pPr marL="533400" indent="-533400">
              <a:spcBef>
                <a:spcPct val="20000"/>
              </a:spcBef>
              <a:buClr>
                <a:schemeClr val="bg2"/>
              </a:buClr>
              <a:buSzPct val="75000"/>
              <a:buFont typeface="Wingdings" pitchFamily="2" charset="2"/>
              <a:buChar char="n"/>
            </a:pPr>
            <a:r>
              <a:rPr lang="ru-RU" sz="1000" b="1">
                <a:solidFill>
                  <a:srgbClr val="FF0000"/>
                </a:solidFill>
              </a:rPr>
              <a:t>Теоремы</a:t>
            </a:r>
            <a:r>
              <a:rPr lang="en-US" sz="1000" b="1">
                <a:solidFill>
                  <a:srgbClr val="FF0000"/>
                </a:solidFill>
              </a:rPr>
              <a:t> </a:t>
            </a:r>
            <a:r>
              <a:rPr lang="ru-RU" sz="1000" b="1">
                <a:solidFill>
                  <a:srgbClr val="FF0000"/>
                </a:solidFill>
              </a:rPr>
              <a:t>Вариньона о моментах равнодействующей для пространственной системы сил</a:t>
            </a:r>
            <a:r>
              <a:rPr lang="en-US" sz="1000" b="1">
                <a:solidFill>
                  <a:srgbClr val="FF0000"/>
                </a:solidFill>
              </a:rPr>
              <a:t>:</a:t>
            </a:r>
          </a:p>
          <a:p>
            <a:pPr marL="533400" indent="-533400">
              <a:spcBef>
                <a:spcPct val="20000"/>
              </a:spcBef>
              <a:buClr>
                <a:schemeClr val="bg2"/>
              </a:buClr>
              <a:buSzPct val="75000"/>
              <a:buFont typeface="Wingdings" pitchFamily="2" charset="2"/>
              <a:buNone/>
            </a:pPr>
            <a:r>
              <a:rPr lang="en-US" sz="1000">
                <a:solidFill>
                  <a:schemeClr val="bg2"/>
                </a:solidFill>
              </a:rPr>
              <a:t>	</a:t>
            </a:r>
            <a:r>
              <a:rPr lang="ru-RU" sz="1000">
                <a:solidFill>
                  <a:schemeClr val="bg2"/>
                </a:solidFill>
              </a:rPr>
              <a:t>Если система сил имеет равнодействующую, то</a:t>
            </a:r>
          </a:p>
          <a:p>
            <a:pPr marL="533400" indent="-533400">
              <a:spcBef>
                <a:spcPct val="20000"/>
              </a:spcBef>
              <a:buClr>
                <a:schemeClr val="bg2"/>
              </a:buClr>
              <a:buSzPct val="75000"/>
              <a:buFont typeface="Wingdings" pitchFamily="2" charset="2"/>
              <a:buChar char="n"/>
            </a:pPr>
            <a:r>
              <a:rPr lang="ru-RU" sz="1000">
                <a:solidFill>
                  <a:schemeClr val="bg2"/>
                </a:solidFill>
              </a:rPr>
              <a:t>момент равнодействующей относительно любого центра равен </a:t>
            </a:r>
            <a:r>
              <a:rPr lang="ru-RU" sz="1000" b="1">
                <a:solidFill>
                  <a:schemeClr val="bg2"/>
                </a:solidFill>
              </a:rPr>
              <a:t>геометрической</a:t>
            </a:r>
            <a:r>
              <a:rPr lang="ru-RU" sz="1000">
                <a:solidFill>
                  <a:schemeClr val="bg2"/>
                </a:solidFill>
              </a:rPr>
              <a:t> сумме моментов сил системы относительно того же центра.</a:t>
            </a:r>
          </a:p>
          <a:p>
            <a:pPr marL="533400" indent="-533400">
              <a:spcBef>
                <a:spcPct val="20000"/>
              </a:spcBef>
              <a:buClr>
                <a:schemeClr val="bg2"/>
              </a:buClr>
              <a:buSzPct val="75000"/>
              <a:buFont typeface="Wingdings" pitchFamily="2" charset="2"/>
              <a:buChar char="n"/>
            </a:pPr>
            <a:r>
              <a:rPr lang="ru-RU" sz="1000">
                <a:solidFill>
                  <a:schemeClr val="bg2"/>
                </a:solidFill>
              </a:rPr>
              <a:t>момент равнодействующей относительно любой оси равен </a:t>
            </a:r>
            <a:r>
              <a:rPr lang="ru-RU" sz="1000" b="1">
                <a:solidFill>
                  <a:schemeClr val="bg2"/>
                </a:solidFill>
              </a:rPr>
              <a:t>алгебраической</a:t>
            </a:r>
            <a:r>
              <a:rPr lang="ru-RU" sz="1000">
                <a:solidFill>
                  <a:schemeClr val="bg2"/>
                </a:solidFill>
              </a:rPr>
              <a:t> сумме моментов сил системы относительно той же оси.</a:t>
            </a:r>
          </a:p>
        </p:txBody>
      </p:sp>
      <p:sp>
        <p:nvSpPr>
          <p:cNvPr id="321556" name="Freeform 20"/>
          <p:cNvSpPr>
            <a:spLocks/>
          </p:cNvSpPr>
          <p:nvPr/>
        </p:nvSpPr>
        <p:spPr bwMode="auto">
          <a:xfrm>
            <a:off x="542925" y="4733925"/>
            <a:ext cx="2286000" cy="1525588"/>
          </a:xfrm>
          <a:custGeom>
            <a:avLst/>
            <a:gdLst/>
            <a:ahLst/>
            <a:cxnLst>
              <a:cxn ang="0">
                <a:pos x="0" y="480"/>
              </a:cxn>
              <a:cxn ang="0">
                <a:pos x="78" y="222"/>
              </a:cxn>
              <a:cxn ang="0">
                <a:pos x="228" y="54"/>
              </a:cxn>
              <a:cxn ang="0">
                <a:pos x="288" y="24"/>
              </a:cxn>
              <a:cxn ang="0">
                <a:pos x="336" y="0"/>
              </a:cxn>
              <a:cxn ang="0">
                <a:pos x="924" y="6"/>
              </a:cxn>
              <a:cxn ang="0">
                <a:pos x="1308" y="168"/>
              </a:cxn>
              <a:cxn ang="0">
                <a:pos x="1368" y="312"/>
              </a:cxn>
              <a:cxn ang="0">
                <a:pos x="1440" y="630"/>
              </a:cxn>
              <a:cxn ang="0">
                <a:pos x="1434" y="816"/>
              </a:cxn>
              <a:cxn ang="0">
                <a:pos x="1368" y="900"/>
              </a:cxn>
              <a:cxn ang="0">
                <a:pos x="1170" y="960"/>
              </a:cxn>
              <a:cxn ang="0">
                <a:pos x="810" y="954"/>
              </a:cxn>
              <a:cxn ang="0">
                <a:pos x="780" y="936"/>
              </a:cxn>
              <a:cxn ang="0">
                <a:pos x="678" y="900"/>
              </a:cxn>
              <a:cxn ang="0">
                <a:pos x="414" y="834"/>
              </a:cxn>
              <a:cxn ang="0">
                <a:pos x="318" y="792"/>
              </a:cxn>
              <a:cxn ang="0">
                <a:pos x="252" y="756"/>
              </a:cxn>
              <a:cxn ang="0">
                <a:pos x="174" y="684"/>
              </a:cxn>
              <a:cxn ang="0">
                <a:pos x="114" y="648"/>
              </a:cxn>
              <a:cxn ang="0">
                <a:pos x="84" y="618"/>
              </a:cxn>
              <a:cxn ang="0">
                <a:pos x="24" y="552"/>
              </a:cxn>
              <a:cxn ang="0">
                <a:pos x="0" y="486"/>
              </a:cxn>
            </a:cxnLst>
            <a:rect l="0" t="0" r="r" b="b"/>
            <a:pathLst>
              <a:path w="1440" h="961">
                <a:moveTo>
                  <a:pt x="0" y="480"/>
                </a:moveTo>
                <a:cubicBezTo>
                  <a:pt x="9" y="385"/>
                  <a:pt x="18" y="297"/>
                  <a:pt x="78" y="222"/>
                </a:cubicBezTo>
                <a:cubicBezTo>
                  <a:pt x="102" y="150"/>
                  <a:pt x="171" y="99"/>
                  <a:pt x="228" y="54"/>
                </a:cubicBezTo>
                <a:cubicBezTo>
                  <a:pt x="276" y="15"/>
                  <a:pt x="224" y="56"/>
                  <a:pt x="288" y="24"/>
                </a:cubicBezTo>
                <a:cubicBezTo>
                  <a:pt x="304" y="16"/>
                  <a:pt x="336" y="0"/>
                  <a:pt x="336" y="0"/>
                </a:cubicBezTo>
                <a:cubicBezTo>
                  <a:pt x="532" y="2"/>
                  <a:pt x="728" y="2"/>
                  <a:pt x="924" y="6"/>
                </a:cubicBezTo>
                <a:cubicBezTo>
                  <a:pt x="1061" y="9"/>
                  <a:pt x="1184" y="127"/>
                  <a:pt x="1308" y="168"/>
                </a:cubicBezTo>
                <a:cubicBezTo>
                  <a:pt x="1347" y="207"/>
                  <a:pt x="1351" y="262"/>
                  <a:pt x="1368" y="312"/>
                </a:cubicBezTo>
                <a:cubicBezTo>
                  <a:pt x="1402" y="415"/>
                  <a:pt x="1414" y="524"/>
                  <a:pt x="1440" y="630"/>
                </a:cubicBezTo>
                <a:cubicBezTo>
                  <a:pt x="1438" y="692"/>
                  <a:pt x="1438" y="754"/>
                  <a:pt x="1434" y="816"/>
                </a:cubicBezTo>
                <a:cubicBezTo>
                  <a:pt x="1432" y="858"/>
                  <a:pt x="1400" y="882"/>
                  <a:pt x="1368" y="900"/>
                </a:cubicBezTo>
                <a:cubicBezTo>
                  <a:pt x="1296" y="941"/>
                  <a:pt x="1255" y="952"/>
                  <a:pt x="1170" y="960"/>
                </a:cubicBezTo>
                <a:cubicBezTo>
                  <a:pt x="1050" y="958"/>
                  <a:pt x="930" y="961"/>
                  <a:pt x="810" y="954"/>
                </a:cubicBezTo>
                <a:cubicBezTo>
                  <a:pt x="798" y="953"/>
                  <a:pt x="790" y="941"/>
                  <a:pt x="780" y="936"/>
                </a:cubicBezTo>
                <a:cubicBezTo>
                  <a:pt x="748" y="920"/>
                  <a:pt x="712" y="910"/>
                  <a:pt x="678" y="900"/>
                </a:cubicBezTo>
                <a:cubicBezTo>
                  <a:pt x="590" y="875"/>
                  <a:pt x="502" y="856"/>
                  <a:pt x="414" y="834"/>
                </a:cubicBezTo>
                <a:cubicBezTo>
                  <a:pt x="373" y="824"/>
                  <a:pt x="354" y="804"/>
                  <a:pt x="318" y="792"/>
                </a:cubicBezTo>
                <a:cubicBezTo>
                  <a:pt x="294" y="774"/>
                  <a:pt x="281" y="763"/>
                  <a:pt x="252" y="756"/>
                </a:cubicBezTo>
                <a:cubicBezTo>
                  <a:pt x="228" y="732"/>
                  <a:pt x="200" y="705"/>
                  <a:pt x="174" y="684"/>
                </a:cubicBezTo>
                <a:cubicBezTo>
                  <a:pt x="156" y="670"/>
                  <a:pt x="114" y="648"/>
                  <a:pt x="114" y="648"/>
                </a:cubicBezTo>
                <a:cubicBezTo>
                  <a:pt x="82" y="600"/>
                  <a:pt x="124" y="658"/>
                  <a:pt x="84" y="618"/>
                </a:cubicBezTo>
                <a:cubicBezTo>
                  <a:pt x="62" y="596"/>
                  <a:pt x="50" y="569"/>
                  <a:pt x="24" y="552"/>
                </a:cubicBezTo>
                <a:cubicBezTo>
                  <a:pt x="18" y="540"/>
                  <a:pt x="6" y="498"/>
                  <a:pt x="0" y="486"/>
                </a:cubicBezTo>
              </a:path>
            </a:pathLst>
          </a:custGeom>
          <a:solidFill>
            <a:srgbClr val="FF9900"/>
          </a:solidFill>
          <a:ln w="9525" cap="flat" cmpd="sng">
            <a:solidFill>
              <a:schemeClr val="tx1"/>
            </a:solidFill>
            <a:prstDash val="solid"/>
            <a:round/>
            <a:headEnd/>
            <a:tailEnd/>
          </a:ln>
          <a:effectLst/>
        </p:spPr>
        <p:txBody>
          <a:bodyPr anchor="ctr"/>
          <a:lstStyle/>
          <a:p>
            <a:endParaRPr lang="ru-RU"/>
          </a:p>
        </p:txBody>
      </p:sp>
      <p:sp>
        <p:nvSpPr>
          <p:cNvPr id="321557" name="AutoShape 21"/>
          <p:cNvSpPr>
            <a:spLocks noChangeArrowheads="1"/>
          </p:cNvSpPr>
          <p:nvPr/>
        </p:nvSpPr>
        <p:spPr bwMode="auto">
          <a:xfrm rot="14635836">
            <a:off x="1502570" y="4720431"/>
            <a:ext cx="500062" cy="136525"/>
          </a:xfrm>
          <a:prstGeom prst="rightArrow">
            <a:avLst>
              <a:gd name="adj1" fmla="val 50000"/>
              <a:gd name="adj2" fmla="val 91570"/>
            </a:avLst>
          </a:prstGeom>
          <a:solidFill>
            <a:srgbClr val="FF0000"/>
          </a:solidFill>
          <a:ln w="9525" algn="ctr">
            <a:solidFill>
              <a:schemeClr val="tx1"/>
            </a:solidFill>
            <a:miter lim="800000"/>
            <a:headEnd/>
            <a:tailEnd/>
          </a:ln>
          <a:effectLst/>
        </p:spPr>
        <p:txBody>
          <a:bodyPr wrap="none" anchor="ctr"/>
          <a:lstStyle/>
          <a:p>
            <a:endParaRPr lang="ru-RU"/>
          </a:p>
        </p:txBody>
      </p:sp>
      <p:sp>
        <p:nvSpPr>
          <p:cNvPr id="321558" name="AutoShape 22"/>
          <p:cNvSpPr>
            <a:spLocks noChangeArrowheads="1"/>
          </p:cNvSpPr>
          <p:nvPr/>
        </p:nvSpPr>
        <p:spPr bwMode="auto">
          <a:xfrm rot="34405239">
            <a:off x="879475" y="4849813"/>
            <a:ext cx="588963" cy="152400"/>
          </a:xfrm>
          <a:prstGeom prst="rightArrow">
            <a:avLst>
              <a:gd name="adj1" fmla="val 50000"/>
              <a:gd name="adj2" fmla="val 96615"/>
            </a:avLst>
          </a:prstGeom>
          <a:solidFill>
            <a:srgbClr val="FF0000"/>
          </a:solidFill>
          <a:ln w="9525" algn="ctr">
            <a:solidFill>
              <a:schemeClr val="tx1"/>
            </a:solidFill>
            <a:miter lim="800000"/>
            <a:headEnd/>
            <a:tailEnd/>
          </a:ln>
          <a:effectLst/>
        </p:spPr>
        <p:txBody>
          <a:bodyPr wrap="none" anchor="ctr"/>
          <a:lstStyle/>
          <a:p>
            <a:endParaRPr lang="ru-RU"/>
          </a:p>
        </p:txBody>
      </p:sp>
      <p:sp>
        <p:nvSpPr>
          <p:cNvPr id="321559" name="AutoShape 23"/>
          <p:cNvSpPr>
            <a:spLocks noChangeArrowheads="1"/>
          </p:cNvSpPr>
          <p:nvPr/>
        </p:nvSpPr>
        <p:spPr bwMode="auto">
          <a:xfrm rot="9628763">
            <a:off x="960438" y="5948363"/>
            <a:ext cx="658812" cy="133350"/>
          </a:xfrm>
          <a:prstGeom prst="rightArrow">
            <a:avLst>
              <a:gd name="adj1" fmla="val 50000"/>
              <a:gd name="adj2" fmla="val 123512"/>
            </a:avLst>
          </a:prstGeom>
          <a:solidFill>
            <a:srgbClr val="FF0000"/>
          </a:solidFill>
          <a:ln w="9525" algn="ctr">
            <a:solidFill>
              <a:schemeClr val="tx1"/>
            </a:solidFill>
            <a:miter lim="800000"/>
            <a:headEnd/>
            <a:tailEnd/>
          </a:ln>
          <a:effectLst/>
        </p:spPr>
        <p:txBody>
          <a:bodyPr wrap="none" anchor="ctr"/>
          <a:lstStyle/>
          <a:p>
            <a:endParaRPr lang="ru-RU"/>
          </a:p>
        </p:txBody>
      </p:sp>
      <p:sp>
        <p:nvSpPr>
          <p:cNvPr id="321560" name="AutoShape 24"/>
          <p:cNvSpPr>
            <a:spLocks noChangeArrowheads="1"/>
          </p:cNvSpPr>
          <p:nvPr/>
        </p:nvSpPr>
        <p:spPr bwMode="auto">
          <a:xfrm rot="11330061">
            <a:off x="690563" y="5281613"/>
            <a:ext cx="1152525" cy="171450"/>
          </a:xfrm>
          <a:prstGeom prst="rightArrow">
            <a:avLst>
              <a:gd name="adj1" fmla="val 50000"/>
              <a:gd name="adj2" fmla="val 168056"/>
            </a:avLst>
          </a:prstGeom>
          <a:solidFill>
            <a:srgbClr val="FF0000"/>
          </a:solidFill>
          <a:ln w="9525" algn="ctr">
            <a:solidFill>
              <a:schemeClr val="tx1"/>
            </a:solidFill>
            <a:miter lim="800000"/>
            <a:headEnd/>
            <a:tailEnd/>
          </a:ln>
          <a:effectLst/>
        </p:spPr>
        <p:txBody>
          <a:bodyPr wrap="none" anchor="ctr"/>
          <a:lstStyle/>
          <a:p>
            <a:endParaRPr lang="ru-RU"/>
          </a:p>
        </p:txBody>
      </p:sp>
      <p:sp>
        <p:nvSpPr>
          <p:cNvPr id="321561" name="Text Box 25"/>
          <p:cNvSpPr txBox="1">
            <a:spLocks noChangeArrowheads="1"/>
          </p:cNvSpPr>
          <p:nvPr/>
        </p:nvSpPr>
        <p:spPr bwMode="auto">
          <a:xfrm>
            <a:off x="3308350" y="4249738"/>
            <a:ext cx="5057775" cy="396875"/>
          </a:xfrm>
          <a:prstGeom prst="rect">
            <a:avLst/>
          </a:prstGeom>
          <a:noFill/>
          <a:ln w="9525" algn="ctr">
            <a:noFill/>
            <a:miter lim="800000"/>
            <a:headEnd/>
            <a:tailEnd/>
          </a:ln>
          <a:effectLst/>
        </p:spPr>
        <p:txBody>
          <a:bodyPr wrap="none">
            <a:spAutoFit/>
          </a:bodyPr>
          <a:lstStyle/>
          <a:p>
            <a:r>
              <a:rPr lang="ru-RU" sz="1000"/>
              <a:t>Доказательство</a:t>
            </a:r>
            <a:r>
              <a:rPr lang="en-US" sz="1000"/>
              <a:t>: </a:t>
            </a:r>
            <a:r>
              <a:rPr lang="ru-RU" sz="1000"/>
              <a:t>Пусть система сил </a:t>
            </a:r>
            <a:r>
              <a:rPr lang="en-US" sz="1000" b="1" i="1"/>
              <a:t>F</a:t>
            </a:r>
            <a:r>
              <a:rPr lang="en-US" sz="1000" baseline="-25000"/>
              <a:t>1</a:t>
            </a:r>
            <a:r>
              <a:rPr lang="ru-RU" sz="1000"/>
              <a:t>, </a:t>
            </a:r>
            <a:r>
              <a:rPr lang="en-US" sz="1000" b="1" i="1"/>
              <a:t>F</a:t>
            </a:r>
            <a:r>
              <a:rPr lang="en-US" sz="1000" baseline="-25000"/>
              <a:t>2</a:t>
            </a:r>
            <a:r>
              <a:rPr lang="ru-RU" sz="1000"/>
              <a:t>, </a:t>
            </a:r>
            <a:r>
              <a:rPr lang="en-US" sz="1000" b="1" i="1"/>
              <a:t>F</a:t>
            </a:r>
            <a:r>
              <a:rPr lang="ru-RU" sz="1000" baseline="-25000"/>
              <a:t>3</a:t>
            </a:r>
            <a:r>
              <a:rPr lang="en-US" sz="1000"/>
              <a:t> … </a:t>
            </a:r>
            <a:r>
              <a:rPr lang="ru-RU" sz="1000"/>
              <a:t>приводится к равнодействующей,</a:t>
            </a:r>
          </a:p>
          <a:p>
            <a:r>
              <a:rPr lang="ru-RU" sz="1000"/>
              <a:t>приложенной в точке </a:t>
            </a:r>
            <a:r>
              <a:rPr lang="en-US" sz="1000" i="1"/>
              <a:t>O</a:t>
            </a:r>
            <a:r>
              <a:rPr lang="ru-RU" sz="1000"/>
              <a:t>. Такая система не находится в равновесии (</a:t>
            </a:r>
            <a:r>
              <a:rPr lang="en-US" sz="1000" b="1" i="1"/>
              <a:t>R</a:t>
            </a:r>
            <a:r>
              <a:rPr lang="en-US" sz="1000"/>
              <a:t> ≠ 0).</a:t>
            </a:r>
            <a:endParaRPr lang="ru-RU"/>
          </a:p>
        </p:txBody>
      </p:sp>
      <p:graphicFrame>
        <p:nvGraphicFramePr>
          <p:cNvPr id="321562" name="Object 26"/>
          <p:cNvGraphicFramePr>
            <a:graphicFrameLocks noChangeAspect="1"/>
          </p:cNvGraphicFramePr>
          <p:nvPr/>
        </p:nvGraphicFramePr>
        <p:xfrm>
          <a:off x="768350" y="6019800"/>
          <a:ext cx="163513" cy="209550"/>
        </p:xfrm>
        <a:graphic>
          <a:graphicData uri="http://schemas.openxmlformats.org/presentationml/2006/ole">
            <p:oleObj spid="_x0000_s321562" name="Формула" r:id="rId10" imgW="177480" imgH="228600" progId="Equation.3">
              <p:embed/>
            </p:oleObj>
          </a:graphicData>
        </a:graphic>
      </p:graphicFrame>
      <p:graphicFrame>
        <p:nvGraphicFramePr>
          <p:cNvPr id="321563" name="Object 27"/>
          <p:cNvGraphicFramePr>
            <a:graphicFrameLocks noChangeAspect="1"/>
          </p:cNvGraphicFramePr>
          <p:nvPr/>
        </p:nvGraphicFramePr>
        <p:xfrm>
          <a:off x="790575" y="4418013"/>
          <a:ext cx="174625" cy="209550"/>
        </p:xfrm>
        <a:graphic>
          <a:graphicData uri="http://schemas.openxmlformats.org/presentationml/2006/ole">
            <p:oleObj spid="_x0000_s321563" name="Формула" r:id="rId11" imgW="190440" imgH="228600" progId="Equation.3">
              <p:embed/>
            </p:oleObj>
          </a:graphicData>
        </a:graphic>
      </p:graphicFrame>
      <p:graphicFrame>
        <p:nvGraphicFramePr>
          <p:cNvPr id="321564" name="Object 28"/>
          <p:cNvGraphicFramePr>
            <a:graphicFrameLocks noChangeAspect="1"/>
          </p:cNvGraphicFramePr>
          <p:nvPr/>
        </p:nvGraphicFramePr>
        <p:xfrm>
          <a:off x="1665288" y="4383088"/>
          <a:ext cx="174625" cy="220662"/>
        </p:xfrm>
        <a:graphic>
          <a:graphicData uri="http://schemas.openxmlformats.org/presentationml/2006/ole">
            <p:oleObj spid="_x0000_s321564" name="Формула" r:id="rId12" imgW="190440" imgH="241200" progId="Equation.3">
              <p:embed/>
            </p:oleObj>
          </a:graphicData>
        </a:graphic>
      </p:graphicFrame>
      <p:sp>
        <p:nvSpPr>
          <p:cNvPr id="321565" name="Oval 29"/>
          <p:cNvSpPr>
            <a:spLocks noChangeArrowheads="1"/>
          </p:cNvSpPr>
          <p:nvPr/>
        </p:nvSpPr>
        <p:spPr bwMode="auto">
          <a:xfrm>
            <a:off x="2057400" y="6053138"/>
            <a:ext cx="42863" cy="42862"/>
          </a:xfrm>
          <a:prstGeom prst="ellipse">
            <a:avLst/>
          </a:prstGeom>
          <a:solidFill>
            <a:srgbClr val="0000FF"/>
          </a:solidFill>
          <a:ln w="9525" algn="ctr">
            <a:solidFill>
              <a:schemeClr val="tx1"/>
            </a:solidFill>
            <a:round/>
            <a:headEnd/>
            <a:tailEnd/>
          </a:ln>
          <a:effectLst/>
        </p:spPr>
        <p:txBody>
          <a:bodyPr wrap="none" anchor="ctr"/>
          <a:lstStyle/>
          <a:p>
            <a:endParaRPr lang="ru-RU"/>
          </a:p>
        </p:txBody>
      </p:sp>
      <p:sp>
        <p:nvSpPr>
          <p:cNvPr id="321566" name="Text Box 30"/>
          <p:cNvSpPr txBox="1">
            <a:spLocks noChangeArrowheads="1"/>
          </p:cNvSpPr>
          <p:nvPr/>
        </p:nvSpPr>
        <p:spPr bwMode="auto">
          <a:xfrm>
            <a:off x="1863725" y="5819775"/>
            <a:ext cx="276225" cy="244475"/>
          </a:xfrm>
          <a:prstGeom prst="rect">
            <a:avLst/>
          </a:prstGeom>
          <a:noFill/>
          <a:ln w="9525" algn="ctr">
            <a:noFill/>
            <a:miter lim="800000"/>
            <a:headEnd/>
            <a:tailEnd/>
          </a:ln>
          <a:effectLst/>
        </p:spPr>
        <p:txBody>
          <a:bodyPr wrap="none">
            <a:spAutoFit/>
          </a:bodyPr>
          <a:lstStyle/>
          <a:p>
            <a:r>
              <a:rPr lang="en-US" sz="1000" b="1" i="1"/>
              <a:t>A</a:t>
            </a:r>
            <a:endParaRPr lang="ru-RU" sz="1000" b="1" i="1"/>
          </a:p>
        </p:txBody>
      </p:sp>
      <p:sp>
        <p:nvSpPr>
          <p:cNvPr id="321567" name="AutoShape 31"/>
          <p:cNvSpPr>
            <a:spLocks noChangeArrowheads="1"/>
          </p:cNvSpPr>
          <p:nvPr/>
        </p:nvSpPr>
        <p:spPr bwMode="auto">
          <a:xfrm rot="9628763">
            <a:off x="958850" y="5946775"/>
            <a:ext cx="658813" cy="133350"/>
          </a:xfrm>
          <a:prstGeom prst="rightArrow">
            <a:avLst>
              <a:gd name="adj1" fmla="val 50000"/>
              <a:gd name="adj2" fmla="val 123512"/>
            </a:avLst>
          </a:prstGeom>
          <a:solidFill>
            <a:srgbClr val="FF0000">
              <a:alpha val="0"/>
            </a:srgbClr>
          </a:solidFill>
          <a:ln w="9525" algn="ctr">
            <a:solidFill>
              <a:srgbClr val="FF0000"/>
            </a:solidFill>
            <a:miter lim="800000"/>
            <a:headEnd/>
            <a:tailEnd/>
          </a:ln>
          <a:effectLst/>
        </p:spPr>
        <p:txBody>
          <a:bodyPr wrap="none" anchor="ctr"/>
          <a:lstStyle/>
          <a:p>
            <a:endParaRPr lang="ru-RU"/>
          </a:p>
        </p:txBody>
      </p:sp>
      <p:sp>
        <p:nvSpPr>
          <p:cNvPr id="321568" name="AutoShape 32"/>
          <p:cNvSpPr>
            <a:spLocks noChangeArrowheads="1"/>
          </p:cNvSpPr>
          <p:nvPr/>
        </p:nvSpPr>
        <p:spPr bwMode="auto">
          <a:xfrm rot="34401639">
            <a:off x="858838" y="4838700"/>
            <a:ext cx="588962" cy="152400"/>
          </a:xfrm>
          <a:prstGeom prst="rightArrow">
            <a:avLst>
              <a:gd name="adj1" fmla="val 50000"/>
              <a:gd name="adj2" fmla="val 96615"/>
            </a:avLst>
          </a:prstGeom>
          <a:solidFill>
            <a:srgbClr val="FF0000">
              <a:alpha val="0"/>
            </a:srgbClr>
          </a:solidFill>
          <a:ln w="9525" algn="ctr">
            <a:solidFill>
              <a:srgbClr val="FF0000"/>
            </a:solidFill>
            <a:miter lim="800000"/>
            <a:headEnd/>
            <a:tailEnd/>
          </a:ln>
          <a:effectLst/>
        </p:spPr>
        <p:txBody>
          <a:bodyPr wrap="none" anchor="ctr"/>
          <a:lstStyle/>
          <a:p>
            <a:endParaRPr lang="ru-RU"/>
          </a:p>
        </p:txBody>
      </p:sp>
      <p:sp>
        <p:nvSpPr>
          <p:cNvPr id="321569" name="AutoShape 33"/>
          <p:cNvSpPr>
            <a:spLocks noChangeArrowheads="1"/>
          </p:cNvSpPr>
          <p:nvPr/>
        </p:nvSpPr>
        <p:spPr bwMode="auto">
          <a:xfrm rot="14635836">
            <a:off x="1500981" y="4718844"/>
            <a:ext cx="500063" cy="136525"/>
          </a:xfrm>
          <a:prstGeom prst="rightArrow">
            <a:avLst>
              <a:gd name="adj1" fmla="val 50000"/>
              <a:gd name="adj2" fmla="val 91570"/>
            </a:avLst>
          </a:prstGeom>
          <a:solidFill>
            <a:srgbClr val="FF0000">
              <a:alpha val="0"/>
            </a:srgbClr>
          </a:solidFill>
          <a:ln w="9525" algn="ctr">
            <a:solidFill>
              <a:srgbClr val="FF0000"/>
            </a:solidFill>
            <a:miter lim="800000"/>
            <a:headEnd/>
            <a:tailEnd/>
          </a:ln>
          <a:effectLst/>
        </p:spPr>
        <p:txBody>
          <a:bodyPr wrap="none" anchor="ctr"/>
          <a:lstStyle/>
          <a:p>
            <a:endParaRPr lang="ru-RU"/>
          </a:p>
        </p:txBody>
      </p:sp>
      <p:graphicFrame>
        <p:nvGraphicFramePr>
          <p:cNvPr id="321570" name="Object 34"/>
          <p:cNvGraphicFramePr>
            <a:graphicFrameLocks noChangeAspect="1"/>
          </p:cNvGraphicFramePr>
          <p:nvPr/>
        </p:nvGraphicFramePr>
        <p:xfrm>
          <a:off x="1112838" y="5060950"/>
          <a:ext cx="150812" cy="174625"/>
        </p:xfrm>
        <a:graphic>
          <a:graphicData uri="http://schemas.openxmlformats.org/presentationml/2006/ole">
            <p:oleObj spid="_x0000_s321570" name="Формула" r:id="rId13" imgW="164880" imgH="190440" progId="Equation.3">
              <p:embed/>
            </p:oleObj>
          </a:graphicData>
        </a:graphic>
      </p:graphicFrame>
      <p:sp>
        <p:nvSpPr>
          <p:cNvPr id="321571" name="Oval 35"/>
          <p:cNvSpPr>
            <a:spLocks noChangeArrowheads="1"/>
          </p:cNvSpPr>
          <p:nvPr/>
        </p:nvSpPr>
        <p:spPr bwMode="auto">
          <a:xfrm>
            <a:off x="1846263" y="5451475"/>
            <a:ext cx="42862" cy="42863"/>
          </a:xfrm>
          <a:prstGeom prst="ellipse">
            <a:avLst/>
          </a:prstGeom>
          <a:solidFill>
            <a:srgbClr val="0000FF"/>
          </a:solidFill>
          <a:ln w="9525" algn="ctr">
            <a:solidFill>
              <a:schemeClr val="tx1"/>
            </a:solidFill>
            <a:round/>
            <a:headEnd/>
            <a:tailEnd/>
          </a:ln>
          <a:effectLst/>
        </p:spPr>
        <p:txBody>
          <a:bodyPr wrap="none" anchor="ctr"/>
          <a:lstStyle/>
          <a:p>
            <a:endParaRPr lang="ru-RU"/>
          </a:p>
        </p:txBody>
      </p:sp>
      <p:sp>
        <p:nvSpPr>
          <p:cNvPr id="321572" name="Text Box 36"/>
          <p:cNvSpPr txBox="1">
            <a:spLocks noChangeArrowheads="1"/>
          </p:cNvSpPr>
          <p:nvPr/>
        </p:nvSpPr>
        <p:spPr bwMode="auto">
          <a:xfrm>
            <a:off x="1785938" y="5151438"/>
            <a:ext cx="282575" cy="244475"/>
          </a:xfrm>
          <a:prstGeom prst="rect">
            <a:avLst/>
          </a:prstGeom>
          <a:noFill/>
          <a:ln w="9525" algn="ctr">
            <a:noFill/>
            <a:miter lim="800000"/>
            <a:headEnd/>
            <a:tailEnd/>
          </a:ln>
          <a:effectLst/>
        </p:spPr>
        <p:txBody>
          <a:bodyPr wrap="none">
            <a:spAutoFit/>
          </a:bodyPr>
          <a:lstStyle/>
          <a:p>
            <a:r>
              <a:rPr lang="en-US" sz="1000" b="1" i="1"/>
              <a:t>O</a:t>
            </a:r>
            <a:endParaRPr lang="ru-RU" sz="1000" b="1" i="1"/>
          </a:p>
        </p:txBody>
      </p:sp>
      <p:sp>
        <p:nvSpPr>
          <p:cNvPr id="321573" name="Text Box 37"/>
          <p:cNvSpPr txBox="1">
            <a:spLocks noChangeArrowheads="1"/>
          </p:cNvSpPr>
          <p:nvPr/>
        </p:nvSpPr>
        <p:spPr bwMode="auto">
          <a:xfrm>
            <a:off x="3278188" y="4600575"/>
            <a:ext cx="5718175" cy="396875"/>
          </a:xfrm>
          <a:prstGeom prst="rect">
            <a:avLst/>
          </a:prstGeom>
          <a:noFill/>
          <a:ln w="9525" algn="ctr">
            <a:noFill/>
            <a:miter lim="800000"/>
            <a:headEnd/>
            <a:tailEnd/>
          </a:ln>
          <a:effectLst/>
        </p:spPr>
        <p:txBody>
          <a:bodyPr wrap="none">
            <a:spAutoFit/>
          </a:bodyPr>
          <a:lstStyle/>
          <a:p>
            <a:r>
              <a:rPr lang="ru-RU" sz="1000"/>
              <a:t>Уравновесим эту систему силой </a:t>
            </a:r>
            <a:r>
              <a:rPr lang="en-US" sz="1000" b="1" i="1"/>
              <a:t>R</a:t>
            </a:r>
            <a:r>
              <a:rPr lang="en-US" sz="1000" b="1"/>
              <a:t>’</a:t>
            </a:r>
            <a:r>
              <a:rPr lang="ru-RU" sz="1000"/>
              <a:t>, равной равнодействующей </a:t>
            </a:r>
            <a:r>
              <a:rPr lang="en-US" sz="1000" b="1" i="1"/>
              <a:t>R</a:t>
            </a:r>
            <a:r>
              <a:rPr lang="ru-RU" sz="1000"/>
              <a:t>, направленной по линии ее</a:t>
            </a:r>
          </a:p>
          <a:p>
            <a:r>
              <a:rPr lang="ru-RU" sz="1000"/>
              <a:t> действия в противоположную сторону (аксиома о двух силах).</a:t>
            </a:r>
          </a:p>
        </p:txBody>
      </p:sp>
      <p:sp>
        <p:nvSpPr>
          <p:cNvPr id="321574" name="AutoShape 38"/>
          <p:cNvSpPr>
            <a:spLocks noChangeArrowheads="1"/>
          </p:cNvSpPr>
          <p:nvPr/>
        </p:nvSpPr>
        <p:spPr bwMode="auto">
          <a:xfrm rot="22130061">
            <a:off x="1898650" y="5470525"/>
            <a:ext cx="1152525" cy="171450"/>
          </a:xfrm>
          <a:prstGeom prst="rightArrow">
            <a:avLst>
              <a:gd name="adj1" fmla="val 50000"/>
              <a:gd name="adj2" fmla="val 168056"/>
            </a:avLst>
          </a:prstGeom>
          <a:solidFill>
            <a:srgbClr val="993300"/>
          </a:solidFill>
          <a:ln w="9525" algn="ctr">
            <a:solidFill>
              <a:schemeClr val="tx1"/>
            </a:solidFill>
            <a:miter lim="800000"/>
            <a:headEnd/>
            <a:tailEnd/>
          </a:ln>
          <a:effectLst/>
        </p:spPr>
        <p:txBody>
          <a:bodyPr wrap="none" anchor="ctr"/>
          <a:lstStyle/>
          <a:p>
            <a:endParaRPr lang="ru-RU"/>
          </a:p>
        </p:txBody>
      </p:sp>
      <p:graphicFrame>
        <p:nvGraphicFramePr>
          <p:cNvPr id="321575" name="Object 39"/>
          <p:cNvGraphicFramePr>
            <a:graphicFrameLocks noChangeAspect="1"/>
          </p:cNvGraphicFramePr>
          <p:nvPr/>
        </p:nvGraphicFramePr>
        <p:xfrm>
          <a:off x="2351088" y="5278438"/>
          <a:ext cx="185737" cy="174625"/>
        </p:xfrm>
        <a:graphic>
          <a:graphicData uri="http://schemas.openxmlformats.org/presentationml/2006/ole">
            <p:oleObj spid="_x0000_s321575" name="Формула" r:id="rId14" imgW="203040" imgH="190440" progId="Equation.3">
              <p:embed/>
            </p:oleObj>
          </a:graphicData>
        </a:graphic>
      </p:graphicFrame>
      <p:graphicFrame>
        <p:nvGraphicFramePr>
          <p:cNvPr id="321576" name="Object 40"/>
          <p:cNvGraphicFramePr>
            <a:graphicFrameLocks noChangeAspect="1"/>
          </p:cNvGraphicFramePr>
          <p:nvPr/>
        </p:nvGraphicFramePr>
        <p:xfrm>
          <a:off x="2228850" y="5724525"/>
          <a:ext cx="522288" cy="174625"/>
        </p:xfrm>
        <a:graphic>
          <a:graphicData uri="http://schemas.openxmlformats.org/presentationml/2006/ole">
            <p:oleObj spid="_x0000_s321576" name="Формула" r:id="rId15" imgW="571320" imgH="190440" progId="Equation.3">
              <p:embed/>
            </p:oleObj>
          </a:graphicData>
        </a:graphic>
      </p:graphicFrame>
      <p:sp>
        <p:nvSpPr>
          <p:cNvPr id="321577" name="Text Box 41"/>
          <p:cNvSpPr txBox="1">
            <a:spLocks noChangeArrowheads="1"/>
          </p:cNvSpPr>
          <p:nvPr/>
        </p:nvSpPr>
        <p:spPr bwMode="auto">
          <a:xfrm>
            <a:off x="2886075" y="5051425"/>
            <a:ext cx="4748213" cy="320675"/>
          </a:xfrm>
          <a:prstGeom prst="rect">
            <a:avLst/>
          </a:prstGeom>
          <a:noFill/>
          <a:ln w="9525" algn="ctr">
            <a:noFill/>
            <a:miter lim="800000"/>
            <a:headEnd/>
            <a:tailEnd/>
          </a:ln>
          <a:effectLst/>
        </p:spPr>
        <p:txBody>
          <a:bodyPr wrap="none">
            <a:spAutoFit/>
          </a:bodyPr>
          <a:lstStyle/>
          <a:p>
            <a:pPr>
              <a:lnSpc>
                <a:spcPct val="50000"/>
              </a:lnSpc>
            </a:pPr>
            <a:r>
              <a:rPr lang="ru-RU" sz="1000"/>
              <a:t>Система исходных сил </a:t>
            </a:r>
            <a:r>
              <a:rPr lang="en-US" sz="1000" b="1" i="1"/>
              <a:t>F</a:t>
            </a:r>
            <a:r>
              <a:rPr lang="en-US" sz="1000" baseline="-25000"/>
              <a:t>1</a:t>
            </a:r>
            <a:r>
              <a:rPr lang="ru-RU" sz="1000"/>
              <a:t>, </a:t>
            </a:r>
            <a:r>
              <a:rPr lang="en-US" sz="1000" b="1" i="1"/>
              <a:t>F</a:t>
            </a:r>
            <a:r>
              <a:rPr lang="en-US" sz="1000" baseline="-25000"/>
              <a:t>2</a:t>
            </a:r>
            <a:r>
              <a:rPr lang="ru-RU" sz="1000"/>
              <a:t>, </a:t>
            </a:r>
            <a:r>
              <a:rPr lang="en-US" sz="1000" b="1" i="1"/>
              <a:t>F</a:t>
            </a:r>
            <a:r>
              <a:rPr lang="ru-RU" sz="1000" baseline="-25000"/>
              <a:t>3</a:t>
            </a:r>
            <a:r>
              <a:rPr lang="en-US" sz="1000"/>
              <a:t> …</a:t>
            </a:r>
            <a:r>
              <a:rPr lang="ru-RU" sz="1000"/>
              <a:t> и уравновешивающей силы </a:t>
            </a:r>
            <a:r>
              <a:rPr lang="en-US" sz="1000" b="1" i="1"/>
              <a:t>R’</a:t>
            </a:r>
            <a:r>
              <a:rPr lang="en-US" sz="1000"/>
              <a:t> </a:t>
            </a:r>
            <a:r>
              <a:rPr lang="ru-RU" sz="1000"/>
              <a:t>находится</a:t>
            </a:r>
          </a:p>
          <a:p>
            <a:pPr>
              <a:lnSpc>
                <a:spcPct val="50000"/>
              </a:lnSpc>
            </a:pPr>
            <a:r>
              <a:rPr lang="ru-RU" sz="1000"/>
              <a:t>в равновесии и должна удовлетворять условиям равновесия, например</a:t>
            </a:r>
            <a:r>
              <a:rPr lang="en-US" sz="1000"/>
              <a:t>:</a:t>
            </a:r>
            <a:r>
              <a:rPr lang="en-US" b="1"/>
              <a:t> </a:t>
            </a:r>
            <a:endParaRPr lang="ru-RU" b="1"/>
          </a:p>
        </p:txBody>
      </p:sp>
      <p:graphicFrame>
        <p:nvGraphicFramePr>
          <p:cNvPr id="321578" name="Object 42"/>
          <p:cNvGraphicFramePr>
            <a:graphicFrameLocks noChangeAspect="1"/>
          </p:cNvGraphicFramePr>
          <p:nvPr/>
        </p:nvGraphicFramePr>
        <p:xfrm>
          <a:off x="7440613" y="5219700"/>
          <a:ext cx="1497012" cy="296863"/>
        </p:xfrm>
        <a:graphic>
          <a:graphicData uri="http://schemas.openxmlformats.org/presentationml/2006/ole">
            <p:oleObj spid="_x0000_s321578" name="Формула" r:id="rId16" imgW="1333440" imgH="241200" progId="Equation.3">
              <p:embed/>
            </p:oleObj>
          </a:graphicData>
        </a:graphic>
      </p:graphicFrame>
      <p:sp>
        <p:nvSpPr>
          <p:cNvPr id="321579" name="Line 43"/>
          <p:cNvSpPr>
            <a:spLocks noChangeShapeType="1"/>
          </p:cNvSpPr>
          <p:nvPr/>
        </p:nvSpPr>
        <p:spPr bwMode="auto">
          <a:xfrm>
            <a:off x="161925" y="5191125"/>
            <a:ext cx="3067050" cy="485775"/>
          </a:xfrm>
          <a:prstGeom prst="line">
            <a:avLst/>
          </a:prstGeom>
          <a:noFill/>
          <a:ln w="9525">
            <a:solidFill>
              <a:srgbClr val="FF0000"/>
            </a:solidFill>
            <a:prstDash val="dash"/>
            <a:round/>
            <a:headEnd/>
            <a:tailEnd/>
          </a:ln>
          <a:effectLst/>
        </p:spPr>
        <p:txBody>
          <a:bodyPr anchor="ctr"/>
          <a:lstStyle/>
          <a:p>
            <a:endParaRPr lang="ru-RU"/>
          </a:p>
        </p:txBody>
      </p:sp>
      <p:sp>
        <p:nvSpPr>
          <p:cNvPr id="321580" name="Line 44"/>
          <p:cNvSpPr>
            <a:spLocks noChangeShapeType="1"/>
          </p:cNvSpPr>
          <p:nvPr/>
        </p:nvSpPr>
        <p:spPr bwMode="auto">
          <a:xfrm rot="5400000">
            <a:off x="1851025" y="5737225"/>
            <a:ext cx="571500" cy="95250"/>
          </a:xfrm>
          <a:prstGeom prst="line">
            <a:avLst/>
          </a:prstGeom>
          <a:noFill/>
          <a:ln w="9525">
            <a:solidFill>
              <a:srgbClr val="FF0000"/>
            </a:solidFill>
            <a:prstDash val="dash"/>
            <a:round/>
            <a:headEnd/>
            <a:tailEnd/>
          </a:ln>
          <a:effectLst/>
        </p:spPr>
        <p:txBody>
          <a:bodyPr anchor="ctr"/>
          <a:lstStyle/>
          <a:p>
            <a:endParaRPr lang="ru-RU"/>
          </a:p>
        </p:txBody>
      </p:sp>
      <p:sp>
        <p:nvSpPr>
          <p:cNvPr id="321581" name="AutoShape 45"/>
          <p:cNvSpPr>
            <a:spLocks noChangeArrowheads="1"/>
          </p:cNvSpPr>
          <p:nvPr/>
        </p:nvSpPr>
        <p:spPr bwMode="auto">
          <a:xfrm rot="34401639">
            <a:off x="876300" y="4846638"/>
            <a:ext cx="588963" cy="152400"/>
          </a:xfrm>
          <a:prstGeom prst="rightArrow">
            <a:avLst>
              <a:gd name="adj1" fmla="val 50000"/>
              <a:gd name="adj2" fmla="val 96615"/>
            </a:avLst>
          </a:prstGeom>
          <a:solidFill>
            <a:srgbClr val="FF0000"/>
          </a:solidFill>
          <a:ln w="9525" algn="ctr">
            <a:solidFill>
              <a:schemeClr val="tx1"/>
            </a:solidFill>
            <a:miter lim="800000"/>
            <a:headEnd/>
            <a:tailEnd/>
          </a:ln>
          <a:effectLst/>
        </p:spPr>
        <p:txBody>
          <a:bodyPr wrap="none" anchor="ctr"/>
          <a:lstStyle/>
          <a:p>
            <a:endParaRPr lang="ru-RU"/>
          </a:p>
        </p:txBody>
      </p:sp>
      <p:sp>
        <p:nvSpPr>
          <p:cNvPr id="321582" name="AutoShape 46"/>
          <p:cNvSpPr>
            <a:spLocks noChangeArrowheads="1"/>
          </p:cNvSpPr>
          <p:nvPr/>
        </p:nvSpPr>
        <p:spPr bwMode="auto">
          <a:xfrm rot="14635836">
            <a:off x="1508920" y="4726781"/>
            <a:ext cx="500062" cy="136525"/>
          </a:xfrm>
          <a:prstGeom prst="rightArrow">
            <a:avLst>
              <a:gd name="adj1" fmla="val 50000"/>
              <a:gd name="adj2" fmla="val 91570"/>
            </a:avLst>
          </a:prstGeom>
          <a:solidFill>
            <a:srgbClr val="FF0000"/>
          </a:solidFill>
          <a:ln w="9525" algn="ctr">
            <a:solidFill>
              <a:schemeClr val="tx1"/>
            </a:solidFill>
            <a:miter lim="800000"/>
            <a:headEnd/>
            <a:tailEnd/>
          </a:ln>
          <a:effectLst/>
        </p:spPr>
        <p:txBody>
          <a:bodyPr wrap="none" anchor="ctr"/>
          <a:lstStyle/>
          <a:p>
            <a:endParaRPr lang="ru-RU"/>
          </a:p>
        </p:txBody>
      </p:sp>
      <p:sp>
        <p:nvSpPr>
          <p:cNvPr id="321583" name="AutoShape 47"/>
          <p:cNvSpPr>
            <a:spLocks noChangeArrowheads="1"/>
          </p:cNvSpPr>
          <p:nvPr/>
        </p:nvSpPr>
        <p:spPr bwMode="auto">
          <a:xfrm rot="9628763">
            <a:off x="966788" y="5945188"/>
            <a:ext cx="658812" cy="133350"/>
          </a:xfrm>
          <a:prstGeom prst="rightArrow">
            <a:avLst>
              <a:gd name="adj1" fmla="val 50000"/>
              <a:gd name="adj2" fmla="val 123512"/>
            </a:avLst>
          </a:prstGeom>
          <a:solidFill>
            <a:srgbClr val="FF0000"/>
          </a:solidFill>
          <a:ln w="9525" algn="ctr">
            <a:solidFill>
              <a:schemeClr val="tx1"/>
            </a:solidFill>
            <a:miter lim="800000"/>
            <a:headEnd/>
            <a:tailEnd/>
          </a:ln>
          <a:effectLst/>
        </p:spPr>
        <p:txBody>
          <a:bodyPr wrap="none" anchor="ctr"/>
          <a:lstStyle/>
          <a:p>
            <a:endParaRPr lang="ru-RU"/>
          </a:p>
        </p:txBody>
      </p:sp>
      <p:sp>
        <p:nvSpPr>
          <p:cNvPr id="321584" name="AutoShape 48"/>
          <p:cNvSpPr>
            <a:spLocks noChangeArrowheads="1"/>
          </p:cNvSpPr>
          <p:nvPr/>
        </p:nvSpPr>
        <p:spPr bwMode="auto">
          <a:xfrm rot="11330061">
            <a:off x="708025" y="5289550"/>
            <a:ext cx="1152525" cy="171450"/>
          </a:xfrm>
          <a:prstGeom prst="rightArrow">
            <a:avLst>
              <a:gd name="adj1" fmla="val 50000"/>
              <a:gd name="adj2" fmla="val 168056"/>
            </a:avLst>
          </a:prstGeom>
          <a:solidFill>
            <a:srgbClr val="FF0000">
              <a:alpha val="0"/>
            </a:srgbClr>
          </a:solidFill>
          <a:ln w="9525" algn="ctr">
            <a:solidFill>
              <a:srgbClr val="FF0000"/>
            </a:solidFill>
            <a:miter lim="800000"/>
            <a:headEnd/>
            <a:tailEnd/>
          </a:ln>
          <a:effectLst/>
        </p:spPr>
        <p:txBody>
          <a:bodyPr wrap="none" anchor="ctr"/>
          <a:lstStyle/>
          <a:p>
            <a:endParaRPr lang="ru-RU"/>
          </a:p>
        </p:txBody>
      </p:sp>
      <p:sp>
        <p:nvSpPr>
          <p:cNvPr id="321585" name="Text Box 49"/>
          <p:cNvSpPr txBox="1">
            <a:spLocks noChangeArrowheads="1"/>
          </p:cNvSpPr>
          <p:nvPr/>
        </p:nvSpPr>
        <p:spPr bwMode="auto">
          <a:xfrm>
            <a:off x="3324225" y="5473700"/>
            <a:ext cx="5616575" cy="701675"/>
          </a:xfrm>
          <a:prstGeom prst="rect">
            <a:avLst/>
          </a:prstGeom>
          <a:noFill/>
          <a:ln w="9525" algn="ctr">
            <a:noFill/>
            <a:miter lim="800000"/>
            <a:headEnd/>
            <a:tailEnd/>
          </a:ln>
          <a:effectLst/>
        </p:spPr>
        <p:txBody>
          <a:bodyPr wrap="none">
            <a:spAutoFit/>
          </a:bodyPr>
          <a:lstStyle/>
          <a:p>
            <a:r>
              <a:rPr lang="ru-RU" sz="1000"/>
              <a:t>Поскольку сила </a:t>
            </a:r>
            <a:r>
              <a:rPr lang="en-US" sz="1000" b="1" i="1"/>
              <a:t>R’</a:t>
            </a:r>
            <a:r>
              <a:rPr lang="ru-RU" sz="1000"/>
              <a:t>, равна равнодействующей </a:t>
            </a:r>
            <a:r>
              <a:rPr lang="en-US" sz="1000" b="1" i="1"/>
              <a:t>R</a:t>
            </a:r>
            <a:r>
              <a:rPr lang="ru-RU" sz="1000"/>
              <a:t> и  направлена по линии ее действия</a:t>
            </a:r>
          </a:p>
          <a:p>
            <a:r>
              <a:rPr lang="ru-RU" sz="1000"/>
              <a:t>в противоположную сторону, то </a:t>
            </a:r>
            <a:r>
              <a:rPr lang="en-US" sz="1000" b="1" i="1"/>
              <a:t>M</a:t>
            </a:r>
            <a:r>
              <a:rPr lang="en-US" sz="1000" i="1" baseline="-25000"/>
              <a:t>A</a:t>
            </a:r>
            <a:r>
              <a:rPr lang="en-US" sz="1000"/>
              <a:t>(</a:t>
            </a:r>
            <a:r>
              <a:rPr lang="en-US" sz="1000" b="1" i="1"/>
              <a:t>R</a:t>
            </a:r>
            <a:r>
              <a:rPr lang="en-US" sz="1000" b="1"/>
              <a:t>’</a:t>
            </a:r>
            <a:r>
              <a:rPr lang="en-US" sz="1000"/>
              <a:t>) = - </a:t>
            </a:r>
            <a:r>
              <a:rPr lang="en-US" sz="1000" b="1" i="1"/>
              <a:t>M</a:t>
            </a:r>
            <a:r>
              <a:rPr lang="en-US" sz="1000" i="1" baseline="-25000"/>
              <a:t>A</a:t>
            </a:r>
            <a:r>
              <a:rPr lang="en-US" sz="1000"/>
              <a:t>(</a:t>
            </a:r>
            <a:r>
              <a:rPr lang="en-US" sz="1000" b="1" i="1"/>
              <a:t>R</a:t>
            </a:r>
            <a:r>
              <a:rPr lang="en-US" sz="1000"/>
              <a:t>). </a:t>
            </a:r>
            <a:r>
              <a:rPr lang="ru-RU" sz="1000"/>
              <a:t>Подстановка этого равенства в уравнение</a:t>
            </a:r>
          </a:p>
          <a:p>
            <a:r>
              <a:rPr lang="ru-RU" sz="1000"/>
              <a:t>равновесия дает</a:t>
            </a:r>
            <a:r>
              <a:rPr lang="en-US" sz="1000"/>
              <a:t>:                                                  </a:t>
            </a:r>
          </a:p>
          <a:p>
            <a:r>
              <a:rPr lang="en-US" sz="1000"/>
              <a:t>			  </a:t>
            </a:r>
            <a:r>
              <a:rPr lang="ru-RU" sz="1000"/>
              <a:t>или  </a:t>
            </a:r>
            <a:r>
              <a:rPr lang="en-US" sz="1000" b="1"/>
              <a:t> </a:t>
            </a:r>
            <a:endParaRPr lang="ru-RU" sz="1000" b="1"/>
          </a:p>
        </p:txBody>
      </p:sp>
      <p:graphicFrame>
        <p:nvGraphicFramePr>
          <p:cNvPr id="321586" name="Object 50"/>
          <p:cNvGraphicFramePr>
            <a:graphicFrameLocks noChangeAspect="1"/>
          </p:cNvGraphicFramePr>
          <p:nvPr/>
        </p:nvGraphicFramePr>
        <p:xfrm>
          <a:off x="4687888" y="5930900"/>
          <a:ext cx="1454150" cy="298450"/>
        </p:xfrm>
        <a:graphic>
          <a:graphicData uri="http://schemas.openxmlformats.org/presentationml/2006/ole">
            <p:oleObj spid="_x0000_s321586" name="Формула" r:id="rId17" imgW="1295280" imgH="241200" progId="Equation.3">
              <p:embed/>
            </p:oleObj>
          </a:graphicData>
        </a:graphic>
      </p:graphicFrame>
      <p:graphicFrame>
        <p:nvGraphicFramePr>
          <p:cNvPr id="321587" name="Object 51"/>
          <p:cNvGraphicFramePr>
            <a:graphicFrameLocks noChangeAspect="1"/>
          </p:cNvGraphicFramePr>
          <p:nvPr/>
        </p:nvGraphicFramePr>
        <p:xfrm>
          <a:off x="6769100" y="5910263"/>
          <a:ext cx="1211263" cy="298450"/>
        </p:xfrm>
        <a:graphic>
          <a:graphicData uri="http://schemas.openxmlformats.org/presentationml/2006/ole">
            <p:oleObj spid="_x0000_s321587" name="Формула" r:id="rId18" imgW="1079280" imgH="241200" progId="Equation.3">
              <p:embed/>
            </p:oleObj>
          </a:graphicData>
        </a:graphic>
      </p:graphicFrame>
      <p:sp>
        <p:nvSpPr>
          <p:cNvPr id="321588" name="Text Box 52"/>
          <p:cNvSpPr txBox="1">
            <a:spLocks noChangeArrowheads="1"/>
          </p:cNvSpPr>
          <p:nvPr/>
        </p:nvSpPr>
        <p:spPr bwMode="auto">
          <a:xfrm>
            <a:off x="2589213" y="6300788"/>
            <a:ext cx="4198937" cy="244475"/>
          </a:xfrm>
          <a:prstGeom prst="rect">
            <a:avLst/>
          </a:prstGeom>
          <a:noFill/>
          <a:ln w="9525" algn="ctr">
            <a:noFill/>
            <a:miter lim="800000"/>
            <a:headEnd/>
            <a:tailEnd/>
          </a:ln>
          <a:effectLst/>
        </p:spPr>
        <p:txBody>
          <a:bodyPr wrap="none">
            <a:spAutoFit/>
          </a:bodyPr>
          <a:lstStyle/>
          <a:p>
            <a:r>
              <a:rPr lang="en-US" sz="1000"/>
              <a:t>C</a:t>
            </a:r>
            <a:r>
              <a:rPr lang="ru-RU" sz="1000"/>
              <a:t>проектируем это векторное равенство на любую ось, например, </a:t>
            </a:r>
            <a:r>
              <a:rPr lang="en-US" sz="1000"/>
              <a:t>x:</a:t>
            </a:r>
            <a:endParaRPr lang="ru-RU" sz="1000"/>
          </a:p>
        </p:txBody>
      </p:sp>
      <p:graphicFrame>
        <p:nvGraphicFramePr>
          <p:cNvPr id="321589" name="Object 53"/>
          <p:cNvGraphicFramePr>
            <a:graphicFrameLocks noChangeAspect="1"/>
          </p:cNvGraphicFramePr>
          <p:nvPr/>
        </p:nvGraphicFramePr>
        <p:xfrm>
          <a:off x="6781800" y="6299200"/>
          <a:ext cx="1182688" cy="298450"/>
        </p:xfrm>
        <a:graphic>
          <a:graphicData uri="http://schemas.openxmlformats.org/presentationml/2006/ole">
            <p:oleObj spid="_x0000_s321589" name="Формула" r:id="rId19" imgW="1054080" imgH="241200" progId="Equation.3">
              <p:embed/>
            </p:oleObj>
          </a:graphicData>
        </a:graphic>
      </p:graphicFrame>
      <p:sp>
        <p:nvSpPr>
          <p:cNvPr id="321591" name="AutoShape 55">
            <a:hlinkClick r:id="rId20" action="ppaction://hlinksldjump" highlightClick="1"/>
          </p:cNvPr>
          <p:cNvSpPr>
            <a:spLocks noChangeArrowheads="1"/>
          </p:cNvSpPr>
          <p:nvPr/>
        </p:nvSpPr>
        <p:spPr bwMode="auto">
          <a:xfrm>
            <a:off x="338138" y="552450"/>
            <a:ext cx="242887" cy="204788"/>
          </a:xfrm>
          <a:prstGeom prst="actionButtonBeginning">
            <a:avLst/>
          </a:prstGeom>
          <a:solidFill>
            <a:srgbClr val="00CCFF"/>
          </a:solidFill>
          <a:ln w="9525">
            <a:noFill/>
            <a:miter lim="800000"/>
            <a:headEnd/>
            <a:tailEnd/>
          </a:ln>
          <a:effectLst/>
        </p:spPr>
        <p:txBody>
          <a:bodyPr wrap="none" anchor="ctr"/>
          <a:lstStyle/>
          <a:p>
            <a:endParaRPr lang="ru-RU"/>
          </a:p>
        </p:txBody>
      </p:sp>
      <p:sp>
        <p:nvSpPr>
          <p:cNvPr id="321592" name="AutoShape 56">
            <a:hlinkClick r:id="" action="ppaction://hlinkshowjump?jump=previousslide" highlightClick="1"/>
          </p:cNvPr>
          <p:cNvSpPr>
            <a:spLocks noChangeArrowheads="1"/>
          </p:cNvSpPr>
          <p:nvPr/>
        </p:nvSpPr>
        <p:spPr bwMode="auto">
          <a:xfrm>
            <a:off x="609600" y="552450"/>
            <a:ext cx="257175" cy="209550"/>
          </a:xfrm>
          <a:prstGeom prst="actionButtonBackPrevious">
            <a:avLst/>
          </a:prstGeom>
          <a:solidFill>
            <a:srgbClr val="00CCFF"/>
          </a:solidFill>
          <a:ln w="9525">
            <a:noFill/>
            <a:miter lim="800000"/>
            <a:headEnd/>
            <a:tailEnd/>
          </a:ln>
          <a:effectLst/>
        </p:spPr>
        <p:txBody>
          <a:bodyPr wrap="none" anchor="ctr"/>
          <a:lstStyle/>
          <a:p>
            <a:endParaRPr lang="ru-RU"/>
          </a:p>
        </p:txBody>
      </p:sp>
      <p:sp>
        <p:nvSpPr>
          <p:cNvPr id="321593" name="AutoShape 57">
            <a:hlinkClick r:id="" action="ppaction://hlinkshowjump?jump=nextslide" highlightClick="1"/>
          </p:cNvPr>
          <p:cNvSpPr>
            <a:spLocks noChangeArrowheads="1"/>
          </p:cNvSpPr>
          <p:nvPr/>
        </p:nvSpPr>
        <p:spPr bwMode="auto">
          <a:xfrm>
            <a:off x="4400550" y="552450"/>
            <a:ext cx="285750" cy="219075"/>
          </a:xfrm>
          <a:prstGeom prst="actionButtonForwardNext">
            <a:avLst/>
          </a:prstGeom>
          <a:solidFill>
            <a:srgbClr val="00CCFF"/>
          </a:solidFill>
          <a:ln w="9525">
            <a:noFill/>
            <a:miter lim="800000"/>
            <a:headEnd/>
            <a:tailEnd/>
          </a:ln>
          <a:effectLst/>
        </p:spPr>
        <p:txBody>
          <a:bodyPr wrap="none" anchor="ctr"/>
          <a:lstStyle/>
          <a:p>
            <a:endParaRPr lang="ru-RU"/>
          </a:p>
        </p:txBody>
      </p:sp>
      <p:sp>
        <p:nvSpPr>
          <p:cNvPr id="321594" name="Oval 58"/>
          <p:cNvSpPr>
            <a:spLocks noChangeArrowheads="1"/>
          </p:cNvSpPr>
          <p:nvPr/>
        </p:nvSpPr>
        <p:spPr bwMode="auto">
          <a:xfrm>
            <a:off x="8696325" y="6391275"/>
            <a:ext cx="333375" cy="333375"/>
          </a:xfrm>
          <a:prstGeom prst="ellipse">
            <a:avLst/>
          </a:prstGeom>
          <a:solidFill>
            <a:srgbClr val="CCFFFF"/>
          </a:solidFill>
          <a:ln w="9525" algn="ctr">
            <a:solidFill>
              <a:srgbClr val="0000FF"/>
            </a:solidFill>
            <a:round/>
            <a:headEnd/>
            <a:tailEnd/>
          </a:ln>
          <a:effectLst/>
        </p:spPr>
        <p:txBody>
          <a:bodyPr wrap="none" anchor="ctr"/>
          <a:lstStyle/>
          <a:p>
            <a:pPr algn="ctr"/>
            <a:r>
              <a:rPr lang="en-US" sz="1000" b="1">
                <a:solidFill>
                  <a:schemeClr val="bg2"/>
                </a:solidFill>
              </a:rPr>
              <a:t>22</a:t>
            </a:r>
            <a:endParaRPr lang="ru-RU" sz="1000" b="1">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1545"/>
                                        </p:tgtEl>
                                        <p:attrNameLst>
                                          <p:attrName>style.visibility</p:attrName>
                                        </p:attrNameLst>
                                      </p:cBhvr>
                                      <p:to>
                                        <p:strVal val="visible"/>
                                      </p:to>
                                    </p:set>
                                    <p:anim calcmode="lin" valueType="num">
                                      <p:cBhvr additive="base">
                                        <p:cTn id="7" dur="500" fill="hold"/>
                                        <p:tgtEl>
                                          <p:spTgt spid="321545"/>
                                        </p:tgtEl>
                                        <p:attrNameLst>
                                          <p:attrName>ppt_x</p:attrName>
                                        </p:attrNameLst>
                                      </p:cBhvr>
                                      <p:tavLst>
                                        <p:tav tm="0">
                                          <p:val>
                                            <p:strVal val="#ppt_x"/>
                                          </p:val>
                                        </p:tav>
                                        <p:tav tm="100000">
                                          <p:val>
                                            <p:strVal val="#ppt_x"/>
                                          </p:val>
                                        </p:tav>
                                      </p:tavLst>
                                    </p:anim>
                                    <p:anim calcmode="lin" valueType="num">
                                      <p:cBhvr additive="base">
                                        <p:cTn id="8" dur="500" fill="hold"/>
                                        <p:tgtEl>
                                          <p:spTgt spid="32154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32154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21546"/>
                                        </p:tgtEl>
                                        <p:attrNameLst>
                                          <p:attrName>style.visibility</p:attrName>
                                        </p:attrNameLst>
                                      </p:cBhvr>
                                      <p:to>
                                        <p:strVal val="visible"/>
                                      </p:to>
                                    </p:set>
                                    <p:anim calcmode="lin" valueType="num">
                                      <p:cBhvr additive="base">
                                        <p:cTn id="16" dur="500" fill="hold"/>
                                        <p:tgtEl>
                                          <p:spTgt spid="321546"/>
                                        </p:tgtEl>
                                        <p:attrNameLst>
                                          <p:attrName>ppt_x</p:attrName>
                                        </p:attrNameLst>
                                      </p:cBhvr>
                                      <p:tavLst>
                                        <p:tav tm="0">
                                          <p:val>
                                            <p:strVal val="#ppt_x"/>
                                          </p:val>
                                        </p:tav>
                                        <p:tav tm="100000">
                                          <p:val>
                                            <p:strVal val="#ppt_x"/>
                                          </p:val>
                                        </p:tav>
                                      </p:tavLst>
                                    </p:anim>
                                    <p:anim calcmode="lin" valueType="num">
                                      <p:cBhvr additive="base">
                                        <p:cTn id="17" dur="500" fill="hold"/>
                                        <p:tgtEl>
                                          <p:spTgt spid="321546"/>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499"/>
                                          </p:stCondLst>
                                        </p:cTn>
                                        <p:tgtEl>
                                          <p:spTgt spid="3215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1548"/>
                                        </p:tgtEl>
                                        <p:attrNameLst>
                                          <p:attrName>style.visibility</p:attrName>
                                        </p:attrNameLst>
                                      </p:cBhvr>
                                      <p:to>
                                        <p:strVal val="visible"/>
                                      </p:to>
                                    </p:set>
                                    <p:anim calcmode="lin" valueType="num">
                                      <p:cBhvr additive="base">
                                        <p:cTn id="25" dur="500" fill="hold"/>
                                        <p:tgtEl>
                                          <p:spTgt spid="321548"/>
                                        </p:tgtEl>
                                        <p:attrNameLst>
                                          <p:attrName>ppt_x</p:attrName>
                                        </p:attrNameLst>
                                      </p:cBhvr>
                                      <p:tavLst>
                                        <p:tav tm="0">
                                          <p:val>
                                            <p:strVal val="#ppt_x"/>
                                          </p:val>
                                        </p:tav>
                                        <p:tav tm="100000">
                                          <p:val>
                                            <p:strVal val="#ppt_x"/>
                                          </p:val>
                                        </p:tav>
                                      </p:tavLst>
                                    </p:anim>
                                    <p:anim calcmode="lin" valueType="num">
                                      <p:cBhvr additive="base">
                                        <p:cTn id="26" dur="500" fill="hold"/>
                                        <p:tgtEl>
                                          <p:spTgt spid="321548"/>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499"/>
                                          </p:stCondLst>
                                        </p:cTn>
                                        <p:tgtEl>
                                          <p:spTgt spid="32154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21550"/>
                                        </p:tgtEl>
                                        <p:attrNameLst>
                                          <p:attrName>style.visibility</p:attrName>
                                        </p:attrNameLst>
                                      </p:cBhvr>
                                      <p:to>
                                        <p:strVal val="visible"/>
                                      </p:to>
                                    </p:set>
                                    <p:anim calcmode="lin" valueType="num">
                                      <p:cBhvr additive="base">
                                        <p:cTn id="34" dur="500" fill="hold"/>
                                        <p:tgtEl>
                                          <p:spTgt spid="321550"/>
                                        </p:tgtEl>
                                        <p:attrNameLst>
                                          <p:attrName>ppt_x</p:attrName>
                                        </p:attrNameLst>
                                      </p:cBhvr>
                                      <p:tavLst>
                                        <p:tav tm="0">
                                          <p:val>
                                            <p:strVal val="#ppt_x"/>
                                          </p:val>
                                        </p:tav>
                                        <p:tav tm="100000">
                                          <p:val>
                                            <p:strVal val="#ppt_x"/>
                                          </p:val>
                                        </p:tav>
                                      </p:tavLst>
                                    </p:anim>
                                    <p:anim calcmode="lin" valueType="num">
                                      <p:cBhvr additive="base">
                                        <p:cTn id="35" dur="500" fill="hold"/>
                                        <p:tgtEl>
                                          <p:spTgt spid="321550"/>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499"/>
                                          </p:stCondLst>
                                        </p:cTn>
                                        <p:tgtEl>
                                          <p:spTgt spid="3215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21552"/>
                                        </p:tgtEl>
                                        <p:attrNameLst>
                                          <p:attrName>style.visibility</p:attrName>
                                        </p:attrNameLst>
                                      </p:cBhvr>
                                      <p:to>
                                        <p:strVal val="visible"/>
                                      </p:to>
                                    </p:set>
                                    <p:anim calcmode="lin" valueType="num">
                                      <p:cBhvr additive="base">
                                        <p:cTn id="43" dur="500" fill="hold"/>
                                        <p:tgtEl>
                                          <p:spTgt spid="321552"/>
                                        </p:tgtEl>
                                        <p:attrNameLst>
                                          <p:attrName>ppt_x</p:attrName>
                                        </p:attrNameLst>
                                      </p:cBhvr>
                                      <p:tavLst>
                                        <p:tav tm="0">
                                          <p:val>
                                            <p:strVal val="#ppt_x"/>
                                          </p:val>
                                        </p:tav>
                                        <p:tav tm="100000">
                                          <p:val>
                                            <p:strVal val="#ppt_x"/>
                                          </p:val>
                                        </p:tav>
                                      </p:tavLst>
                                    </p:anim>
                                    <p:anim calcmode="lin" valueType="num">
                                      <p:cBhvr additive="base">
                                        <p:cTn id="44" dur="500" fill="hold"/>
                                        <p:tgtEl>
                                          <p:spTgt spid="321552"/>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1" presetClass="entr" presetSubtype="0" fill="hold" nodeType="afterEffect">
                                  <p:stCondLst>
                                    <p:cond delay="0"/>
                                  </p:stCondLst>
                                  <p:childTnLst>
                                    <p:set>
                                      <p:cBhvr>
                                        <p:cTn id="47" dur="1" fill="hold">
                                          <p:stCondLst>
                                            <p:cond delay="499"/>
                                          </p:stCondLst>
                                        </p:cTn>
                                        <p:tgtEl>
                                          <p:spTgt spid="32155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21555"/>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321556"/>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21557"/>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21558"/>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321559"/>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21562"/>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321563"/>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321564"/>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2156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21565"/>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21568"/>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21561"/>
                                        </p:tgtEl>
                                        <p:attrNameLst>
                                          <p:attrName>style.visibility</p:attrName>
                                        </p:attrNameLst>
                                      </p:cBhvr>
                                      <p:to>
                                        <p:strVal val="visible"/>
                                      </p:to>
                                    </p:set>
                                  </p:childTnLst>
                                </p:cTn>
                              </p:par>
                              <p:par>
                                <p:cTn id="76" presetID="9" presetClass="exit" presetSubtype="0" fill="hold" grpId="1" nodeType="withEffect">
                                  <p:stCondLst>
                                    <p:cond delay="0"/>
                                  </p:stCondLst>
                                  <p:childTnLst>
                                    <p:animEffect transition="out" filter="dissolve">
                                      <p:cBhvr>
                                        <p:cTn id="77" dur="500"/>
                                        <p:tgtEl>
                                          <p:spTgt spid="321557"/>
                                        </p:tgtEl>
                                      </p:cBhvr>
                                    </p:animEffect>
                                    <p:set>
                                      <p:cBhvr>
                                        <p:cTn id="78" dur="1" fill="hold">
                                          <p:stCondLst>
                                            <p:cond delay="499"/>
                                          </p:stCondLst>
                                        </p:cTn>
                                        <p:tgtEl>
                                          <p:spTgt spid="321557"/>
                                        </p:tgtEl>
                                        <p:attrNameLst>
                                          <p:attrName>style.visibility</p:attrName>
                                        </p:attrNameLst>
                                      </p:cBhvr>
                                      <p:to>
                                        <p:strVal val="hidden"/>
                                      </p:to>
                                    </p:set>
                                  </p:childTnLst>
                                </p:cTn>
                              </p:par>
                              <p:par>
                                <p:cTn id="79" presetID="9" presetClass="exit" presetSubtype="0" fill="hold" grpId="1" nodeType="withEffect">
                                  <p:stCondLst>
                                    <p:cond delay="0"/>
                                  </p:stCondLst>
                                  <p:childTnLst>
                                    <p:animEffect transition="out" filter="dissolve">
                                      <p:cBhvr>
                                        <p:cTn id="80" dur="500"/>
                                        <p:tgtEl>
                                          <p:spTgt spid="321558"/>
                                        </p:tgtEl>
                                      </p:cBhvr>
                                    </p:animEffect>
                                    <p:set>
                                      <p:cBhvr>
                                        <p:cTn id="81" dur="1" fill="hold">
                                          <p:stCondLst>
                                            <p:cond delay="499"/>
                                          </p:stCondLst>
                                        </p:cTn>
                                        <p:tgtEl>
                                          <p:spTgt spid="321558"/>
                                        </p:tgtEl>
                                        <p:attrNameLst>
                                          <p:attrName>style.visibility</p:attrName>
                                        </p:attrNameLst>
                                      </p:cBhvr>
                                      <p:to>
                                        <p:strVal val="hidden"/>
                                      </p:to>
                                    </p:set>
                                  </p:childTnLst>
                                </p:cTn>
                              </p:par>
                              <p:par>
                                <p:cTn id="82" presetID="9" presetClass="exit" presetSubtype="0" fill="hold" grpId="1" nodeType="withEffect">
                                  <p:stCondLst>
                                    <p:cond delay="0"/>
                                  </p:stCondLst>
                                  <p:childTnLst>
                                    <p:animEffect transition="out" filter="dissolve">
                                      <p:cBhvr>
                                        <p:cTn id="83" dur="500"/>
                                        <p:tgtEl>
                                          <p:spTgt spid="321559"/>
                                        </p:tgtEl>
                                      </p:cBhvr>
                                    </p:animEffect>
                                    <p:set>
                                      <p:cBhvr>
                                        <p:cTn id="84" dur="1" fill="hold">
                                          <p:stCondLst>
                                            <p:cond delay="499"/>
                                          </p:stCondLst>
                                        </p:cTn>
                                        <p:tgtEl>
                                          <p:spTgt spid="321559"/>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32156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21567"/>
                                        </p:tgtEl>
                                        <p:attrNameLst>
                                          <p:attrName>style.visibility</p:attrName>
                                        </p:attrNameLst>
                                      </p:cBhvr>
                                      <p:to>
                                        <p:strVal val="visible"/>
                                      </p:to>
                                    </p:set>
                                  </p:childTnLst>
                                </p:cTn>
                              </p:par>
                            </p:childTnLst>
                          </p:cTn>
                        </p:par>
                        <p:par>
                          <p:cTn id="89" fill="hold">
                            <p:stCondLst>
                              <p:cond delay="500"/>
                            </p:stCondLst>
                            <p:childTnLst>
                              <p:par>
                                <p:cTn id="90" presetID="1" presetClass="entr" presetSubtype="0" fill="hold" grpId="0" nodeType="afterEffect">
                                  <p:stCondLst>
                                    <p:cond delay="0"/>
                                  </p:stCondLst>
                                  <p:childTnLst>
                                    <p:set>
                                      <p:cBhvr>
                                        <p:cTn id="91" dur="1" fill="hold">
                                          <p:stCondLst>
                                            <p:cond delay="0"/>
                                          </p:stCondLst>
                                        </p:cTn>
                                        <p:tgtEl>
                                          <p:spTgt spid="321560"/>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321570"/>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321571"/>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321572"/>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321573"/>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321574"/>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321575"/>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321576"/>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321579"/>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321577"/>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321578"/>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321580"/>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321581"/>
                                        </p:tgtEl>
                                        <p:attrNameLst>
                                          <p:attrName>style.visibility</p:attrName>
                                        </p:attrNameLst>
                                      </p:cBhvr>
                                      <p:to>
                                        <p:strVal val="visible"/>
                                      </p:to>
                                    </p:set>
                                  </p:childTnLst>
                                </p:cTn>
                              </p:par>
                              <p:par>
                                <p:cTn id="122" presetID="1" presetClass="entr" presetSubtype="0" fill="hold" grpId="1" nodeType="withEffect">
                                  <p:stCondLst>
                                    <p:cond delay="0"/>
                                  </p:stCondLst>
                                  <p:childTnLst>
                                    <p:set>
                                      <p:cBhvr>
                                        <p:cTn id="123" dur="1" fill="hold">
                                          <p:stCondLst>
                                            <p:cond delay="0"/>
                                          </p:stCondLst>
                                        </p:cTn>
                                        <p:tgtEl>
                                          <p:spTgt spid="321581"/>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321582"/>
                                        </p:tgtEl>
                                        <p:attrNameLst>
                                          <p:attrName>style.visibility</p:attrName>
                                        </p:attrNameLst>
                                      </p:cBhvr>
                                      <p:to>
                                        <p:strVal val="visible"/>
                                      </p:to>
                                    </p:set>
                                  </p:childTnLst>
                                </p:cTn>
                              </p:par>
                              <p:par>
                                <p:cTn id="126" presetID="1" presetClass="entr" presetSubtype="0" fill="hold" grpId="1" nodeType="withEffect">
                                  <p:stCondLst>
                                    <p:cond delay="0"/>
                                  </p:stCondLst>
                                  <p:childTnLst>
                                    <p:set>
                                      <p:cBhvr>
                                        <p:cTn id="127" dur="1" fill="hold">
                                          <p:stCondLst>
                                            <p:cond delay="0"/>
                                          </p:stCondLst>
                                        </p:cTn>
                                        <p:tgtEl>
                                          <p:spTgt spid="321582"/>
                                        </p:tgtEl>
                                        <p:attrNameLst>
                                          <p:attrName>style.visibility</p:attrName>
                                        </p:attrNameLst>
                                      </p:cBhvr>
                                      <p:to>
                                        <p:strVal val="visible"/>
                                      </p:to>
                                    </p:set>
                                  </p:childTnLst>
                                </p:cTn>
                              </p:par>
                              <p:par>
                                <p:cTn id="128" presetID="9" presetClass="exit" presetSubtype="0" fill="hold" grpId="1" nodeType="withEffect">
                                  <p:stCondLst>
                                    <p:cond delay="0"/>
                                  </p:stCondLst>
                                  <p:childTnLst>
                                    <p:animEffect transition="out" filter="dissolve">
                                      <p:cBhvr>
                                        <p:cTn id="129" dur="500"/>
                                        <p:tgtEl>
                                          <p:spTgt spid="321560"/>
                                        </p:tgtEl>
                                      </p:cBhvr>
                                    </p:animEffect>
                                    <p:set>
                                      <p:cBhvr>
                                        <p:cTn id="130" dur="1" fill="hold">
                                          <p:stCondLst>
                                            <p:cond delay="499"/>
                                          </p:stCondLst>
                                        </p:cTn>
                                        <p:tgtEl>
                                          <p:spTgt spid="321560"/>
                                        </p:tgtEl>
                                        <p:attrNameLst>
                                          <p:attrName>style.visibility</p:attrName>
                                        </p:attrNameLst>
                                      </p:cBhvr>
                                      <p:to>
                                        <p:strVal val="hidden"/>
                                      </p:to>
                                    </p:set>
                                  </p:childTnLst>
                                </p:cTn>
                              </p:par>
                              <p:par>
                                <p:cTn id="131" presetID="1" presetClass="entr" presetSubtype="0" fill="hold" grpId="0" nodeType="withEffect">
                                  <p:stCondLst>
                                    <p:cond delay="0"/>
                                  </p:stCondLst>
                                  <p:childTnLst>
                                    <p:set>
                                      <p:cBhvr>
                                        <p:cTn id="132" dur="1" fill="hold">
                                          <p:stCondLst>
                                            <p:cond delay="0"/>
                                          </p:stCondLst>
                                        </p:cTn>
                                        <p:tgtEl>
                                          <p:spTgt spid="321583"/>
                                        </p:tgtEl>
                                        <p:attrNameLst>
                                          <p:attrName>style.visibility</p:attrName>
                                        </p:attrNameLst>
                                      </p:cBhvr>
                                      <p:to>
                                        <p:strVal val="visible"/>
                                      </p:to>
                                    </p:set>
                                  </p:childTnLst>
                                </p:cTn>
                              </p:par>
                            </p:childTnLst>
                          </p:cTn>
                        </p:par>
                        <p:par>
                          <p:cTn id="133" fill="hold">
                            <p:stCondLst>
                              <p:cond delay="500"/>
                            </p:stCondLst>
                            <p:childTnLst>
                              <p:par>
                                <p:cTn id="134" presetID="1" presetClass="entr" presetSubtype="0" fill="hold" grpId="0" nodeType="afterEffect">
                                  <p:stCondLst>
                                    <p:cond delay="0"/>
                                  </p:stCondLst>
                                  <p:childTnLst>
                                    <p:set>
                                      <p:cBhvr>
                                        <p:cTn id="135" dur="1" fill="hold">
                                          <p:stCondLst>
                                            <p:cond delay="0"/>
                                          </p:stCondLst>
                                        </p:cTn>
                                        <p:tgtEl>
                                          <p:spTgt spid="321584"/>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321585"/>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321586"/>
                                        </p:tgtEl>
                                        <p:attrNameLst>
                                          <p:attrName>style.visibility</p:attrName>
                                        </p:attrNameLst>
                                      </p:cBhvr>
                                      <p:to>
                                        <p:strVal val="visible"/>
                                      </p:to>
                                    </p:set>
                                  </p:childTnLst>
                                </p:cTn>
                              </p:par>
                              <p:par>
                                <p:cTn id="142" presetID="1" presetClass="entr" presetSubtype="0" fill="hold" nodeType="withEffect">
                                  <p:stCondLst>
                                    <p:cond delay="0"/>
                                  </p:stCondLst>
                                  <p:childTnLst>
                                    <p:set>
                                      <p:cBhvr>
                                        <p:cTn id="143" dur="1" fill="hold">
                                          <p:stCondLst>
                                            <p:cond delay="0"/>
                                          </p:stCondLst>
                                        </p:cTn>
                                        <p:tgtEl>
                                          <p:spTgt spid="321587"/>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321588"/>
                                        </p:tgtEl>
                                        <p:attrNameLst>
                                          <p:attrName>style.visibility</p:attrName>
                                        </p:attrNameLst>
                                      </p:cBhvr>
                                      <p:to>
                                        <p:strVal val="visible"/>
                                      </p:to>
                                    </p:set>
                                  </p:childTnLst>
                                </p:cTn>
                              </p:par>
                              <p:par>
                                <p:cTn id="148" presetID="1" presetClass="entr" presetSubtype="0" fill="hold" nodeType="withEffect">
                                  <p:stCondLst>
                                    <p:cond delay="0"/>
                                  </p:stCondLst>
                                  <p:childTnLst>
                                    <p:set>
                                      <p:cBhvr>
                                        <p:cTn id="149" dur="1" fill="hold">
                                          <p:stCondLst>
                                            <p:cond delay="0"/>
                                          </p:stCondLst>
                                        </p:cTn>
                                        <p:tgtEl>
                                          <p:spTgt spid="3215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5" grpId="0"/>
      <p:bldP spid="321546" grpId="0"/>
      <p:bldP spid="321548" grpId="0"/>
      <p:bldP spid="321550" grpId="0"/>
      <p:bldP spid="321552" grpId="0"/>
      <p:bldP spid="321555" grpId="0"/>
      <p:bldP spid="321556" grpId="0" animBg="1"/>
      <p:bldP spid="321557" grpId="0" animBg="1"/>
      <p:bldP spid="321557" grpId="1" animBg="1"/>
      <p:bldP spid="321558" grpId="0" animBg="1"/>
      <p:bldP spid="321558" grpId="1" animBg="1"/>
      <p:bldP spid="321559" grpId="0" animBg="1"/>
      <p:bldP spid="321559" grpId="1" animBg="1"/>
      <p:bldP spid="321560" grpId="0" animBg="1"/>
      <p:bldP spid="321560" grpId="1" animBg="1"/>
      <p:bldP spid="321561" grpId="0"/>
      <p:bldP spid="321565" grpId="0" animBg="1"/>
      <p:bldP spid="321566" grpId="0"/>
      <p:bldP spid="321567" grpId="0" animBg="1"/>
      <p:bldP spid="321568" grpId="0" animBg="1"/>
      <p:bldP spid="321569" grpId="0" animBg="1"/>
      <p:bldP spid="321571" grpId="0" animBg="1"/>
      <p:bldP spid="321572" grpId="0"/>
      <p:bldP spid="321573" grpId="0"/>
      <p:bldP spid="321574" grpId="0" animBg="1"/>
      <p:bldP spid="321577" grpId="0"/>
      <p:bldP spid="321579" grpId="0" animBg="1"/>
      <p:bldP spid="321580" grpId="0" animBg="1"/>
      <p:bldP spid="321581" grpId="0" animBg="1"/>
      <p:bldP spid="321581" grpId="1" animBg="1"/>
      <p:bldP spid="321582" grpId="0" animBg="1"/>
      <p:bldP spid="321582" grpId="1" animBg="1"/>
      <p:bldP spid="321583" grpId="0" animBg="1"/>
      <p:bldP spid="321584" grpId="0" animBg="1"/>
      <p:bldP spid="321585" grpId="0"/>
      <p:bldP spid="32158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4" name="Rectangle 4"/>
          <p:cNvSpPr>
            <a:spLocks noChangeArrowheads="1"/>
          </p:cNvSpPr>
          <p:nvPr/>
        </p:nvSpPr>
        <p:spPr bwMode="auto">
          <a:xfrm>
            <a:off x="923925" y="552450"/>
            <a:ext cx="4229100" cy="200025"/>
          </a:xfrm>
          <a:prstGeom prst="rect">
            <a:avLst/>
          </a:prstGeom>
          <a:noFill/>
          <a:ln w="9525">
            <a:noFill/>
            <a:miter lim="800000"/>
            <a:headEnd/>
            <a:tailEnd/>
          </a:ln>
          <a:effectLst/>
        </p:spPr>
        <p:txBody>
          <a:bodyPr anchor="ctr"/>
          <a:lstStyle/>
          <a:p>
            <a:r>
              <a:rPr lang="ru-RU"/>
              <a:t>Лекция </a:t>
            </a:r>
            <a:r>
              <a:rPr lang="en-US"/>
              <a:t>8</a:t>
            </a:r>
            <a:endParaRPr lang="ru-RU" sz="1800"/>
          </a:p>
        </p:txBody>
      </p:sp>
      <p:pic>
        <p:nvPicPr>
          <p:cNvPr id="322565" name="Picture 5" descr="НТЦТТ2"/>
          <p:cNvPicPr>
            <a:picLocks noChangeAspect="1" noChangeArrowheads="1"/>
          </p:cNvPicPr>
          <p:nvPr/>
        </p:nvPicPr>
        <p:blipFill>
          <a:blip r:embed="rId3" cstate="print"/>
          <a:srcRect/>
          <a:stretch>
            <a:fillRect/>
          </a:stretch>
        </p:blipFill>
        <p:spPr bwMode="auto">
          <a:xfrm>
            <a:off x="8172450" y="115888"/>
            <a:ext cx="792163" cy="512762"/>
          </a:xfrm>
          <a:prstGeom prst="rect">
            <a:avLst/>
          </a:prstGeom>
          <a:noFill/>
          <a:ln w="9525">
            <a:noFill/>
            <a:miter lim="800000"/>
            <a:headEnd/>
            <a:tailEnd/>
          </a:ln>
        </p:spPr>
      </p:pic>
      <p:sp>
        <p:nvSpPr>
          <p:cNvPr id="322566" name="Rectangle 6"/>
          <p:cNvSpPr>
            <a:spLocks noChangeArrowheads="1"/>
          </p:cNvSpPr>
          <p:nvPr/>
        </p:nvSpPr>
        <p:spPr bwMode="auto">
          <a:xfrm>
            <a:off x="7938" y="622300"/>
            <a:ext cx="8936037" cy="630238"/>
          </a:xfrm>
          <a:prstGeom prst="rect">
            <a:avLst/>
          </a:prstGeom>
          <a:noFill/>
          <a:ln w="9525">
            <a:noFill/>
            <a:miter lim="800000"/>
            <a:headEnd/>
            <a:tailEnd/>
          </a:ln>
          <a:effectLst/>
        </p:spPr>
        <p:txBody>
          <a:bodyPr/>
          <a:lstStyle/>
          <a:p>
            <a:pPr marL="533400" indent="-533400">
              <a:lnSpc>
                <a:spcPct val="80000"/>
              </a:lnSpc>
              <a:spcBef>
                <a:spcPct val="20000"/>
              </a:spcBef>
              <a:buClr>
                <a:schemeClr val="bg2"/>
              </a:buClr>
              <a:buSzPct val="75000"/>
              <a:buFont typeface="Wingdings" pitchFamily="2" charset="2"/>
              <a:buNone/>
            </a:pPr>
            <a:endParaRPr lang="ru-RU" sz="1000" b="1"/>
          </a:p>
          <a:p>
            <a:pPr marL="533400" indent="-533400">
              <a:lnSpc>
                <a:spcPct val="95000"/>
              </a:lnSpc>
              <a:spcBef>
                <a:spcPct val="20000"/>
              </a:spcBef>
              <a:buClr>
                <a:schemeClr val="bg2"/>
              </a:buClr>
              <a:buSzPct val="75000"/>
              <a:buFont typeface="Wingdings" pitchFamily="2" charset="2"/>
              <a:buChar char="n"/>
            </a:pPr>
            <a:r>
              <a:rPr lang="ru-RU" sz="1000" b="1">
                <a:solidFill>
                  <a:srgbClr val="FF0000"/>
                </a:solidFill>
              </a:rPr>
              <a:t>Сложение параллельных сил</a:t>
            </a:r>
            <a:r>
              <a:rPr lang="ru-RU" sz="1000" b="1"/>
              <a:t> – </a:t>
            </a:r>
            <a:r>
              <a:rPr lang="ru-RU" sz="1000"/>
              <a:t>Сложение двух параллельных сил подробно рассмотрено в демонстрационной программе автора по теории пар </a:t>
            </a:r>
            <a:r>
              <a:rPr lang="en-US" sz="1000"/>
              <a:t>“</a:t>
            </a:r>
            <a:r>
              <a:rPr lang="ru-RU" sz="1000"/>
              <a:t>Теория пар</a:t>
            </a:r>
            <a:r>
              <a:rPr lang="en-US" sz="1000"/>
              <a:t>” </a:t>
            </a:r>
            <a:r>
              <a:rPr lang="ru-RU" sz="1000"/>
              <a:t>на сайте МИИТа</a:t>
            </a:r>
            <a:r>
              <a:rPr lang="ru-RU" sz="1000">
                <a:solidFill>
                  <a:schemeClr val="bg2"/>
                </a:solidFill>
              </a:rPr>
              <a:t>. </a:t>
            </a:r>
            <a:r>
              <a:rPr lang="ru-RU" sz="1000">
                <a:solidFill>
                  <a:srgbClr val="FF0000"/>
                </a:solidFill>
                <a:hlinkClick r:id="rId4"/>
              </a:rPr>
              <a:t>Посмотреть…</a:t>
            </a:r>
            <a:r>
              <a:rPr lang="ru-RU" sz="1000">
                <a:solidFill>
                  <a:schemeClr val="bg2"/>
                </a:solidFill>
                <a:hlinkClick r:id="rId4"/>
              </a:rPr>
              <a:t> </a:t>
            </a:r>
            <a:r>
              <a:rPr lang="ru-RU" sz="1000">
                <a:solidFill>
                  <a:schemeClr val="bg2"/>
                </a:solidFill>
              </a:rPr>
              <a:t>). Основной результат – две параллельные и направленные в одну сторону силы приводятся к одной силе – равнодействующей, приложенной в точке, делящей прямую на расстояния, обратно пропорциональные величинам сил.</a:t>
            </a:r>
          </a:p>
          <a:p>
            <a:pPr marL="533400" indent="-533400">
              <a:lnSpc>
                <a:spcPct val="95000"/>
              </a:lnSpc>
              <a:spcBef>
                <a:spcPct val="20000"/>
              </a:spcBef>
              <a:buClr>
                <a:schemeClr val="bg2"/>
              </a:buClr>
              <a:buSzPct val="75000"/>
              <a:buFont typeface="Wingdings" pitchFamily="2" charset="2"/>
              <a:buNone/>
            </a:pPr>
            <a:r>
              <a:rPr lang="ru-RU" sz="1000">
                <a:solidFill>
                  <a:schemeClr val="bg2"/>
                </a:solidFill>
              </a:rPr>
              <a:t>	</a:t>
            </a:r>
            <a:r>
              <a:rPr lang="ru-RU" sz="1000"/>
              <a:t>Последовательно складывая попарно параллельные силы приходим также к одной силе – равнодействующей </a:t>
            </a:r>
            <a:r>
              <a:rPr lang="en-US" sz="1000" b="1" i="1"/>
              <a:t>R</a:t>
            </a:r>
            <a:r>
              <a:rPr lang="en-US" sz="1000"/>
              <a:t>:</a:t>
            </a:r>
            <a:r>
              <a:rPr lang="ru-RU" sz="1000"/>
              <a:t> </a:t>
            </a:r>
            <a:endParaRPr lang="en-US" sz="1000"/>
          </a:p>
          <a:p>
            <a:pPr marL="533400" indent="-533400">
              <a:lnSpc>
                <a:spcPct val="95000"/>
              </a:lnSpc>
              <a:spcBef>
                <a:spcPct val="20000"/>
              </a:spcBef>
              <a:buClr>
                <a:schemeClr val="bg2"/>
              </a:buClr>
              <a:buSzPct val="75000"/>
              <a:buFont typeface="Wingdings" pitchFamily="2" charset="2"/>
              <a:buNone/>
            </a:pPr>
            <a:r>
              <a:rPr lang="en-US" sz="1000"/>
              <a:t>	</a:t>
            </a:r>
            <a:r>
              <a:rPr lang="ru-RU" sz="1000"/>
              <a:t>Поскольку силу можно переносить по линии ее действия, то точка приложения силы (равнодействующей) по существу не определена. Если все силы повернуть на один и тот же угол и вновь провести сложение сил, то получаем другое направление линии действия равнодействующей. Точка пересечения этих двух линий действия равнодействующих</a:t>
            </a:r>
            <a:r>
              <a:rPr lang="en-US" sz="1000"/>
              <a:t> </a:t>
            </a:r>
            <a:r>
              <a:rPr lang="ru-RU" sz="1000"/>
              <a:t>может рассматриваться, как точка приложения равнодействующей, не изменяющей своего положения при одновременном повороте всех сил на один и тот же угол. Такая точка называется </a:t>
            </a:r>
            <a:r>
              <a:rPr lang="ru-RU" sz="1000" b="1">
                <a:solidFill>
                  <a:schemeClr val="bg2"/>
                </a:solidFill>
              </a:rPr>
              <a:t>центром параллельных сил</a:t>
            </a:r>
            <a:endParaRPr lang="ru-RU" sz="900"/>
          </a:p>
        </p:txBody>
      </p:sp>
      <p:graphicFrame>
        <p:nvGraphicFramePr>
          <p:cNvPr id="322567" name="Object 7"/>
          <p:cNvGraphicFramePr>
            <a:graphicFrameLocks noChangeAspect="1"/>
          </p:cNvGraphicFramePr>
          <p:nvPr/>
        </p:nvGraphicFramePr>
        <p:xfrm>
          <a:off x="7524750" y="1346200"/>
          <a:ext cx="609600" cy="241300"/>
        </p:xfrm>
        <a:graphic>
          <a:graphicData uri="http://schemas.openxmlformats.org/presentationml/2006/ole">
            <p:oleObj spid="_x0000_s322567" name="Формула" r:id="rId5" imgW="609480" imgH="241200" progId="Equation.3">
              <p:embed/>
            </p:oleObj>
          </a:graphicData>
        </a:graphic>
      </p:graphicFrame>
      <p:sp>
        <p:nvSpPr>
          <p:cNvPr id="322568" name="Text Box 8"/>
          <p:cNvSpPr txBox="1">
            <a:spLocks noChangeArrowheads="1"/>
          </p:cNvSpPr>
          <p:nvPr/>
        </p:nvSpPr>
        <p:spPr bwMode="auto">
          <a:xfrm>
            <a:off x="2803525" y="2354263"/>
            <a:ext cx="6340475" cy="549275"/>
          </a:xfrm>
          <a:prstGeom prst="rect">
            <a:avLst/>
          </a:prstGeom>
          <a:noFill/>
          <a:ln w="9525" algn="ctr">
            <a:noFill/>
            <a:miter lim="800000"/>
            <a:headEnd/>
            <a:tailEnd/>
          </a:ln>
          <a:effectLst/>
        </p:spPr>
        <p:txBody>
          <a:bodyPr>
            <a:spAutoFit/>
          </a:bodyPr>
          <a:lstStyle/>
          <a:p>
            <a:r>
              <a:rPr lang="ru-RU" sz="1000" b="1">
                <a:solidFill>
                  <a:srgbClr val="FF0000"/>
                </a:solidFill>
              </a:rPr>
              <a:t>Центр параллельных сил</a:t>
            </a:r>
            <a:r>
              <a:rPr lang="ru-RU" sz="1000"/>
              <a:t> –</a:t>
            </a:r>
            <a:r>
              <a:rPr lang="ru-RU" sz="1000">
                <a:solidFill>
                  <a:schemeClr val="bg2"/>
                </a:solidFill>
              </a:rPr>
              <a:t>точка приложения равнодействующей, не изменяющей своего положения</a:t>
            </a:r>
          </a:p>
          <a:p>
            <a:r>
              <a:rPr lang="ru-RU" sz="1000">
                <a:solidFill>
                  <a:schemeClr val="bg2"/>
                </a:solidFill>
              </a:rPr>
              <a:t>при одновременном повороте всех сил на один и тот же угол</a:t>
            </a:r>
            <a:r>
              <a:rPr lang="ru-RU" sz="1000"/>
              <a:t>.</a:t>
            </a:r>
          </a:p>
          <a:p>
            <a:endParaRPr lang="ru-RU" sz="1000"/>
          </a:p>
        </p:txBody>
      </p:sp>
      <p:sp>
        <p:nvSpPr>
          <p:cNvPr id="322569" name="Freeform 9"/>
          <p:cNvSpPr>
            <a:spLocks/>
          </p:cNvSpPr>
          <p:nvPr/>
        </p:nvSpPr>
        <p:spPr bwMode="auto">
          <a:xfrm>
            <a:off x="333375" y="2486025"/>
            <a:ext cx="2286000" cy="1525588"/>
          </a:xfrm>
          <a:custGeom>
            <a:avLst/>
            <a:gdLst/>
            <a:ahLst/>
            <a:cxnLst>
              <a:cxn ang="0">
                <a:pos x="0" y="480"/>
              </a:cxn>
              <a:cxn ang="0">
                <a:pos x="78" y="222"/>
              </a:cxn>
              <a:cxn ang="0">
                <a:pos x="228" y="54"/>
              </a:cxn>
              <a:cxn ang="0">
                <a:pos x="288" y="24"/>
              </a:cxn>
              <a:cxn ang="0">
                <a:pos x="336" y="0"/>
              </a:cxn>
              <a:cxn ang="0">
                <a:pos x="924" y="6"/>
              </a:cxn>
              <a:cxn ang="0">
                <a:pos x="1308" y="168"/>
              </a:cxn>
              <a:cxn ang="0">
                <a:pos x="1368" y="312"/>
              </a:cxn>
              <a:cxn ang="0">
                <a:pos x="1440" y="630"/>
              </a:cxn>
              <a:cxn ang="0">
                <a:pos x="1434" y="816"/>
              </a:cxn>
              <a:cxn ang="0">
                <a:pos x="1368" y="900"/>
              </a:cxn>
              <a:cxn ang="0">
                <a:pos x="1170" y="960"/>
              </a:cxn>
              <a:cxn ang="0">
                <a:pos x="810" y="954"/>
              </a:cxn>
              <a:cxn ang="0">
                <a:pos x="780" y="936"/>
              </a:cxn>
              <a:cxn ang="0">
                <a:pos x="678" y="900"/>
              </a:cxn>
              <a:cxn ang="0">
                <a:pos x="414" y="834"/>
              </a:cxn>
              <a:cxn ang="0">
                <a:pos x="318" y="792"/>
              </a:cxn>
              <a:cxn ang="0">
                <a:pos x="252" y="756"/>
              </a:cxn>
              <a:cxn ang="0">
                <a:pos x="174" y="684"/>
              </a:cxn>
              <a:cxn ang="0">
                <a:pos x="114" y="648"/>
              </a:cxn>
              <a:cxn ang="0">
                <a:pos x="84" y="618"/>
              </a:cxn>
              <a:cxn ang="0">
                <a:pos x="24" y="552"/>
              </a:cxn>
              <a:cxn ang="0">
                <a:pos x="0" y="486"/>
              </a:cxn>
            </a:cxnLst>
            <a:rect l="0" t="0" r="r" b="b"/>
            <a:pathLst>
              <a:path w="1440" h="961">
                <a:moveTo>
                  <a:pt x="0" y="480"/>
                </a:moveTo>
                <a:cubicBezTo>
                  <a:pt x="9" y="385"/>
                  <a:pt x="18" y="297"/>
                  <a:pt x="78" y="222"/>
                </a:cubicBezTo>
                <a:cubicBezTo>
                  <a:pt x="102" y="150"/>
                  <a:pt x="171" y="99"/>
                  <a:pt x="228" y="54"/>
                </a:cubicBezTo>
                <a:cubicBezTo>
                  <a:pt x="276" y="15"/>
                  <a:pt x="224" y="56"/>
                  <a:pt x="288" y="24"/>
                </a:cubicBezTo>
                <a:cubicBezTo>
                  <a:pt x="304" y="16"/>
                  <a:pt x="336" y="0"/>
                  <a:pt x="336" y="0"/>
                </a:cubicBezTo>
                <a:cubicBezTo>
                  <a:pt x="532" y="2"/>
                  <a:pt x="728" y="2"/>
                  <a:pt x="924" y="6"/>
                </a:cubicBezTo>
                <a:cubicBezTo>
                  <a:pt x="1061" y="9"/>
                  <a:pt x="1184" y="127"/>
                  <a:pt x="1308" y="168"/>
                </a:cubicBezTo>
                <a:cubicBezTo>
                  <a:pt x="1347" y="207"/>
                  <a:pt x="1351" y="262"/>
                  <a:pt x="1368" y="312"/>
                </a:cubicBezTo>
                <a:cubicBezTo>
                  <a:pt x="1402" y="415"/>
                  <a:pt x="1414" y="524"/>
                  <a:pt x="1440" y="630"/>
                </a:cubicBezTo>
                <a:cubicBezTo>
                  <a:pt x="1438" y="692"/>
                  <a:pt x="1438" y="754"/>
                  <a:pt x="1434" y="816"/>
                </a:cubicBezTo>
                <a:cubicBezTo>
                  <a:pt x="1432" y="858"/>
                  <a:pt x="1400" y="882"/>
                  <a:pt x="1368" y="900"/>
                </a:cubicBezTo>
                <a:cubicBezTo>
                  <a:pt x="1296" y="941"/>
                  <a:pt x="1255" y="952"/>
                  <a:pt x="1170" y="960"/>
                </a:cubicBezTo>
                <a:cubicBezTo>
                  <a:pt x="1050" y="958"/>
                  <a:pt x="930" y="961"/>
                  <a:pt x="810" y="954"/>
                </a:cubicBezTo>
                <a:cubicBezTo>
                  <a:pt x="798" y="953"/>
                  <a:pt x="790" y="941"/>
                  <a:pt x="780" y="936"/>
                </a:cubicBezTo>
                <a:cubicBezTo>
                  <a:pt x="748" y="920"/>
                  <a:pt x="712" y="910"/>
                  <a:pt x="678" y="900"/>
                </a:cubicBezTo>
                <a:cubicBezTo>
                  <a:pt x="590" y="875"/>
                  <a:pt x="502" y="856"/>
                  <a:pt x="414" y="834"/>
                </a:cubicBezTo>
                <a:cubicBezTo>
                  <a:pt x="373" y="824"/>
                  <a:pt x="354" y="804"/>
                  <a:pt x="318" y="792"/>
                </a:cubicBezTo>
                <a:cubicBezTo>
                  <a:pt x="294" y="774"/>
                  <a:pt x="281" y="763"/>
                  <a:pt x="252" y="756"/>
                </a:cubicBezTo>
                <a:cubicBezTo>
                  <a:pt x="228" y="732"/>
                  <a:pt x="200" y="705"/>
                  <a:pt x="174" y="684"/>
                </a:cubicBezTo>
                <a:cubicBezTo>
                  <a:pt x="156" y="670"/>
                  <a:pt x="114" y="648"/>
                  <a:pt x="114" y="648"/>
                </a:cubicBezTo>
                <a:cubicBezTo>
                  <a:pt x="82" y="600"/>
                  <a:pt x="124" y="658"/>
                  <a:pt x="84" y="618"/>
                </a:cubicBezTo>
                <a:cubicBezTo>
                  <a:pt x="62" y="596"/>
                  <a:pt x="50" y="569"/>
                  <a:pt x="24" y="552"/>
                </a:cubicBezTo>
                <a:cubicBezTo>
                  <a:pt x="18" y="540"/>
                  <a:pt x="6" y="498"/>
                  <a:pt x="0" y="486"/>
                </a:cubicBezTo>
              </a:path>
            </a:pathLst>
          </a:custGeom>
          <a:solidFill>
            <a:srgbClr val="FF9900"/>
          </a:solidFill>
          <a:ln w="9525" cap="flat" cmpd="sng">
            <a:solidFill>
              <a:schemeClr val="tx1"/>
            </a:solidFill>
            <a:prstDash val="solid"/>
            <a:round/>
            <a:headEnd/>
            <a:tailEnd/>
          </a:ln>
          <a:effectLst/>
        </p:spPr>
        <p:txBody>
          <a:bodyPr anchor="ctr"/>
          <a:lstStyle/>
          <a:p>
            <a:endParaRPr lang="ru-RU"/>
          </a:p>
        </p:txBody>
      </p:sp>
      <p:graphicFrame>
        <p:nvGraphicFramePr>
          <p:cNvPr id="322570" name="Object 10"/>
          <p:cNvGraphicFramePr>
            <a:graphicFrameLocks noChangeAspect="1"/>
          </p:cNvGraphicFramePr>
          <p:nvPr/>
        </p:nvGraphicFramePr>
        <p:xfrm>
          <a:off x="806450" y="3067050"/>
          <a:ext cx="163513" cy="209550"/>
        </p:xfrm>
        <a:graphic>
          <a:graphicData uri="http://schemas.openxmlformats.org/presentationml/2006/ole">
            <p:oleObj spid="_x0000_s322570" name="Формула" r:id="rId6" imgW="177480" imgH="228600" progId="Equation.3">
              <p:embed/>
            </p:oleObj>
          </a:graphicData>
        </a:graphic>
      </p:graphicFrame>
      <p:sp>
        <p:nvSpPr>
          <p:cNvPr id="322571" name="AutoShape 11"/>
          <p:cNvSpPr>
            <a:spLocks noChangeArrowheads="1"/>
          </p:cNvSpPr>
          <p:nvPr/>
        </p:nvSpPr>
        <p:spPr bwMode="auto">
          <a:xfrm rot="5400000">
            <a:off x="519907" y="2810669"/>
            <a:ext cx="515937" cy="123825"/>
          </a:xfrm>
          <a:prstGeom prst="rightArrow">
            <a:avLst>
              <a:gd name="adj1" fmla="val 50000"/>
              <a:gd name="adj2" fmla="val 104167"/>
            </a:avLst>
          </a:prstGeom>
          <a:solidFill>
            <a:srgbClr val="FF0000"/>
          </a:solidFill>
          <a:ln w="9525" algn="ctr">
            <a:solidFill>
              <a:schemeClr val="tx1"/>
            </a:solidFill>
            <a:miter lim="800000"/>
            <a:headEnd/>
            <a:tailEnd/>
          </a:ln>
          <a:effectLst/>
        </p:spPr>
        <p:txBody>
          <a:bodyPr wrap="none" anchor="ctr"/>
          <a:lstStyle/>
          <a:p>
            <a:endParaRPr lang="ru-RU"/>
          </a:p>
        </p:txBody>
      </p:sp>
      <p:graphicFrame>
        <p:nvGraphicFramePr>
          <p:cNvPr id="322572" name="Object 12"/>
          <p:cNvGraphicFramePr>
            <a:graphicFrameLocks noChangeAspect="1"/>
          </p:cNvGraphicFramePr>
          <p:nvPr/>
        </p:nvGraphicFramePr>
        <p:xfrm>
          <a:off x="1743075" y="3055938"/>
          <a:ext cx="174625" cy="209550"/>
        </p:xfrm>
        <a:graphic>
          <a:graphicData uri="http://schemas.openxmlformats.org/presentationml/2006/ole">
            <p:oleObj spid="_x0000_s322572" name="Формула" r:id="rId7" imgW="190440" imgH="228600" progId="Equation.3">
              <p:embed/>
            </p:oleObj>
          </a:graphicData>
        </a:graphic>
      </p:graphicFrame>
      <p:sp>
        <p:nvSpPr>
          <p:cNvPr id="322573" name="AutoShape 13"/>
          <p:cNvSpPr>
            <a:spLocks noChangeArrowheads="1"/>
          </p:cNvSpPr>
          <p:nvPr/>
        </p:nvSpPr>
        <p:spPr bwMode="auto">
          <a:xfrm rot="5400000">
            <a:off x="1456531" y="2823369"/>
            <a:ext cx="496888" cy="114300"/>
          </a:xfrm>
          <a:prstGeom prst="rightArrow">
            <a:avLst>
              <a:gd name="adj1" fmla="val 50000"/>
              <a:gd name="adj2" fmla="val 108681"/>
            </a:avLst>
          </a:prstGeom>
          <a:solidFill>
            <a:srgbClr val="FF0000"/>
          </a:solidFill>
          <a:ln w="9525" algn="ctr">
            <a:solidFill>
              <a:schemeClr val="tx1"/>
            </a:solidFill>
            <a:miter lim="800000"/>
            <a:headEnd/>
            <a:tailEnd/>
          </a:ln>
          <a:effectLst/>
        </p:spPr>
        <p:txBody>
          <a:bodyPr wrap="none" anchor="ctr"/>
          <a:lstStyle/>
          <a:p>
            <a:endParaRPr lang="ru-RU"/>
          </a:p>
        </p:txBody>
      </p:sp>
      <p:graphicFrame>
        <p:nvGraphicFramePr>
          <p:cNvPr id="322574" name="Object 14"/>
          <p:cNvGraphicFramePr>
            <a:graphicFrameLocks noChangeAspect="1"/>
          </p:cNvGraphicFramePr>
          <p:nvPr/>
        </p:nvGraphicFramePr>
        <p:xfrm>
          <a:off x="1485900" y="3811588"/>
          <a:ext cx="174625" cy="222250"/>
        </p:xfrm>
        <a:graphic>
          <a:graphicData uri="http://schemas.openxmlformats.org/presentationml/2006/ole">
            <p:oleObj spid="_x0000_s322574" name="Формула" r:id="rId8" imgW="190440" imgH="241200" progId="Equation.3">
              <p:embed/>
            </p:oleObj>
          </a:graphicData>
        </a:graphic>
      </p:graphicFrame>
      <p:sp>
        <p:nvSpPr>
          <p:cNvPr id="322575" name="AutoShape 15"/>
          <p:cNvSpPr>
            <a:spLocks noChangeArrowheads="1"/>
          </p:cNvSpPr>
          <p:nvPr/>
        </p:nvSpPr>
        <p:spPr bwMode="auto">
          <a:xfrm rot="5400000">
            <a:off x="1186656" y="3563144"/>
            <a:ext cx="506413" cy="123825"/>
          </a:xfrm>
          <a:prstGeom prst="rightArrow">
            <a:avLst>
              <a:gd name="adj1" fmla="val 50000"/>
              <a:gd name="adj2" fmla="val 102244"/>
            </a:avLst>
          </a:prstGeom>
          <a:solidFill>
            <a:srgbClr val="FF0000"/>
          </a:solidFill>
          <a:ln w="9525" algn="ctr">
            <a:solidFill>
              <a:schemeClr val="tx1"/>
            </a:solidFill>
            <a:miter lim="800000"/>
            <a:headEnd/>
            <a:tailEnd/>
          </a:ln>
          <a:effectLst/>
        </p:spPr>
        <p:txBody>
          <a:bodyPr wrap="none" anchor="ctr"/>
          <a:lstStyle/>
          <a:p>
            <a:endParaRPr lang="ru-RU"/>
          </a:p>
        </p:txBody>
      </p:sp>
      <p:graphicFrame>
        <p:nvGraphicFramePr>
          <p:cNvPr id="322578" name="Object 18"/>
          <p:cNvGraphicFramePr>
            <a:graphicFrameLocks noChangeAspect="1"/>
          </p:cNvGraphicFramePr>
          <p:nvPr/>
        </p:nvGraphicFramePr>
        <p:xfrm>
          <a:off x="1017588" y="3441700"/>
          <a:ext cx="150812" cy="174625"/>
        </p:xfrm>
        <a:graphic>
          <a:graphicData uri="http://schemas.openxmlformats.org/presentationml/2006/ole">
            <p:oleObj spid="_x0000_s322578" name="Формула" r:id="rId9" imgW="164880" imgH="190440" progId="Equation.3">
              <p:embed/>
            </p:oleObj>
          </a:graphicData>
        </a:graphic>
      </p:graphicFrame>
      <p:sp>
        <p:nvSpPr>
          <p:cNvPr id="322579" name="AutoShape 19"/>
          <p:cNvSpPr>
            <a:spLocks noChangeArrowheads="1"/>
          </p:cNvSpPr>
          <p:nvPr/>
        </p:nvSpPr>
        <p:spPr bwMode="auto">
          <a:xfrm rot="5400000">
            <a:off x="708025" y="3451226"/>
            <a:ext cx="1152525" cy="171450"/>
          </a:xfrm>
          <a:prstGeom prst="rightArrow">
            <a:avLst>
              <a:gd name="adj1" fmla="val 50000"/>
              <a:gd name="adj2" fmla="val 168056"/>
            </a:avLst>
          </a:prstGeom>
          <a:solidFill>
            <a:srgbClr val="FF0000"/>
          </a:solidFill>
          <a:ln w="9525" algn="ctr">
            <a:solidFill>
              <a:schemeClr val="tx1"/>
            </a:solidFill>
            <a:miter lim="800000"/>
            <a:headEnd/>
            <a:tailEnd/>
          </a:ln>
          <a:effectLst/>
        </p:spPr>
        <p:txBody>
          <a:bodyPr wrap="none" anchor="ctr"/>
          <a:lstStyle/>
          <a:p>
            <a:endParaRPr lang="ru-RU"/>
          </a:p>
        </p:txBody>
      </p:sp>
      <p:sp>
        <p:nvSpPr>
          <p:cNvPr id="322580" name="Line 20"/>
          <p:cNvSpPr>
            <a:spLocks noChangeShapeType="1"/>
          </p:cNvSpPr>
          <p:nvPr/>
        </p:nvSpPr>
        <p:spPr bwMode="auto">
          <a:xfrm>
            <a:off x="1276350" y="2476500"/>
            <a:ext cx="0" cy="1771650"/>
          </a:xfrm>
          <a:prstGeom prst="line">
            <a:avLst/>
          </a:prstGeom>
          <a:noFill/>
          <a:ln w="9525">
            <a:solidFill>
              <a:schemeClr val="tx1"/>
            </a:solidFill>
            <a:prstDash val="dash"/>
            <a:round/>
            <a:headEnd/>
            <a:tailEnd/>
          </a:ln>
          <a:effectLst/>
        </p:spPr>
        <p:txBody>
          <a:bodyPr anchor="ctr"/>
          <a:lstStyle/>
          <a:p>
            <a:endParaRPr lang="ru-RU"/>
          </a:p>
        </p:txBody>
      </p:sp>
      <p:sp>
        <p:nvSpPr>
          <p:cNvPr id="322583" name="AutoShape 23"/>
          <p:cNvSpPr>
            <a:spLocks noChangeArrowheads="1"/>
          </p:cNvSpPr>
          <p:nvPr/>
        </p:nvSpPr>
        <p:spPr bwMode="auto">
          <a:xfrm rot="2721694">
            <a:off x="1348582" y="3496469"/>
            <a:ext cx="515937" cy="123825"/>
          </a:xfrm>
          <a:prstGeom prst="rightArrow">
            <a:avLst>
              <a:gd name="adj1" fmla="val 50000"/>
              <a:gd name="adj2" fmla="val 104167"/>
            </a:avLst>
          </a:prstGeom>
          <a:solidFill>
            <a:srgbClr val="FF0000"/>
          </a:solidFill>
          <a:ln w="9525" algn="ctr">
            <a:solidFill>
              <a:schemeClr val="tx1"/>
            </a:solidFill>
            <a:miter lim="800000"/>
            <a:headEnd/>
            <a:tailEnd/>
          </a:ln>
          <a:effectLst/>
        </p:spPr>
        <p:txBody>
          <a:bodyPr wrap="none" anchor="ctr"/>
          <a:lstStyle/>
          <a:p>
            <a:endParaRPr lang="ru-RU"/>
          </a:p>
        </p:txBody>
      </p:sp>
      <p:sp>
        <p:nvSpPr>
          <p:cNvPr id="322584" name="AutoShape 24"/>
          <p:cNvSpPr>
            <a:spLocks noChangeArrowheads="1"/>
          </p:cNvSpPr>
          <p:nvPr/>
        </p:nvSpPr>
        <p:spPr bwMode="auto">
          <a:xfrm rot="2739294">
            <a:off x="1116012" y="3306763"/>
            <a:ext cx="1152525" cy="171450"/>
          </a:xfrm>
          <a:prstGeom prst="rightArrow">
            <a:avLst>
              <a:gd name="adj1" fmla="val 50000"/>
              <a:gd name="adj2" fmla="val 168056"/>
            </a:avLst>
          </a:prstGeom>
          <a:solidFill>
            <a:srgbClr val="FF0000"/>
          </a:solidFill>
          <a:ln w="9525" algn="ctr">
            <a:solidFill>
              <a:schemeClr val="tx1"/>
            </a:solidFill>
            <a:miter lim="800000"/>
            <a:headEnd/>
            <a:tailEnd/>
          </a:ln>
          <a:effectLst/>
        </p:spPr>
        <p:txBody>
          <a:bodyPr wrap="none" anchor="ctr"/>
          <a:lstStyle/>
          <a:p>
            <a:endParaRPr lang="ru-RU"/>
          </a:p>
        </p:txBody>
      </p:sp>
      <p:sp>
        <p:nvSpPr>
          <p:cNvPr id="322585" name="AutoShape 25"/>
          <p:cNvSpPr>
            <a:spLocks noChangeArrowheads="1"/>
          </p:cNvSpPr>
          <p:nvPr/>
        </p:nvSpPr>
        <p:spPr bwMode="auto">
          <a:xfrm rot="2721694">
            <a:off x="1632744" y="2751931"/>
            <a:ext cx="515938" cy="123825"/>
          </a:xfrm>
          <a:prstGeom prst="rightArrow">
            <a:avLst>
              <a:gd name="adj1" fmla="val 50000"/>
              <a:gd name="adj2" fmla="val 104167"/>
            </a:avLst>
          </a:prstGeom>
          <a:solidFill>
            <a:srgbClr val="FF0000"/>
          </a:solidFill>
          <a:ln w="9525" algn="ctr">
            <a:solidFill>
              <a:schemeClr val="tx1"/>
            </a:solidFill>
            <a:miter lim="800000"/>
            <a:headEnd/>
            <a:tailEnd/>
          </a:ln>
          <a:effectLst/>
        </p:spPr>
        <p:txBody>
          <a:bodyPr wrap="none" anchor="ctr"/>
          <a:lstStyle/>
          <a:p>
            <a:endParaRPr lang="ru-RU"/>
          </a:p>
        </p:txBody>
      </p:sp>
      <p:sp>
        <p:nvSpPr>
          <p:cNvPr id="322586" name="AutoShape 26"/>
          <p:cNvSpPr>
            <a:spLocks noChangeArrowheads="1"/>
          </p:cNvSpPr>
          <p:nvPr/>
        </p:nvSpPr>
        <p:spPr bwMode="auto">
          <a:xfrm rot="2721694">
            <a:off x="713582" y="2724944"/>
            <a:ext cx="515937" cy="123825"/>
          </a:xfrm>
          <a:prstGeom prst="rightArrow">
            <a:avLst>
              <a:gd name="adj1" fmla="val 50000"/>
              <a:gd name="adj2" fmla="val 104167"/>
            </a:avLst>
          </a:prstGeom>
          <a:solidFill>
            <a:srgbClr val="FF0000"/>
          </a:solidFill>
          <a:ln w="9525" algn="ctr">
            <a:solidFill>
              <a:schemeClr val="tx1"/>
            </a:solidFill>
            <a:miter lim="800000"/>
            <a:headEnd/>
            <a:tailEnd/>
          </a:ln>
          <a:effectLst/>
        </p:spPr>
        <p:txBody>
          <a:bodyPr wrap="none" anchor="ctr"/>
          <a:lstStyle/>
          <a:p>
            <a:endParaRPr lang="ru-RU"/>
          </a:p>
        </p:txBody>
      </p:sp>
      <p:sp>
        <p:nvSpPr>
          <p:cNvPr id="322587" name="Line 27"/>
          <p:cNvSpPr>
            <a:spLocks noChangeShapeType="1"/>
          </p:cNvSpPr>
          <p:nvPr/>
        </p:nvSpPr>
        <p:spPr bwMode="auto">
          <a:xfrm>
            <a:off x="814388" y="2506663"/>
            <a:ext cx="1441450" cy="1450975"/>
          </a:xfrm>
          <a:prstGeom prst="line">
            <a:avLst/>
          </a:prstGeom>
          <a:noFill/>
          <a:ln w="9525">
            <a:solidFill>
              <a:schemeClr val="tx1"/>
            </a:solidFill>
            <a:prstDash val="dash"/>
            <a:round/>
            <a:headEnd/>
            <a:tailEnd/>
          </a:ln>
          <a:effectLst/>
        </p:spPr>
        <p:txBody>
          <a:bodyPr anchor="ctr"/>
          <a:lstStyle/>
          <a:p>
            <a:endParaRPr lang="ru-RU"/>
          </a:p>
        </p:txBody>
      </p:sp>
      <p:graphicFrame>
        <p:nvGraphicFramePr>
          <p:cNvPr id="322590" name="Object 30"/>
          <p:cNvGraphicFramePr>
            <a:graphicFrameLocks noChangeAspect="1"/>
          </p:cNvGraphicFramePr>
          <p:nvPr/>
        </p:nvGraphicFramePr>
        <p:xfrm>
          <a:off x="1027113" y="2982913"/>
          <a:ext cx="163512" cy="209550"/>
        </p:xfrm>
        <a:graphic>
          <a:graphicData uri="http://schemas.openxmlformats.org/presentationml/2006/ole">
            <p:oleObj spid="_x0000_s322590" name="Формула" r:id="rId10" imgW="177480" imgH="228600" progId="Equation.3">
              <p:embed/>
            </p:oleObj>
          </a:graphicData>
        </a:graphic>
      </p:graphicFrame>
      <p:graphicFrame>
        <p:nvGraphicFramePr>
          <p:cNvPr id="322591" name="Object 31"/>
          <p:cNvGraphicFramePr>
            <a:graphicFrameLocks noChangeAspect="1"/>
          </p:cNvGraphicFramePr>
          <p:nvPr/>
        </p:nvGraphicFramePr>
        <p:xfrm>
          <a:off x="2103438" y="2965450"/>
          <a:ext cx="174625" cy="209550"/>
        </p:xfrm>
        <a:graphic>
          <a:graphicData uri="http://schemas.openxmlformats.org/presentationml/2006/ole">
            <p:oleObj spid="_x0000_s322591" name="Формула" r:id="rId11" imgW="190440" imgH="228600" progId="Equation.3">
              <p:embed/>
            </p:oleObj>
          </a:graphicData>
        </a:graphic>
      </p:graphicFrame>
      <p:graphicFrame>
        <p:nvGraphicFramePr>
          <p:cNvPr id="322592" name="Object 32"/>
          <p:cNvGraphicFramePr>
            <a:graphicFrameLocks noChangeAspect="1"/>
          </p:cNvGraphicFramePr>
          <p:nvPr/>
        </p:nvGraphicFramePr>
        <p:xfrm>
          <a:off x="1811338" y="3733800"/>
          <a:ext cx="174625" cy="222250"/>
        </p:xfrm>
        <a:graphic>
          <a:graphicData uri="http://schemas.openxmlformats.org/presentationml/2006/ole">
            <p:oleObj spid="_x0000_s322592" name="Формула" r:id="rId12" imgW="190440" imgH="241200" progId="Equation.3">
              <p:embed/>
            </p:oleObj>
          </a:graphicData>
        </a:graphic>
      </p:graphicFrame>
      <p:graphicFrame>
        <p:nvGraphicFramePr>
          <p:cNvPr id="322593" name="Object 33"/>
          <p:cNvGraphicFramePr>
            <a:graphicFrameLocks noChangeAspect="1"/>
          </p:cNvGraphicFramePr>
          <p:nvPr/>
        </p:nvGraphicFramePr>
        <p:xfrm>
          <a:off x="1993900" y="3357563"/>
          <a:ext cx="150813" cy="174625"/>
        </p:xfrm>
        <a:graphic>
          <a:graphicData uri="http://schemas.openxmlformats.org/presentationml/2006/ole">
            <p:oleObj spid="_x0000_s322593" name="Формула" r:id="rId13" imgW="164880" imgH="190440" progId="Equation.3">
              <p:embed/>
            </p:oleObj>
          </a:graphicData>
        </a:graphic>
      </p:graphicFrame>
      <p:sp>
        <p:nvSpPr>
          <p:cNvPr id="322594" name="AutoShape 34"/>
          <p:cNvSpPr>
            <a:spLocks noChangeArrowheads="1"/>
          </p:cNvSpPr>
          <p:nvPr/>
        </p:nvSpPr>
        <p:spPr bwMode="auto">
          <a:xfrm rot="5400000">
            <a:off x="518319" y="2809081"/>
            <a:ext cx="515938" cy="123825"/>
          </a:xfrm>
          <a:prstGeom prst="rightArrow">
            <a:avLst>
              <a:gd name="adj1" fmla="val 50000"/>
              <a:gd name="adj2" fmla="val 104167"/>
            </a:avLst>
          </a:prstGeom>
          <a:solidFill>
            <a:srgbClr val="FF0000">
              <a:alpha val="0"/>
            </a:srgbClr>
          </a:solidFill>
          <a:ln w="9525" algn="ctr">
            <a:solidFill>
              <a:srgbClr val="FF0000"/>
            </a:solidFill>
            <a:miter lim="800000"/>
            <a:headEnd/>
            <a:tailEnd/>
          </a:ln>
          <a:effectLst/>
        </p:spPr>
        <p:txBody>
          <a:bodyPr wrap="none" anchor="ctr"/>
          <a:lstStyle/>
          <a:p>
            <a:endParaRPr lang="ru-RU"/>
          </a:p>
        </p:txBody>
      </p:sp>
      <p:sp>
        <p:nvSpPr>
          <p:cNvPr id="322595" name="AutoShape 35"/>
          <p:cNvSpPr>
            <a:spLocks noChangeArrowheads="1"/>
          </p:cNvSpPr>
          <p:nvPr/>
        </p:nvSpPr>
        <p:spPr bwMode="auto">
          <a:xfrm rot="5400000">
            <a:off x="1454944" y="2821782"/>
            <a:ext cx="496887" cy="114300"/>
          </a:xfrm>
          <a:prstGeom prst="rightArrow">
            <a:avLst>
              <a:gd name="adj1" fmla="val 50000"/>
              <a:gd name="adj2" fmla="val 108680"/>
            </a:avLst>
          </a:prstGeom>
          <a:solidFill>
            <a:srgbClr val="FF0000">
              <a:alpha val="0"/>
            </a:srgbClr>
          </a:solidFill>
          <a:ln w="9525" algn="ctr">
            <a:solidFill>
              <a:srgbClr val="FF0000"/>
            </a:solidFill>
            <a:miter lim="800000"/>
            <a:headEnd/>
            <a:tailEnd/>
          </a:ln>
          <a:effectLst/>
        </p:spPr>
        <p:txBody>
          <a:bodyPr wrap="none" anchor="ctr"/>
          <a:lstStyle/>
          <a:p>
            <a:endParaRPr lang="ru-RU"/>
          </a:p>
        </p:txBody>
      </p:sp>
      <p:sp>
        <p:nvSpPr>
          <p:cNvPr id="322596" name="AutoShape 36"/>
          <p:cNvSpPr>
            <a:spLocks noChangeArrowheads="1"/>
          </p:cNvSpPr>
          <p:nvPr/>
        </p:nvSpPr>
        <p:spPr bwMode="auto">
          <a:xfrm rot="5400000">
            <a:off x="1185070" y="3561556"/>
            <a:ext cx="506412" cy="123825"/>
          </a:xfrm>
          <a:prstGeom prst="rightArrow">
            <a:avLst>
              <a:gd name="adj1" fmla="val 50000"/>
              <a:gd name="adj2" fmla="val 102243"/>
            </a:avLst>
          </a:prstGeom>
          <a:solidFill>
            <a:srgbClr val="FF0000">
              <a:alpha val="0"/>
            </a:srgbClr>
          </a:solidFill>
          <a:ln w="9525" algn="ctr">
            <a:solidFill>
              <a:srgbClr val="FF0000"/>
            </a:solidFill>
            <a:miter lim="800000"/>
            <a:headEnd/>
            <a:tailEnd/>
          </a:ln>
          <a:effectLst/>
        </p:spPr>
        <p:txBody>
          <a:bodyPr wrap="none" anchor="ctr"/>
          <a:lstStyle/>
          <a:p>
            <a:endParaRPr lang="ru-RU"/>
          </a:p>
        </p:txBody>
      </p:sp>
      <p:sp>
        <p:nvSpPr>
          <p:cNvPr id="322597" name="AutoShape 37"/>
          <p:cNvSpPr>
            <a:spLocks noChangeArrowheads="1"/>
          </p:cNvSpPr>
          <p:nvPr/>
        </p:nvSpPr>
        <p:spPr bwMode="auto">
          <a:xfrm rot="5400000">
            <a:off x="706437" y="3452813"/>
            <a:ext cx="1152525" cy="171450"/>
          </a:xfrm>
          <a:prstGeom prst="rightArrow">
            <a:avLst>
              <a:gd name="adj1" fmla="val 50000"/>
              <a:gd name="adj2" fmla="val 168056"/>
            </a:avLst>
          </a:prstGeom>
          <a:solidFill>
            <a:srgbClr val="FF0000">
              <a:alpha val="0"/>
            </a:srgbClr>
          </a:solidFill>
          <a:ln w="9525" algn="ctr">
            <a:solidFill>
              <a:srgbClr val="FF0000"/>
            </a:solidFill>
            <a:miter lim="800000"/>
            <a:headEnd/>
            <a:tailEnd/>
          </a:ln>
          <a:effectLst/>
        </p:spPr>
        <p:txBody>
          <a:bodyPr wrap="none" anchor="ctr"/>
          <a:lstStyle/>
          <a:p>
            <a:endParaRPr lang="ru-RU"/>
          </a:p>
        </p:txBody>
      </p:sp>
      <p:sp>
        <p:nvSpPr>
          <p:cNvPr id="322598" name="Oval 38"/>
          <p:cNvSpPr>
            <a:spLocks noChangeArrowheads="1"/>
          </p:cNvSpPr>
          <p:nvPr/>
        </p:nvSpPr>
        <p:spPr bwMode="auto">
          <a:xfrm>
            <a:off x="1250950" y="2951163"/>
            <a:ext cx="65088" cy="65087"/>
          </a:xfrm>
          <a:prstGeom prst="ellipse">
            <a:avLst/>
          </a:prstGeom>
          <a:solidFill>
            <a:srgbClr val="FFFF00"/>
          </a:solidFill>
          <a:ln w="9525" algn="ctr">
            <a:solidFill>
              <a:schemeClr val="tx1"/>
            </a:solidFill>
            <a:round/>
            <a:headEnd/>
            <a:tailEnd/>
          </a:ln>
          <a:effectLst/>
        </p:spPr>
        <p:txBody>
          <a:bodyPr wrap="none" anchor="ctr"/>
          <a:lstStyle/>
          <a:p>
            <a:endParaRPr lang="ru-RU"/>
          </a:p>
        </p:txBody>
      </p:sp>
      <p:sp>
        <p:nvSpPr>
          <p:cNvPr id="322599" name="Text Box 39"/>
          <p:cNvSpPr txBox="1">
            <a:spLocks noChangeArrowheads="1"/>
          </p:cNvSpPr>
          <p:nvPr/>
        </p:nvSpPr>
        <p:spPr bwMode="auto">
          <a:xfrm>
            <a:off x="1281113" y="2789238"/>
            <a:ext cx="276225" cy="244475"/>
          </a:xfrm>
          <a:prstGeom prst="rect">
            <a:avLst/>
          </a:prstGeom>
          <a:noFill/>
          <a:ln w="9525" algn="ctr">
            <a:noFill/>
            <a:miter lim="800000"/>
            <a:headEnd/>
            <a:tailEnd/>
          </a:ln>
          <a:effectLst/>
        </p:spPr>
        <p:txBody>
          <a:bodyPr wrap="none">
            <a:spAutoFit/>
          </a:bodyPr>
          <a:lstStyle/>
          <a:p>
            <a:r>
              <a:rPr lang="ru-RU" sz="1000" b="1" i="1"/>
              <a:t>С</a:t>
            </a:r>
          </a:p>
        </p:txBody>
      </p:sp>
      <p:sp>
        <p:nvSpPr>
          <p:cNvPr id="322600" name="Text Box 40"/>
          <p:cNvSpPr txBox="1">
            <a:spLocks noChangeArrowheads="1"/>
          </p:cNvSpPr>
          <p:nvPr/>
        </p:nvSpPr>
        <p:spPr bwMode="auto">
          <a:xfrm>
            <a:off x="2794000" y="2716213"/>
            <a:ext cx="6323013" cy="549275"/>
          </a:xfrm>
          <a:prstGeom prst="rect">
            <a:avLst/>
          </a:prstGeom>
          <a:noFill/>
          <a:ln w="9525" algn="ctr">
            <a:noFill/>
            <a:miter lim="800000"/>
            <a:headEnd/>
            <a:tailEnd/>
          </a:ln>
          <a:effectLst/>
        </p:spPr>
        <p:txBody>
          <a:bodyPr wrap="none">
            <a:spAutoFit/>
          </a:bodyPr>
          <a:lstStyle/>
          <a:p>
            <a:r>
              <a:rPr lang="ru-RU" sz="1000"/>
              <a:t>Для аналитического определения положения центра параллельных сил применим теорему Вариньона</a:t>
            </a:r>
            <a:r>
              <a:rPr lang="en-US" sz="1000"/>
              <a:t>:</a:t>
            </a:r>
          </a:p>
          <a:p>
            <a:endParaRPr lang="en-US" sz="1000"/>
          </a:p>
          <a:p>
            <a:r>
              <a:rPr lang="en-US" sz="1000"/>
              <a:t>		</a:t>
            </a:r>
            <a:r>
              <a:rPr lang="ru-RU" sz="1000"/>
              <a:t>или	                  .</a:t>
            </a:r>
          </a:p>
        </p:txBody>
      </p:sp>
      <p:graphicFrame>
        <p:nvGraphicFramePr>
          <p:cNvPr id="322601" name="Object 41"/>
          <p:cNvGraphicFramePr>
            <a:graphicFrameLocks noChangeAspect="1"/>
          </p:cNvGraphicFramePr>
          <p:nvPr/>
        </p:nvGraphicFramePr>
        <p:xfrm>
          <a:off x="3397250" y="2976563"/>
          <a:ext cx="1211263" cy="298450"/>
        </p:xfrm>
        <a:graphic>
          <a:graphicData uri="http://schemas.openxmlformats.org/presentationml/2006/ole">
            <p:oleObj spid="_x0000_s322601" name="Формула" r:id="rId14" imgW="1079280" imgH="241200" progId="Equation.3">
              <p:embed/>
            </p:oleObj>
          </a:graphicData>
        </a:graphic>
      </p:graphicFrame>
      <p:sp>
        <p:nvSpPr>
          <p:cNvPr id="322602" name="Oval 42"/>
          <p:cNvSpPr>
            <a:spLocks noChangeArrowheads="1"/>
          </p:cNvSpPr>
          <p:nvPr/>
        </p:nvSpPr>
        <p:spPr bwMode="auto">
          <a:xfrm>
            <a:off x="496888" y="4044950"/>
            <a:ext cx="65087" cy="65088"/>
          </a:xfrm>
          <a:prstGeom prst="ellipse">
            <a:avLst/>
          </a:prstGeom>
          <a:solidFill>
            <a:srgbClr val="FFFF00"/>
          </a:solidFill>
          <a:ln w="9525" algn="ctr">
            <a:solidFill>
              <a:schemeClr val="tx1"/>
            </a:solidFill>
            <a:round/>
            <a:headEnd/>
            <a:tailEnd/>
          </a:ln>
          <a:effectLst/>
        </p:spPr>
        <p:txBody>
          <a:bodyPr wrap="none" anchor="ctr"/>
          <a:lstStyle/>
          <a:p>
            <a:endParaRPr lang="ru-RU"/>
          </a:p>
        </p:txBody>
      </p:sp>
      <p:sp>
        <p:nvSpPr>
          <p:cNvPr id="322603" name="Text Box 43"/>
          <p:cNvSpPr txBox="1">
            <a:spLocks noChangeArrowheads="1"/>
          </p:cNvSpPr>
          <p:nvPr/>
        </p:nvSpPr>
        <p:spPr bwMode="auto">
          <a:xfrm>
            <a:off x="231775" y="3902075"/>
            <a:ext cx="276225" cy="244475"/>
          </a:xfrm>
          <a:prstGeom prst="rect">
            <a:avLst/>
          </a:prstGeom>
          <a:noFill/>
          <a:ln w="9525" algn="ctr">
            <a:noFill/>
            <a:miter lim="800000"/>
            <a:headEnd/>
            <a:tailEnd/>
          </a:ln>
          <a:effectLst/>
        </p:spPr>
        <p:txBody>
          <a:bodyPr wrap="none">
            <a:spAutoFit/>
          </a:bodyPr>
          <a:lstStyle/>
          <a:p>
            <a:r>
              <a:rPr lang="en-US" sz="1000" b="1" i="1"/>
              <a:t>A</a:t>
            </a:r>
            <a:endParaRPr lang="ru-RU" sz="1000" b="1" i="1"/>
          </a:p>
        </p:txBody>
      </p:sp>
      <p:graphicFrame>
        <p:nvGraphicFramePr>
          <p:cNvPr id="322604" name="Object 44"/>
          <p:cNvGraphicFramePr>
            <a:graphicFrameLocks noChangeAspect="1"/>
          </p:cNvGraphicFramePr>
          <p:nvPr/>
        </p:nvGraphicFramePr>
        <p:xfrm>
          <a:off x="5070475" y="3022600"/>
          <a:ext cx="1117600" cy="241300"/>
        </p:xfrm>
        <a:graphic>
          <a:graphicData uri="http://schemas.openxmlformats.org/presentationml/2006/ole">
            <p:oleObj spid="_x0000_s322604" name="Формула" r:id="rId15" imgW="1117440" imgH="241200" progId="Equation.3">
              <p:embed/>
            </p:oleObj>
          </a:graphicData>
        </a:graphic>
      </p:graphicFrame>
      <p:sp>
        <p:nvSpPr>
          <p:cNvPr id="322605" name="Line 45"/>
          <p:cNvSpPr>
            <a:spLocks noChangeShapeType="1"/>
          </p:cNvSpPr>
          <p:nvPr/>
        </p:nvSpPr>
        <p:spPr bwMode="auto">
          <a:xfrm flipV="1">
            <a:off x="542925" y="2619375"/>
            <a:ext cx="247650" cy="1428750"/>
          </a:xfrm>
          <a:prstGeom prst="line">
            <a:avLst/>
          </a:prstGeom>
          <a:noFill/>
          <a:ln w="9525">
            <a:solidFill>
              <a:schemeClr val="tx1"/>
            </a:solidFill>
            <a:round/>
            <a:headEnd/>
            <a:tailEnd type="triangle" w="med" len="med"/>
          </a:ln>
          <a:effectLst/>
        </p:spPr>
        <p:txBody>
          <a:bodyPr anchor="ctr"/>
          <a:lstStyle/>
          <a:p>
            <a:endParaRPr lang="ru-RU"/>
          </a:p>
        </p:txBody>
      </p:sp>
      <p:sp>
        <p:nvSpPr>
          <p:cNvPr id="322606" name="Line 46"/>
          <p:cNvSpPr>
            <a:spLocks noChangeShapeType="1"/>
          </p:cNvSpPr>
          <p:nvPr/>
        </p:nvSpPr>
        <p:spPr bwMode="auto">
          <a:xfrm flipV="1">
            <a:off x="554038" y="2657475"/>
            <a:ext cx="1150937" cy="1408113"/>
          </a:xfrm>
          <a:prstGeom prst="line">
            <a:avLst/>
          </a:prstGeom>
          <a:noFill/>
          <a:ln w="9525">
            <a:solidFill>
              <a:schemeClr val="tx1"/>
            </a:solidFill>
            <a:round/>
            <a:headEnd/>
            <a:tailEnd type="triangle" w="med" len="med"/>
          </a:ln>
          <a:effectLst/>
        </p:spPr>
        <p:txBody>
          <a:bodyPr anchor="ctr"/>
          <a:lstStyle/>
          <a:p>
            <a:endParaRPr lang="ru-RU"/>
          </a:p>
        </p:txBody>
      </p:sp>
      <p:sp>
        <p:nvSpPr>
          <p:cNvPr id="322607" name="Line 47"/>
          <p:cNvSpPr>
            <a:spLocks noChangeShapeType="1"/>
          </p:cNvSpPr>
          <p:nvPr/>
        </p:nvSpPr>
        <p:spPr bwMode="auto">
          <a:xfrm flipV="1">
            <a:off x="561975" y="3395663"/>
            <a:ext cx="876300" cy="676275"/>
          </a:xfrm>
          <a:prstGeom prst="line">
            <a:avLst/>
          </a:prstGeom>
          <a:noFill/>
          <a:ln w="9525">
            <a:solidFill>
              <a:schemeClr val="tx1"/>
            </a:solidFill>
            <a:round/>
            <a:headEnd/>
            <a:tailEnd type="triangle" w="med" len="med"/>
          </a:ln>
          <a:effectLst/>
        </p:spPr>
        <p:txBody>
          <a:bodyPr anchor="ctr"/>
          <a:lstStyle/>
          <a:p>
            <a:endParaRPr lang="ru-RU"/>
          </a:p>
        </p:txBody>
      </p:sp>
      <p:sp>
        <p:nvSpPr>
          <p:cNvPr id="322608" name="Line 48"/>
          <p:cNvSpPr>
            <a:spLocks noChangeShapeType="1"/>
          </p:cNvSpPr>
          <p:nvPr/>
        </p:nvSpPr>
        <p:spPr bwMode="auto">
          <a:xfrm flipV="1">
            <a:off x="547688" y="3000375"/>
            <a:ext cx="723900" cy="1052513"/>
          </a:xfrm>
          <a:prstGeom prst="line">
            <a:avLst/>
          </a:prstGeom>
          <a:noFill/>
          <a:ln w="9525">
            <a:solidFill>
              <a:schemeClr val="tx1"/>
            </a:solidFill>
            <a:round/>
            <a:headEnd/>
            <a:tailEnd type="triangle" w="med" len="med"/>
          </a:ln>
          <a:effectLst/>
        </p:spPr>
        <p:txBody>
          <a:bodyPr anchor="ctr"/>
          <a:lstStyle/>
          <a:p>
            <a:endParaRPr lang="ru-RU"/>
          </a:p>
        </p:txBody>
      </p:sp>
      <p:graphicFrame>
        <p:nvGraphicFramePr>
          <p:cNvPr id="322609" name="Object 49"/>
          <p:cNvGraphicFramePr>
            <a:graphicFrameLocks noChangeAspect="1"/>
          </p:cNvGraphicFramePr>
          <p:nvPr/>
        </p:nvGraphicFramePr>
        <p:xfrm>
          <a:off x="538163" y="3162300"/>
          <a:ext cx="115887" cy="198438"/>
        </p:xfrm>
        <a:graphic>
          <a:graphicData uri="http://schemas.openxmlformats.org/presentationml/2006/ole">
            <p:oleObj spid="_x0000_s322609" name="Формула" r:id="rId16" imgW="126720" imgH="215640" progId="Equation.3">
              <p:embed/>
            </p:oleObj>
          </a:graphicData>
        </a:graphic>
      </p:graphicFrame>
      <p:graphicFrame>
        <p:nvGraphicFramePr>
          <p:cNvPr id="322610" name="Object 50"/>
          <p:cNvGraphicFramePr>
            <a:graphicFrameLocks noChangeAspect="1"/>
          </p:cNvGraphicFramePr>
          <p:nvPr/>
        </p:nvGraphicFramePr>
        <p:xfrm>
          <a:off x="1487488" y="2894013"/>
          <a:ext cx="139700" cy="198437"/>
        </p:xfrm>
        <a:graphic>
          <a:graphicData uri="http://schemas.openxmlformats.org/presentationml/2006/ole">
            <p:oleObj spid="_x0000_s322610" name="Формула" r:id="rId17" imgW="152280" imgH="215640" progId="Equation.3">
              <p:embed/>
            </p:oleObj>
          </a:graphicData>
        </a:graphic>
      </p:graphicFrame>
      <p:graphicFrame>
        <p:nvGraphicFramePr>
          <p:cNvPr id="322611" name="Object 51"/>
          <p:cNvGraphicFramePr>
            <a:graphicFrameLocks noChangeAspect="1"/>
          </p:cNvGraphicFramePr>
          <p:nvPr/>
        </p:nvGraphicFramePr>
        <p:xfrm>
          <a:off x="1038225" y="3638550"/>
          <a:ext cx="128588" cy="211138"/>
        </p:xfrm>
        <a:graphic>
          <a:graphicData uri="http://schemas.openxmlformats.org/presentationml/2006/ole">
            <p:oleObj spid="_x0000_s322611" name="Формула" r:id="rId18" imgW="139680" imgH="228600" progId="Equation.3">
              <p:embed/>
            </p:oleObj>
          </a:graphicData>
        </a:graphic>
      </p:graphicFrame>
      <p:graphicFrame>
        <p:nvGraphicFramePr>
          <p:cNvPr id="322612" name="Object 52"/>
          <p:cNvGraphicFramePr>
            <a:graphicFrameLocks noChangeAspect="1"/>
          </p:cNvGraphicFramePr>
          <p:nvPr/>
        </p:nvGraphicFramePr>
        <p:xfrm>
          <a:off x="747713" y="3308350"/>
          <a:ext cx="163512" cy="211138"/>
        </p:xfrm>
        <a:graphic>
          <a:graphicData uri="http://schemas.openxmlformats.org/presentationml/2006/ole">
            <p:oleObj spid="_x0000_s322612" name="Формула" r:id="rId19" imgW="177480" imgH="228600" progId="Equation.3">
              <p:embed/>
            </p:oleObj>
          </a:graphicData>
        </a:graphic>
      </p:graphicFrame>
      <p:sp>
        <p:nvSpPr>
          <p:cNvPr id="322613" name="Text Box 53"/>
          <p:cNvSpPr txBox="1">
            <a:spLocks noChangeArrowheads="1"/>
          </p:cNvSpPr>
          <p:nvPr/>
        </p:nvSpPr>
        <p:spPr bwMode="auto">
          <a:xfrm>
            <a:off x="2792413" y="3248025"/>
            <a:ext cx="6164262" cy="549275"/>
          </a:xfrm>
          <a:prstGeom prst="rect">
            <a:avLst/>
          </a:prstGeom>
          <a:noFill/>
          <a:ln w="9525" algn="ctr">
            <a:noFill/>
            <a:miter lim="800000"/>
            <a:headEnd/>
            <a:tailEnd/>
          </a:ln>
          <a:effectLst/>
        </p:spPr>
        <p:txBody>
          <a:bodyPr wrap="none">
            <a:spAutoFit/>
          </a:bodyPr>
          <a:lstStyle/>
          <a:p>
            <a:r>
              <a:rPr lang="ru-RU" sz="1000"/>
              <a:t>Каждую из сил представим с помощью единичного вектора </a:t>
            </a:r>
            <a:r>
              <a:rPr lang="en-US" sz="1000" b="1" i="1">
                <a:latin typeface="Times New Roman" pitchFamily="18" charset="0"/>
              </a:rPr>
              <a:t>e</a:t>
            </a:r>
            <a:r>
              <a:rPr lang="en-US" sz="1000"/>
              <a:t> </a:t>
            </a:r>
            <a:r>
              <a:rPr lang="ru-RU" sz="1000"/>
              <a:t>, параллельному линиям действия сил</a:t>
            </a:r>
            <a:r>
              <a:rPr lang="en-US" sz="1000"/>
              <a:t>:</a:t>
            </a:r>
            <a:endParaRPr lang="ru-RU" sz="1000"/>
          </a:p>
          <a:p>
            <a:endParaRPr lang="ru-RU" sz="1000"/>
          </a:p>
          <a:p>
            <a:r>
              <a:rPr lang="ru-RU" sz="1000"/>
              <a:t>		   и	                  .</a:t>
            </a:r>
          </a:p>
        </p:txBody>
      </p:sp>
      <p:graphicFrame>
        <p:nvGraphicFramePr>
          <p:cNvPr id="322614" name="Object 54"/>
          <p:cNvGraphicFramePr>
            <a:graphicFrameLocks noChangeAspect="1"/>
          </p:cNvGraphicFramePr>
          <p:nvPr/>
        </p:nvGraphicFramePr>
        <p:xfrm>
          <a:off x="4205288" y="3497263"/>
          <a:ext cx="558800" cy="241300"/>
        </p:xfrm>
        <a:graphic>
          <a:graphicData uri="http://schemas.openxmlformats.org/presentationml/2006/ole">
            <p:oleObj spid="_x0000_s322614" name="Формула" r:id="rId20" imgW="558720" imgH="241200" progId="Equation.3">
              <p:embed/>
            </p:oleObj>
          </a:graphicData>
        </a:graphic>
      </p:graphicFrame>
      <p:sp>
        <p:nvSpPr>
          <p:cNvPr id="322615" name="Text Box 55"/>
          <p:cNvSpPr txBox="1">
            <a:spLocks noChangeArrowheads="1"/>
          </p:cNvSpPr>
          <p:nvPr/>
        </p:nvSpPr>
        <p:spPr bwMode="auto">
          <a:xfrm>
            <a:off x="2703513" y="3817938"/>
            <a:ext cx="6108700" cy="396875"/>
          </a:xfrm>
          <a:prstGeom prst="rect">
            <a:avLst/>
          </a:prstGeom>
          <a:noFill/>
          <a:ln w="9525" algn="ctr">
            <a:noFill/>
            <a:miter lim="800000"/>
            <a:headEnd/>
            <a:tailEnd/>
          </a:ln>
          <a:effectLst/>
        </p:spPr>
        <p:txBody>
          <a:bodyPr>
            <a:spAutoFit/>
          </a:bodyPr>
          <a:lstStyle/>
          <a:p>
            <a:r>
              <a:rPr lang="ru-RU" sz="1000"/>
              <a:t>Тогда предыдущее равенство примет вид</a:t>
            </a:r>
            <a:r>
              <a:rPr lang="en-US" sz="1000"/>
              <a:t>: </a:t>
            </a:r>
            <a:r>
              <a:rPr lang="ru-RU" sz="1000"/>
              <a:t>		                 или после перестановки скалярных множителей в векторных произведениях</a:t>
            </a:r>
          </a:p>
        </p:txBody>
      </p:sp>
      <p:graphicFrame>
        <p:nvGraphicFramePr>
          <p:cNvPr id="322616" name="Object 56"/>
          <p:cNvGraphicFramePr>
            <a:graphicFrameLocks noChangeAspect="1"/>
          </p:cNvGraphicFramePr>
          <p:nvPr/>
        </p:nvGraphicFramePr>
        <p:xfrm>
          <a:off x="5459413" y="3789363"/>
          <a:ext cx="1536700" cy="228600"/>
        </p:xfrm>
        <a:graphic>
          <a:graphicData uri="http://schemas.openxmlformats.org/presentationml/2006/ole">
            <p:oleObj spid="_x0000_s322616" name="Формула" r:id="rId21" imgW="1536480" imgH="228600" progId="Equation.3">
              <p:embed/>
            </p:oleObj>
          </a:graphicData>
        </a:graphic>
      </p:graphicFrame>
      <p:graphicFrame>
        <p:nvGraphicFramePr>
          <p:cNvPr id="322617" name="Object 57"/>
          <p:cNvGraphicFramePr>
            <a:graphicFrameLocks noChangeAspect="1"/>
          </p:cNvGraphicFramePr>
          <p:nvPr/>
        </p:nvGraphicFramePr>
        <p:xfrm>
          <a:off x="5037138" y="3487738"/>
          <a:ext cx="1143000" cy="241300"/>
        </p:xfrm>
        <a:graphic>
          <a:graphicData uri="http://schemas.openxmlformats.org/presentationml/2006/ole">
            <p:oleObj spid="_x0000_s322617" name="Формула" r:id="rId22" imgW="1143000" imgH="241200" progId="Equation.3">
              <p:embed/>
            </p:oleObj>
          </a:graphicData>
        </a:graphic>
      </p:graphicFrame>
      <p:graphicFrame>
        <p:nvGraphicFramePr>
          <p:cNvPr id="322618" name="Object 58"/>
          <p:cNvGraphicFramePr>
            <a:graphicFrameLocks noChangeAspect="1"/>
          </p:cNvGraphicFramePr>
          <p:nvPr/>
        </p:nvGraphicFramePr>
        <p:xfrm>
          <a:off x="6153150" y="4073525"/>
          <a:ext cx="1651000" cy="228600"/>
        </p:xfrm>
        <a:graphic>
          <a:graphicData uri="http://schemas.openxmlformats.org/presentationml/2006/ole">
            <p:oleObj spid="_x0000_s322618" name="Формула" r:id="rId23" imgW="1650960" imgH="228600" progId="Equation.3">
              <p:embed/>
            </p:oleObj>
          </a:graphicData>
        </a:graphic>
      </p:graphicFrame>
      <p:sp>
        <p:nvSpPr>
          <p:cNvPr id="322619" name="Text Box 59"/>
          <p:cNvSpPr txBox="1">
            <a:spLocks noChangeArrowheads="1"/>
          </p:cNvSpPr>
          <p:nvPr/>
        </p:nvSpPr>
        <p:spPr bwMode="auto">
          <a:xfrm>
            <a:off x="263525" y="4330700"/>
            <a:ext cx="8528050" cy="244475"/>
          </a:xfrm>
          <a:prstGeom prst="rect">
            <a:avLst/>
          </a:prstGeom>
          <a:noFill/>
          <a:ln w="9525" algn="ctr">
            <a:noFill/>
            <a:miter lim="800000"/>
            <a:headEnd/>
            <a:tailEnd/>
          </a:ln>
          <a:effectLst/>
        </p:spPr>
        <p:txBody>
          <a:bodyPr>
            <a:spAutoFit/>
          </a:bodyPr>
          <a:lstStyle/>
          <a:p>
            <a:r>
              <a:rPr lang="ru-RU" sz="1000"/>
              <a:t>Из равенства векторных произведений и идентичности второго сомножителя следует</a:t>
            </a:r>
            <a:r>
              <a:rPr lang="en-US" sz="1000"/>
              <a:t>:		</a:t>
            </a:r>
            <a:r>
              <a:rPr lang="ru-RU" sz="1000"/>
              <a:t>, откуда 	</a:t>
            </a:r>
          </a:p>
        </p:txBody>
      </p:sp>
      <p:graphicFrame>
        <p:nvGraphicFramePr>
          <p:cNvPr id="322620" name="Object 60"/>
          <p:cNvGraphicFramePr>
            <a:graphicFrameLocks noChangeAspect="1"/>
          </p:cNvGraphicFramePr>
          <p:nvPr/>
        </p:nvGraphicFramePr>
        <p:xfrm>
          <a:off x="5586413" y="4405313"/>
          <a:ext cx="1028700" cy="228600"/>
        </p:xfrm>
        <a:graphic>
          <a:graphicData uri="http://schemas.openxmlformats.org/presentationml/2006/ole">
            <p:oleObj spid="_x0000_s322620" name="Формула" r:id="rId24" imgW="1028520" imgH="228600" progId="Equation.3">
              <p:embed/>
            </p:oleObj>
          </a:graphicData>
        </a:graphic>
      </p:graphicFrame>
      <p:graphicFrame>
        <p:nvGraphicFramePr>
          <p:cNvPr id="322621" name="Object 61"/>
          <p:cNvGraphicFramePr>
            <a:graphicFrameLocks noChangeAspect="1"/>
          </p:cNvGraphicFramePr>
          <p:nvPr/>
        </p:nvGraphicFramePr>
        <p:xfrm>
          <a:off x="7432675" y="4400550"/>
          <a:ext cx="762000" cy="444500"/>
        </p:xfrm>
        <a:graphic>
          <a:graphicData uri="http://schemas.openxmlformats.org/presentationml/2006/ole">
            <p:oleObj spid="_x0000_s322621" name="Формула" r:id="rId25" imgW="761760" imgH="444240" progId="Equation.3">
              <p:embed/>
            </p:oleObj>
          </a:graphicData>
        </a:graphic>
      </p:graphicFrame>
      <p:sp>
        <p:nvSpPr>
          <p:cNvPr id="322622" name="Text Box 62"/>
          <p:cNvSpPr txBox="1">
            <a:spLocks noChangeArrowheads="1"/>
          </p:cNvSpPr>
          <p:nvPr/>
        </p:nvSpPr>
        <p:spPr bwMode="auto">
          <a:xfrm>
            <a:off x="242888" y="4833938"/>
            <a:ext cx="8528050" cy="396875"/>
          </a:xfrm>
          <a:prstGeom prst="rect">
            <a:avLst/>
          </a:prstGeom>
          <a:noFill/>
          <a:ln w="9525" algn="ctr">
            <a:noFill/>
            <a:miter lim="800000"/>
            <a:headEnd/>
            <a:tailEnd/>
          </a:ln>
          <a:effectLst/>
        </p:spPr>
        <p:txBody>
          <a:bodyPr>
            <a:spAutoFit/>
          </a:bodyPr>
          <a:lstStyle/>
          <a:p>
            <a:r>
              <a:rPr lang="ru-RU" sz="1000"/>
              <a:t>Проекции полученного соотношения для радиуса-вектора центра параллельных сил на координатные оси дают аналитические формулы для определения координат центра параллельных сил</a:t>
            </a:r>
            <a:r>
              <a:rPr lang="en-US" sz="1000"/>
              <a:t>:</a:t>
            </a:r>
            <a:r>
              <a:rPr lang="ru-RU" sz="1000"/>
              <a:t>	</a:t>
            </a:r>
          </a:p>
        </p:txBody>
      </p:sp>
      <p:graphicFrame>
        <p:nvGraphicFramePr>
          <p:cNvPr id="322623" name="Object 63"/>
          <p:cNvGraphicFramePr>
            <a:graphicFrameLocks noChangeAspect="1"/>
          </p:cNvGraphicFramePr>
          <p:nvPr/>
        </p:nvGraphicFramePr>
        <p:xfrm>
          <a:off x="3789363" y="5103813"/>
          <a:ext cx="2768600" cy="444500"/>
        </p:xfrm>
        <a:graphic>
          <a:graphicData uri="http://schemas.openxmlformats.org/presentationml/2006/ole">
            <p:oleObj spid="_x0000_s322623" name="Формула" r:id="rId26" imgW="2768400" imgH="444240" progId="Equation.3">
              <p:embed/>
            </p:oleObj>
          </a:graphicData>
        </a:graphic>
      </p:graphicFrame>
      <p:sp>
        <p:nvSpPr>
          <p:cNvPr id="322624" name="Rectangle 64"/>
          <p:cNvSpPr>
            <a:spLocks noChangeArrowheads="1"/>
          </p:cNvSpPr>
          <p:nvPr/>
        </p:nvSpPr>
        <p:spPr bwMode="auto">
          <a:xfrm>
            <a:off x="84138" y="5392738"/>
            <a:ext cx="8936037" cy="630237"/>
          </a:xfrm>
          <a:prstGeom prst="rect">
            <a:avLst/>
          </a:prstGeom>
          <a:noFill/>
          <a:ln w="9525">
            <a:noFill/>
            <a:miter lim="800000"/>
            <a:headEnd/>
            <a:tailEnd/>
          </a:ln>
          <a:effectLst/>
        </p:spPr>
        <p:txBody>
          <a:bodyPr/>
          <a:lstStyle/>
          <a:p>
            <a:pPr marL="533400" indent="-533400">
              <a:lnSpc>
                <a:spcPct val="80000"/>
              </a:lnSpc>
              <a:spcBef>
                <a:spcPct val="20000"/>
              </a:spcBef>
              <a:buClr>
                <a:schemeClr val="bg2"/>
              </a:buClr>
              <a:buSzPct val="75000"/>
              <a:buFont typeface="Wingdings" pitchFamily="2" charset="2"/>
              <a:buNone/>
            </a:pPr>
            <a:endParaRPr lang="ru-RU" sz="1000" b="1"/>
          </a:p>
          <a:p>
            <a:pPr marL="533400" indent="-533400">
              <a:lnSpc>
                <a:spcPct val="95000"/>
              </a:lnSpc>
              <a:spcBef>
                <a:spcPct val="20000"/>
              </a:spcBef>
              <a:buClr>
                <a:schemeClr val="bg2"/>
              </a:buClr>
              <a:buSzPct val="75000"/>
              <a:buFont typeface="Wingdings" pitchFamily="2" charset="2"/>
              <a:buChar char="n"/>
            </a:pPr>
            <a:r>
              <a:rPr lang="ru-RU" sz="1000" b="1">
                <a:solidFill>
                  <a:srgbClr val="FF0000"/>
                </a:solidFill>
              </a:rPr>
              <a:t>Центр тяжести</a:t>
            </a:r>
            <a:r>
              <a:rPr lang="ru-RU" sz="1000" b="1"/>
              <a:t> – </a:t>
            </a:r>
            <a:r>
              <a:rPr lang="ru-RU" sz="1000">
                <a:solidFill>
                  <a:schemeClr val="bg2"/>
                </a:solidFill>
              </a:rPr>
              <a:t>центр приложения равнодействующей сил тяготения (веса) материального тела.</a:t>
            </a:r>
          </a:p>
          <a:p>
            <a:pPr marL="533400" indent="-533400">
              <a:lnSpc>
                <a:spcPct val="95000"/>
              </a:lnSpc>
              <a:spcBef>
                <a:spcPct val="20000"/>
              </a:spcBef>
              <a:buClr>
                <a:schemeClr val="bg2"/>
              </a:buClr>
              <a:buSzPct val="75000"/>
              <a:buFont typeface="Wingdings" pitchFamily="2" charset="2"/>
              <a:buNone/>
            </a:pPr>
            <a:r>
              <a:rPr lang="ru-RU" sz="1000">
                <a:solidFill>
                  <a:schemeClr val="bg2"/>
                </a:solidFill>
              </a:rPr>
              <a:t>	</a:t>
            </a:r>
            <a:r>
              <a:rPr lang="ru-RU" sz="1000"/>
              <a:t>При определении положения центра тяжести тела используются гипотезы</a:t>
            </a:r>
            <a:r>
              <a:rPr lang="en-US" sz="1000"/>
              <a:t>:</a:t>
            </a:r>
          </a:p>
          <a:p>
            <a:pPr marL="533400" indent="-533400">
              <a:lnSpc>
                <a:spcPct val="95000"/>
              </a:lnSpc>
              <a:spcBef>
                <a:spcPct val="20000"/>
              </a:spcBef>
              <a:buClr>
                <a:schemeClr val="bg2"/>
              </a:buClr>
              <a:buSzPct val="75000"/>
              <a:buFont typeface="Wingdings" pitchFamily="2" charset="2"/>
              <a:buNone/>
            </a:pPr>
            <a:r>
              <a:rPr lang="en-US" sz="1000"/>
              <a:t>	1. </a:t>
            </a:r>
            <a:r>
              <a:rPr lang="ru-RU" sz="1000"/>
              <a:t>Линии действия сил тяготения, приложенные к отдельным частицам тела, параллельны (рассматриваемые тела имеют размеры много меньшие радиуса Земли и углом между линиями действия сил тяготения частиц тел можно пренебречь)</a:t>
            </a:r>
            <a:r>
              <a:rPr lang="en-US" sz="1000"/>
              <a:t>;</a:t>
            </a:r>
          </a:p>
          <a:p>
            <a:pPr marL="533400" indent="-533400">
              <a:lnSpc>
                <a:spcPct val="95000"/>
              </a:lnSpc>
              <a:spcBef>
                <a:spcPct val="20000"/>
              </a:spcBef>
              <a:buClr>
                <a:schemeClr val="bg2"/>
              </a:buClr>
              <a:buSzPct val="75000"/>
              <a:buFont typeface="Wingdings" pitchFamily="2" charset="2"/>
              <a:buNone/>
            </a:pPr>
            <a:r>
              <a:rPr lang="en-US" sz="1000"/>
              <a:t>	2. </a:t>
            </a:r>
            <a:r>
              <a:rPr lang="ru-RU" sz="1000"/>
              <a:t>Ускорение свободного падения </a:t>
            </a:r>
            <a:r>
              <a:rPr lang="en-US" sz="1000"/>
              <a:t>g = const (</a:t>
            </a:r>
            <a:r>
              <a:rPr lang="ru-RU" sz="1000"/>
              <a:t>высота рассматриваемых тел много меньше радиуса Земли и изменением величины ускорения свободного падения по высоте тела можно пренебречь)</a:t>
            </a:r>
          </a:p>
          <a:p>
            <a:pPr marL="533400" indent="-533400">
              <a:lnSpc>
                <a:spcPct val="95000"/>
              </a:lnSpc>
              <a:spcBef>
                <a:spcPct val="20000"/>
              </a:spcBef>
              <a:buClr>
                <a:schemeClr val="bg2"/>
              </a:buClr>
              <a:buSzPct val="75000"/>
              <a:buFont typeface="Wingdings" pitchFamily="2" charset="2"/>
              <a:buNone/>
            </a:pPr>
            <a:r>
              <a:rPr lang="ru-RU" sz="1000"/>
              <a:t>	3. Рассматриваемые тела – однородные (нет включений материалов с другой плотностью) и сплошные (нет пустот).  </a:t>
            </a:r>
            <a:endParaRPr lang="ru-RU" sz="1000">
              <a:solidFill>
                <a:schemeClr val="bg2"/>
              </a:solidFill>
            </a:endParaRPr>
          </a:p>
        </p:txBody>
      </p:sp>
      <p:sp>
        <p:nvSpPr>
          <p:cNvPr id="322625" name="Text Box 65"/>
          <p:cNvSpPr txBox="1">
            <a:spLocks noChangeArrowheads="1"/>
          </p:cNvSpPr>
          <p:nvPr/>
        </p:nvSpPr>
        <p:spPr bwMode="auto">
          <a:xfrm>
            <a:off x="641350" y="4002088"/>
            <a:ext cx="6710363" cy="1016000"/>
          </a:xfrm>
          <a:prstGeom prst="rect">
            <a:avLst/>
          </a:prstGeom>
          <a:solidFill>
            <a:srgbClr val="CC99FF"/>
          </a:solidFill>
          <a:ln w="9525" algn="ctr">
            <a:solidFill>
              <a:schemeClr val="tx1"/>
            </a:solidFill>
            <a:miter lim="800000"/>
            <a:headEnd/>
            <a:tailEnd/>
          </a:ln>
          <a:effectLst/>
        </p:spPr>
        <p:txBody>
          <a:bodyPr>
            <a:spAutoFit/>
          </a:bodyPr>
          <a:lstStyle/>
          <a:p>
            <a:r>
              <a:rPr lang="ru-RU" sz="1000"/>
              <a:t>С учетом принятых гипотез при определении положения центра тяжести можно использовать формулы для определения положения центра параллельных сил</a:t>
            </a:r>
            <a:r>
              <a:rPr lang="en-US" sz="1000"/>
              <a:t>:</a:t>
            </a:r>
          </a:p>
          <a:p>
            <a:r>
              <a:rPr lang="en-US" sz="1000"/>
              <a:t>					</a:t>
            </a:r>
            <a:endParaRPr lang="ru-RU" sz="1000"/>
          </a:p>
          <a:p>
            <a:endParaRPr lang="en-US" sz="1000"/>
          </a:p>
          <a:p>
            <a:r>
              <a:rPr lang="ru-RU" sz="1000"/>
              <a:t>				где </a:t>
            </a:r>
            <a:r>
              <a:rPr lang="ru-RU" sz="1000">
                <a:sym typeface="Symbol" pitchFamily="18" charset="2"/>
              </a:rPr>
              <a:t></a:t>
            </a:r>
            <a:r>
              <a:rPr lang="en-US" sz="1000">
                <a:sym typeface="Symbol" pitchFamily="18" charset="2"/>
              </a:rPr>
              <a:t>G – </a:t>
            </a:r>
            <a:r>
              <a:rPr lang="ru-RU" sz="1000">
                <a:sym typeface="Symbol" pitchFamily="18" charset="2"/>
              </a:rPr>
              <a:t>силы тяжести элементарных объемов.</a:t>
            </a:r>
          </a:p>
          <a:p>
            <a:endParaRPr lang="ru-RU" sz="1000"/>
          </a:p>
        </p:txBody>
      </p:sp>
      <p:graphicFrame>
        <p:nvGraphicFramePr>
          <p:cNvPr id="322626" name="Object 66"/>
          <p:cNvGraphicFramePr>
            <a:graphicFrameLocks noChangeAspect="1"/>
          </p:cNvGraphicFramePr>
          <p:nvPr/>
        </p:nvGraphicFramePr>
        <p:xfrm>
          <a:off x="1216025" y="4445000"/>
          <a:ext cx="3111500" cy="444500"/>
        </p:xfrm>
        <a:graphic>
          <a:graphicData uri="http://schemas.openxmlformats.org/presentationml/2006/ole">
            <p:oleObj spid="_x0000_s322626" name="Формула" r:id="rId27" imgW="3111480" imgH="444240" progId="Equation.3">
              <p:embed/>
            </p:oleObj>
          </a:graphicData>
        </a:graphic>
      </p:graphicFrame>
      <p:sp>
        <p:nvSpPr>
          <p:cNvPr id="322629" name="AutoShape 69">
            <a:hlinkClick r:id="rId28" action="ppaction://hlinksldjump" highlightClick="1"/>
          </p:cNvPr>
          <p:cNvSpPr>
            <a:spLocks noChangeArrowheads="1"/>
          </p:cNvSpPr>
          <p:nvPr/>
        </p:nvSpPr>
        <p:spPr bwMode="auto">
          <a:xfrm>
            <a:off x="338138" y="552450"/>
            <a:ext cx="242887" cy="204788"/>
          </a:xfrm>
          <a:prstGeom prst="actionButtonBeginning">
            <a:avLst/>
          </a:prstGeom>
          <a:solidFill>
            <a:srgbClr val="00CCFF"/>
          </a:solidFill>
          <a:ln w="9525">
            <a:noFill/>
            <a:miter lim="800000"/>
            <a:headEnd/>
            <a:tailEnd/>
          </a:ln>
          <a:effectLst/>
        </p:spPr>
        <p:txBody>
          <a:bodyPr wrap="none" anchor="ctr"/>
          <a:lstStyle/>
          <a:p>
            <a:endParaRPr lang="ru-RU"/>
          </a:p>
        </p:txBody>
      </p:sp>
      <p:sp>
        <p:nvSpPr>
          <p:cNvPr id="322630" name="AutoShape 70">
            <a:hlinkClick r:id="" action="ppaction://hlinkshowjump?jump=previousslide" highlightClick="1"/>
          </p:cNvPr>
          <p:cNvSpPr>
            <a:spLocks noChangeArrowheads="1"/>
          </p:cNvSpPr>
          <p:nvPr/>
        </p:nvSpPr>
        <p:spPr bwMode="auto">
          <a:xfrm>
            <a:off x="609600" y="552450"/>
            <a:ext cx="257175" cy="209550"/>
          </a:xfrm>
          <a:prstGeom prst="actionButtonBackPrevious">
            <a:avLst/>
          </a:prstGeom>
          <a:solidFill>
            <a:srgbClr val="00CCFF"/>
          </a:solidFill>
          <a:ln w="9525">
            <a:noFill/>
            <a:miter lim="800000"/>
            <a:headEnd/>
            <a:tailEnd/>
          </a:ln>
          <a:effectLst/>
        </p:spPr>
        <p:txBody>
          <a:bodyPr wrap="none" anchor="ctr"/>
          <a:lstStyle/>
          <a:p>
            <a:endParaRPr lang="ru-RU"/>
          </a:p>
        </p:txBody>
      </p:sp>
      <p:sp>
        <p:nvSpPr>
          <p:cNvPr id="322631" name="AutoShape 71">
            <a:hlinkClick r:id="" action="ppaction://hlinkshowjump?jump=nextslide" highlightClick="1"/>
          </p:cNvPr>
          <p:cNvSpPr>
            <a:spLocks noChangeArrowheads="1"/>
          </p:cNvSpPr>
          <p:nvPr/>
        </p:nvSpPr>
        <p:spPr bwMode="auto">
          <a:xfrm>
            <a:off x="2200275" y="552450"/>
            <a:ext cx="285750" cy="219075"/>
          </a:xfrm>
          <a:prstGeom prst="actionButtonForwardNext">
            <a:avLst/>
          </a:prstGeom>
          <a:solidFill>
            <a:srgbClr val="00CCFF"/>
          </a:solidFill>
          <a:ln w="9525">
            <a:noFill/>
            <a:miter lim="800000"/>
            <a:headEnd/>
            <a:tailEnd/>
          </a:ln>
          <a:effectLst/>
        </p:spPr>
        <p:txBody>
          <a:bodyPr wrap="none" anchor="ctr"/>
          <a:lstStyle/>
          <a:p>
            <a:endParaRPr lang="ru-RU"/>
          </a:p>
        </p:txBody>
      </p:sp>
      <p:sp>
        <p:nvSpPr>
          <p:cNvPr id="322632" name="Oval 72"/>
          <p:cNvSpPr>
            <a:spLocks noChangeArrowheads="1"/>
          </p:cNvSpPr>
          <p:nvPr/>
        </p:nvSpPr>
        <p:spPr bwMode="auto">
          <a:xfrm>
            <a:off x="8696325" y="6391275"/>
            <a:ext cx="333375" cy="333375"/>
          </a:xfrm>
          <a:prstGeom prst="ellipse">
            <a:avLst/>
          </a:prstGeom>
          <a:solidFill>
            <a:srgbClr val="CCFFFF"/>
          </a:solidFill>
          <a:ln w="9525" algn="ctr">
            <a:solidFill>
              <a:srgbClr val="0000FF"/>
            </a:solidFill>
            <a:round/>
            <a:headEnd/>
            <a:tailEnd/>
          </a:ln>
          <a:effectLst/>
        </p:spPr>
        <p:txBody>
          <a:bodyPr wrap="none" anchor="ctr"/>
          <a:lstStyle/>
          <a:p>
            <a:pPr algn="ctr"/>
            <a:r>
              <a:rPr lang="en-US" sz="1000" b="1">
                <a:solidFill>
                  <a:schemeClr val="bg2"/>
                </a:solidFill>
              </a:rPr>
              <a:t>23</a:t>
            </a:r>
            <a:endParaRPr lang="ru-RU" sz="1000" b="1">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2568"/>
                                        </p:tgtEl>
                                        <p:attrNameLst>
                                          <p:attrName>style.visibility</p:attrName>
                                        </p:attrNameLst>
                                      </p:cBhvr>
                                      <p:to>
                                        <p:strVal val="visible"/>
                                      </p:to>
                                    </p:set>
                                    <p:anim calcmode="lin" valueType="num">
                                      <p:cBhvr additive="base">
                                        <p:cTn id="7" dur="500" fill="hold"/>
                                        <p:tgtEl>
                                          <p:spTgt spid="322568"/>
                                        </p:tgtEl>
                                        <p:attrNameLst>
                                          <p:attrName>ppt_x</p:attrName>
                                        </p:attrNameLst>
                                      </p:cBhvr>
                                      <p:tavLst>
                                        <p:tav tm="0">
                                          <p:val>
                                            <p:strVal val="#ppt_x"/>
                                          </p:val>
                                        </p:tav>
                                        <p:tav tm="100000">
                                          <p:val>
                                            <p:strVal val="#ppt_x"/>
                                          </p:val>
                                        </p:tav>
                                      </p:tavLst>
                                    </p:anim>
                                    <p:anim calcmode="lin" valueType="num">
                                      <p:cBhvr additive="base">
                                        <p:cTn id="8" dur="500" fill="hold"/>
                                        <p:tgtEl>
                                          <p:spTgt spid="32256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32258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32258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499"/>
                                          </p:stCondLst>
                                        </p:cTn>
                                        <p:tgtEl>
                                          <p:spTgt spid="32258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499"/>
                                          </p:stCondLst>
                                        </p:cTn>
                                        <p:tgtEl>
                                          <p:spTgt spid="322586"/>
                                        </p:tgtEl>
                                        <p:attrNameLst>
                                          <p:attrName>style.visibility</p:attrName>
                                        </p:attrNameLst>
                                      </p:cBhvr>
                                      <p:to>
                                        <p:strVal val="visible"/>
                                      </p:to>
                                    </p:set>
                                  </p:childTnLst>
                                </p:cTn>
                              </p:par>
                              <p:par>
                                <p:cTn id="18" presetID="9" presetClass="exit" presetSubtype="0" fill="hold" grpId="0" nodeType="withEffect">
                                  <p:stCondLst>
                                    <p:cond delay="0"/>
                                  </p:stCondLst>
                                  <p:childTnLst>
                                    <p:animEffect transition="out" filter="dissolve">
                                      <p:cBhvr>
                                        <p:cTn id="19" dur="500"/>
                                        <p:tgtEl>
                                          <p:spTgt spid="322571"/>
                                        </p:tgtEl>
                                      </p:cBhvr>
                                    </p:animEffect>
                                    <p:set>
                                      <p:cBhvr>
                                        <p:cTn id="20" dur="1" fill="hold">
                                          <p:stCondLst>
                                            <p:cond delay="499"/>
                                          </p:stCondLst>
                                        </p:cTn>
                                        <p:tgtEl>
                                          <p:spTgt spid="322571"/>
                                        </p:tgtEl>
                                        <p:attrNameLst>
                                          <p:attrName>style.visibility</p:attrName>
                                        </p:attrNameLst>
                                      </p:cBhvr>
                                      <p:to>
                                        <p:strVal val="hidden"/>
                                      </p:to>
                                    </p:set>
                                  </p:childTnLst>
                                </p:cTn>
                              </p:par>
                              <p:par>
                                <p:cTn id="21" presetID="9" presetClass="exit" presetSubtype="0" fill="hold" grpId="0" nodeType="withEffect">
                                  <p:stCondLst>
                                    <p:cond delay="0"/>
                                  </p:stCondLst>
                                  <p:childTnLst>
                                    <p:animEffect transition="out" filter="dissolve">
                                      <p:cBhvr>
                                        <p:cTn id="22" dur="500"/>
                                        <p:tgtEl>
                                          <p:spTgt spid="322573"/>
                                        </p:tgtEl>
                                      </p:cBhvr>
                                    </p:animEffect>
                                    <p:set>
                                      <p:cBhvr>
                                        <p:cTn id="23" dur="1" fill="hold">
                                          <p:stCondLst>
                                            <p:cond delay="499"/>
                                          </p:stCondLst>
                                        </p:cTn>
                                        <p:tgtEl>
                                          <p:spTgt spid="322573"/>
                                        </p:tgtEl>
                                        <p:attrNameLst>
                                          <p:attrName>style.visibility</p:attrName>
                                        </p:attrNameLst>
                                      </p:cBhvr>
                                      <p:to>
                                        <p:strVal val="hidden"/>
                                      </p:to>
                                    </p:set>
                                  </p:childTnLst>
                                </p:cTn>
                              </p:par>
                              <p:par>
                                <p:cTn id="24" presetID="9" presetClass="exit" presetSubtype="0" fill="hold" grpId="0" nodeType="withEffect">
                                  <p:stCondLst>
                                    <p:cond delay="0"/>
                                  </p:stCondLst>
                                  <p:childTnLst>
                                    <p:animEffect transition="out" filter="dissolve">
                                      <p:cBhvr>
                                        <p:cTn id="25" dur="500"/>
                                        <p:tgtEl>
                                          <p:spTgt spid="322575"/>
                                        </p:tgtEl>
                                      </p:cBhvr>
                                    </p:animEffect>
                                    <p:set>
                                      <p:cBhvr>
                                        <p:cTn id="26" dur="1" fill="hold">
                                          <p:stCondLst>
                                            <p:cond delay="499"/>
                                          </p:stCondLst>
                                        </p:cTn>
                                        <p:tgtEl>
                                          <p:spTgt spid="322575"/>
                                        </p:tgtEl>
                                        <p:attrNameLst>
                                          <p:attrName>style.visibility</p:attrName>
                                        </p:attrNameLst>
                                      </p:cBhvr>
                                      <p:to>
                                        <p:strVal val="hidden"/>
                                      </p:to>
                                    </p:set>
                                  </p:childTnLst>
                                </p:cTn>
                              </p:par>
                              <p:par>
                                <p:cTn id="27" presetID="9" presetClass="exit" presetSubtype="0" fill="hold" grpId="0" nodeType="withEffect">
                                  <p:stCondLst>
                                    <p:cond delay="0"/>
                                  </p:stCondLst>
                                  <p:childTnLst>
                                    <p:animEffect transition="out" filter="dissolve">
                                      <p:cBhvr>
                                        <p:cTn id="28" dur="500"/>
                                        <p:tgtEl>
                                          <p:spTgt spid="322579"/>
                                        </p:tgtEl>
                                      </p:cBhvr>
                                    </p:animEffect>
                                    <p:set>
                                      <p:cBhvr>
                                        <p:cTn id="29" dur="1" fill="hold">
                                          <p:stCondLst>
                                            <p:cond delay="499"/>
                                          </p:stCondLst>
                                        </p:cTn>
                                        <p:tgtEl>
                                          <p:spTgt spid="322579"/>
                                        </p:tgtEl>
                                        <p:attrNameLst>
                                          <p:attrName>style.visibility</p:attrName>
                                        </p:attrNameLst>
                                      </p:cBhvr>
                                      <p:to>
                                        <p:strVal val="hidden"/>
                                      </p:to>
                                    </p:set>
                                  </p:child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32258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259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259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259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259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259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259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259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259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259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22600"/>
                                        </p:tgtEl>
                                        <p:attrNameLst>
                                          <p:attrName>style.visibility</p:attrName>
                                        </p:attrNameLst>
                                      </p:cBhvr>
                                      <p:to>
                                        <p:strVal val="visible"/>
                                      </p:to>
                                    </p:set>
                                    <p:anim calcmode="lin" valueType="num">
                                      <p:cBhvr additive="base">
                                        <p:cTn id="55" dur="500" fill="hold"/>
                                        <p:tgtEl>
                                          <p:spTgt spid="322600"/>
                                        </p:tgtEl>
                                        <p:attrNameLst>
                                          <p:attrName>ppt_x</p:attrName>
                                        </p:attrNameLst>
                                      </p:cBhvr>
                                      <p:tavLst>
                                        <p:tav tm="0">
                                          <p:val>
                                            <p:strVal val="#ppt_x"/>
                                          </p:val>
                                        </p:tav>
                                        <p:tav tm="100000">
                                          <p:val>
                                            <p:strVal val="#ppt_x"/>
                                          </p:val>
                                        </p:tav>
                                      </p:tavLst>
                                    </p:anim>
                                    <p:anim calcmode="lin" valueType="num">
                                      <p:cBhvr additive="base">
                                        <p:cTn id="56" dur="500" fill="hold"/>
                                        <p:tgtEl>
                                          <p:spTgt spid="32260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22601"/>
                                        </p:tgtEl>
                                        <p:attrNameLst>
                                          <p:attrName>style.visibility</p:attrName>
                                        </p:attrNameLst>
                                      </p:cBhvr>
                                      <p:to>
                                        <p:strVal val="visible"/>
                                      </p:to>
                                    </p:set>
                                    <p:anim calcmode="lin" valueType="num">
                                      <p:cBhvr additive="base">
                                        <p:cTn id="59" dur="500" fill="hold"/>
                                        <p:tgtEl>
                                          <p:spTgt spid="322601"/>
                                        </p:tgtEl>
                                        <p:attrNameLst>
                                          <p:attrName>ppt_x</p:attrName>
                                        </p:attrNameLst>
                                      </p:cBhvr>
                                      <p:tavLst>
                                        <p:tav tm="0">
                                          <p:val>
                                            <p:strVal val="#ppt_x"/>
                                          </p:val>
                                        </p:tav>
                                        <p:tav tm="100000">
                                          <p:val>
                                            <p:strVal val="#ppt_x"/>
                                          </p:val>
                                        </p:tav>
                                      </p:tavLst>
                                    </p:anim>
                                    <p:anim calcmode="lin" valueType="num">
                                      <p:cBhvr additive="base">
                                        <p:cTn id="60" dur="500" fill="hold"/>
                                        <p:tgtEl>
                                          <p:spTgt spid="322601"/>
                                        </p:tgtEl>
                                        <p:attrNameLst>
                                          <p:attrName>ppt_y</p:attrName>
                                        </p:attrNameLst>
                                      </p:cBhvr>
                                      <p:tavLst>
                                        <p:tav tm="0">
                                          <p:val>
                                            <p:strVal val="1+#ppt_h/2"/>
                                          </p:val>
                                        </p:tav>
                                        <p:tav tm="100000">
                                          <p:val>
                                            <p:strVal val="#ppt_y"/>
                                          </p:val>
                                        </p:tav>
                                      </p:tavLst>
                                    </p:anim>
                                  </p:childTnLst>
                                </p:cTn>
                              </p:par>
                              <p:par>
                                <p:cTn id="61" presetID="1" presetClass="entr" presetSubtype="0" fill="hold" grpId="0" nodeType="withEffect">
                                  <p:stCondLst>
                                    <p:cond delay="0"/>
                                  </p:stCondLst>
                                  <p:childTnLst>
                                    <p:set>
                                      <p:cBhvr>
                                        <p:cTn id="62" dur="1" fill="hold">
                                          <p:stCondLst>
                                            <p:cond delay="0"/>
                                          </p:stCondLst>
                                        </p:cTn>
                                        <p:tgtEl>
                                          <p:spTgt spid="32260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22602"/>
                                        </p:tgtEl>
                                        <p:attrNameLst>
                                          <p:attrName>style.visibility</p:attrName>
                                        </p:attrNameLst>
                                      </p:cBhvr>
                                      <p:to>
                                        <p:strVal val="visible"/>
                                      </p:to>
                                    </p:set>
                                  </p:childTnLst>
                                </p:cTn>
                              </p:par>
                              <p:par>
                                <p:cTn id="65" presetID="2" presetClass="entr" presetSubtype="4" fill="hold" nodeType="withEffect">
                                  <p:stCondLst>
                                    <p:cond delay="0"/>
                                  </p:stCondLst>
                                  <p:childTnLst>
                                    <p:set>
                                      <p:cBhvr>
                                        <p:cTn id="66" dur="1" fill="hold">
                                          <p:stCondLst>
                                            <p:cond delay="0"/>
                                          </p:stCondLst>
                                        </p:cTn>
                                        <p:tgtEl>
                                          <p:spTgt spid="322604"/>
                                        </p:tgtEl>
                                        <p:attrNameLst>
                                          <p:attrName>style.visibility</p:attrName>
                                        </p:attrNameLst>
                                      </p:cBhvr>
                                      <p:to>
                                        <p:strVal val="visible"/>
                                      </p:to>
                                    </p:set>
                                    <p:anim calcmode="lin" valueType="num">
                                      <p:cBhvr additive="base">
                                        <p:cTn id="67" dur="500" fill="hold"/>
                                        <p:tgtEl>
                                          <p:spTgt spid="322604"/>
                                        </p:tgtEl>
                                        <p:attrNameLst>
                                          <p:attrName>ppt_x</p:attrName>
                                        </p:attrNameLst>
                                      </p:cBhvr>
                                      <p:tavLst>
                                        <p:tav tm="0">
                                          <p:val>
                                            <p:strVal val="#ppt_x"/>
                                          </p:val>
                                        </p:tav>
                                        <p:tav tm="100000">
                                          <p:val>
                                            <p:strVal val="#ppt_x"/>
                                          </p:val>
                                        </p:tav>
                                      </p:tavLst>
                                    </p:anim>
                                    <p:anim calcmode="lin" valueType="num">
                                      <p:cBhvr additive="base">
                                        <p:cTn id="68" dur="500" fill="hold"/>
                                        <p:tgtEl>
                                          <p:spTgt spid="322604"/>
                                        </p:tgtEl>
                                        <p:attrNameLst>
                                          <p:attrName>ppt_y</p:attrName>
                                        </p:attrNameLst>
                                      </p:cBhvr>
                                      <p:tavLst>
                                        <p:tav tm="0">
                                          <p:val>
                                            <p:strVal val="1+#ppt_h/2"/>
                                          </p:val>
                                        </p:tav>
                                        <p:tav tm="100000">
                                          <p:val>
                                            <p:strVal val="#ppt_y"/>
                                          </p:val>
                                        </p:tav>
                                      </p:tavLst>
                                    </p:anim>
                                  </p:childTnLst>
                                </p:cTn>
                              </p:par>
                              <p:par>
                                <p:cTn id="69" presetID="1" presetClass="entr" presetSubtype="0" fill="hold" grpId="0" nodeType="withEffect">
                                  <p:stCondLst>
                                    <p:cond delay="0"/>
                                  </p:stCondLst>
                                  <p:childTnLst>
                                    <p:set>
                                      <p:cBhvr>
                                        <p:cTn id="70" dur="1" fill="hold">
                                          <p:stCondLst>
                                            <p:cond delay="0"/>
                                          </p:stCondLst>
                                        </p:cTn>
                                        <p:tgtEl>
                                          <p:spTgt spid="32260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2260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2260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2260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2260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2261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2261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2261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322613"/>
                                        </p:tgtEl>
                                        <p:attrNameLst>
                                          <p:attrName>style.visibility</p:attrName>
                                        </p:attrNameLst>
                                      </p:cBhvr>
                                      <p:to>
                                        <p:strVal val="visible"/>
                                      </p:to>
                                    </p:set>
                                    <p:anim calcmode="lin" valueType="num">
                                      <p:cBhvr additive="base">
                                        <p:cTn id="89" dur="500" fill="hold"/>
                                        <p:tgtEl>
                                          <p:spTgt spid="322613"/>
                                        </p:tgtEl>
                                        <p:attrNameLst>
                                          <p:attrName>ppt_x</p:attrName>
                                        </p:attrNameLst>
                                      </p:cBhvr>
                                      <p:tavLst>
                                        <p:tav tm="0">
                                          <p:val>
                                            <p:strVal val="#ppt_x"/>
                                          </p:val>
                                        </p:tav>
                                        <p:tav tm="100000">
                                          <p:val>
                                            <p:strVal val="#ppt_x"/>
                                          </p:val>
                                        </p:tav>
                                      </p:tavLst>
                                    </p:anim>
                                    <p:anim calcmode="lin" valueType="num">
                                      <p:cBhvr additive="base">
                                        <p:cTn id="90" dur="500" fill="hold"/>
                                        <p:tgtEl>
                                          <p:spTgt spid="322613"/>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322614"/>
                                        </p:tgtEl>
                                        <p:attrNameLst>
                                          <p:attrName>style.visibility</p:attrName>
                                        </p:attrNameLst>
                                      </p:cBhvr>
                                      <p:to>
                                        <p:strVal val="visible"/>
                                      </p:to>
                                    </p:set>
                                    <p:anim calcmode="lin" valueType="num">
                                      <p:cBhvr additive="base">
                                        <p:cTn id="93" dur="500" fill="hold"/>
                                        <p:tgtEl>
                                          <p:spTgt spid="322614"/>
                                        </p:tgtEl>
                                        <p:attrNameLst>
                                          <p:attrName>ppt_x</p:attrName>
                                        </p:attrNameLst>
                                      </p:cBhvr>
                                      <p:tavLst>
                                        <p:tav tm="0">
                                          <p:val>
                                            <p:strVal val="#ppt_x"/>
                                          </p:val>
                                        </p:tav>
                                        <p:tav tm="100000">
                                          <p:val>
                                            <p:strVal val="#ppt_x"/>
                                          </p:val>
                                        </p:tav>
                                      </p:tavLst>
                                    </p:anim>
                                    <p:anim calcmode="lin" valueType="num">
                                      <p:cBhvr additive="base">
                                        <p:cTn id="94" dur="500" fill="hold"/>
                                        <p:tgtEl>
                                          <p:spTgt spid="322614"/>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322617"/>
                                        </p:tgtEl>
                                        <p:attrNameLst>
                                          <p:attrName>style.visibility</p:attrName>
                                        </p:attrNameLst>
                                      </p:cBhvr>
                                      <p:to>
                                        <p:strVal val="visible"/>
                                      </p:to>
                                    </p:set>
                                    <p:anim calcmode="lin" valueType="num">
                                      <p:cBhvr additive="base">
                                        <p:cTn id="97" dur="500" fill="hold"/>
                                        <p:tgtEl>
                                          <p:spTgt spid="322617"/>
                                        </p:tgtEl>
                                        <p:attrNameLst>
                                          <p:attrName>ppt_x</p:attrName>
                                        </p:attrNameLst>
                                      </p:cBhvr>
                                      <p:tavLst>
                                        <p:tav tm="0">
                                          <p:val>
                                            <p:strVal val="#ppt_x"/>
                                          </p:val>
                                        </p:tav>
                                        <p:tav tm="100000">
                                          <p:val>
                                            <p:strVal val="#ppt_x"/>
                                          </p:val>
                                        </p:tav>
                                      </p:tavLst>
                                    </p:anim>
                                    <p:anim calcmode="lin" valueType="num">
                                      <p:cBhvr additive="base">
                                        <p:cTn id="98" dur="500" fill="hold"/>
                                        <p:tgtEl>
                                          <p:spTgt spid="32261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22615"/>
                                        </p:tgtEl>
                                        <p:attrNameLst>
                                          <p:attrName>style.visibility</p:attrName>
                                        </p:attrNameLst>
                                      </p:cBhvr>
                                      <p:to>
                                        <p:strVal val="visible"/>
                                      </p:to>
                                    </p:set>
                                    <p:anim calcmode="lin" valueType="num">
                                      <p:cBhvr additive="base">
                                        <p:cTn id="103" dur="500" fill="hold"/>
                                        <p:tgtEl>
                                          <p:spTgt spid="322615"/>
                                        </p:tgtEl>
                                        <p:attrNameLst>
                                          <p:attrName>ppt_x</p:attrName>
                                        </p:attrNameLst>
                                      </p:cBhvr>
                                      <p:tavLst>
                                        <p:tav tm="0">
                                          <p:val>
                                            <p:strVal val="#ppt_x"/>
                                          </p:val>
                                        </p:tav>
                                        <p:tav tm="100000">
                                          <p:val>
                                            <p:strVal val="#ppt_x"/>
                                          </p:val>
                                        </p:tav>
                                      </p:tavLst>
                                    </p:anim>
                                    <p:anim calcmode="lin" valueType="num">
                                      <p:cBhvr additive="base">
                                        <p:cTn id="104" dur="500" fill="hold"/>
                                        <p:tgtEl>
                                          <p:spTgt spid="322615"/>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322616"/>
                                        </p:tgtEl>
                                        <p:attrNameLst>
                                          <p:attrName>style.visibility</p:attrName>
                                        </p:attrNameLst>
                                      </p:cBhvr>
                                      <p:to>
                                        <p:strVal val="visible"/>
                                      </p:to>
                                    </p:set>
                                    <p:anim calcmode="lin" valueType="num">
                                      <p:cBhvr additive="base">
                                        <p:cTn id="107" dur="500" fill="hold"/>
                                        <p:tgtEl>
                                          <p:spTgt spid="322616"/>
                                        </p:tgtEl>
                                        <p:attrNameLst>
                                          <p:attrName>ppt_x</p:attrName>
                                        </p:attrNameLst>
                                      </p:cBhvr>
                                      <p:tavLst>
                                        <p:tav tm="0">
                                          <p:val>
                                            <p:strVal val="#ppt_x"/>
                                          </p:val>
                                        </p:tav>
                                        <p:tav tm="100000">
                                          <p:val>
                                            <p:strVal val="#ppt_x"/>
                                          </p:val>
                                        </p:tav>
                                      </p:tavLst>
                                    </p:anim>
                                    <p:anim calcmode="lin" valueType="num">
                                      <p:cBhvr additive="base">
                                        <p:cTn id="108" dur="500" fill="hold"/>
                                        <p:tgtEl>
                                          <p:spTgt spid="322616"/>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322618"/>
                                        </p:tgtEl>
                                        <p:attrNameLst>
                                          <p:attrName>style.visibility</p:attrName>
                                        </p:attrNameLst>
                                      </p:cBhvr>
                                      <p:to>
                                        <p:strVal val="visible"/>
                                      </p:to>
                                    </p:set>
                                    <p:anim calcmode="lin" valueType="num">
                                      <p:cBhvr additive="base">
                                        <p:cTn id="111" dur="500" fill="hold"/>
                                        <p:tgtEl>
                                          <p:spTgt spid="322618"/>
                                        </p:tgtEl>
                                        <p:attrNameLst>
                                          <p:attrName>ppt_x</p:attrName>
                                        </p:attrNameLst>
                                      </p:cBhvr>
                                      <p:tavLst>
                                        <p:tav tm="0">
                                          <p:val>
                                            <p:strVal val="#ppt_x"/>
                                          </p:val>
                                        </p:tav>
                                        <p:tav tm="100000">
                                          <p:val>
                                            <p:strVal val="#ppt_x"/>
                                          </p:val>
                                        </p:tav>
                                      </p:tavLst>
                                    </p:anim>
                                    <p:anim calcmode="lin" valueType="num">
                                      <p:cBhvr additive="base">
                                        <p:cTn id="112" dur="500" fill="hold"/>
                                        <p:tgtEl>
                                          <p:spTgt spid="322618"/>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322619"/>
                                        </p:tgtEl>
                                        <p:attrNameLst>
                                          <p:attrName>style.visibility</p:attrName>
                                        </p:attrNameLst>
                                      </p:cBhvr>
                                      <p:to>
                                        <p:strVal val="visible"/>
                                      </p:to>
                                    </p:set>
                                    <p:anim calcmode="lin" valueType="num">
                                      <p:cBhvr additive="base">
                                        <p:cTn id="117" dur="500" fill="hold"/>
                                        <p:tgtEl>
                                          <p:spTgt spid="322619"/>
                                        </p:tgtEl>
                                        <p:attrNameLst>
                                          <p:attrName>ppt_x</p:attrName>
                                        </p:attrNameLst>
                                      </p:cBhvr>
                                      <p:tavLst>
                                        <p:tav tm="0">
                                          <p:val>
                                            <p:strVal val="#ppt_x"/>
                                          </p:val>
                                        </p:tav>
                                        <p:tav tm="100000">
                                          <p:val>
                                            <p:strVal val="#ppt_x"/>
                                          </p:val>
                                        </p:tav>
                                      </p:tavLst>
                                    </p:anim>
                                    <p:anim calcmode="lin" valueType="num">
                                      <p:cBhvr additive="base">
                                        <p:cTn id="118" dur="500" fill="hold"/>
                                        <p:tgtEl>
                                          <p:spTgt spid="322619"/>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322620"/>
                                        </p:tgtEl>
                                        <p:attrNameLst>
                                          <p:attrName>style.visibility</p:attrName>
                                        </p:attrNameLst>
                                      </p:cBhvr>
                                      <p:to>
                                        <p:strVal val="visible"/>
                                      </p:to>
                                    </p:set>
                                    <p:anim calcmode="lin" valueType="num">
                                      <p:cBhvr additive="base">
                                        <p:cTn id="121" dur="500" fill="hold"/>
                                        <p:tgtEl>
                                          <p:spTgt spid="322620"/>
                                        </p:tgtEl>
                                        <p:attrNameLst>
                                          <p:attrName>ppt_x</p:attrName>
                                        </p:attrNameLst>
                                      </p:cBhvr>
                                      <p:tavLst>
                                        <p:tav tm="0">
                                          <p:val>
                                            <p:strVal val="#ppt_x"/>
                                          </p:val>
                                        </p:tav>
                                        <p:tav tm="100000">
                                          <p:val>
                                            <p:strVal val="#ppt_x"/>
                                          </p:val>
                                        </p:tav>
                                      </p:tavLst>
                                    </p:anim>
                                    <p:anim calcmode="lin" valueType="num">
                                      <p:cBhvr additive="base">
                                        <p:cTn id="122" dur="500" fill="hold"/>
                                        <p:tgtEl>
                                          <p:spTgt spid="322620"/>
                                        </p:tgtEl>
                                        <p:attrNameLst>
                                          <p:attrName>ppt_y</p:attrName>
                                        </p:attrNameLst>
                                      </p:cBhvr>
                                      <p:tavLst>
                                        <p:tav tm="0">
                                          <p:val>
                                            <p:strVal val="1+#ppt_h/2"/>
                                          </p:val>
                                        </p:tav>
                                        <p:tav tm="100000">
                                          <p:val>
                                            <p:strVal val="#ppt_y"/>
                                          </p:val>
                                        </p:tav>
                                      </p:tavLst>
                                    </p:anim>
                                  </p:childTnLst>
                                </p:cTn>
                              </p:par>
                              <p:par>
                                <p:cTn id="123" presetID="2" presetClass="entr" presetSubtype="4" fill="hold" nodeType="withEffect">
                                  <p:stCondLst>
                                    <p:cond delay="0"/>
                                  </p:stCondLst>
                                  <p:childTnLst>
                                    <p:set>
                                      <p:cBhvr>
                                        <p:cTn id="124" dur="1" fill="hold">
                                          <p:stCondLst>
                                            <p:cond delay="0"/>
                                          </p:stCondLst>
                                        </p:cTn>
                                        <p:tgtEl>
                                          <p:spTgt spid="322621"/>
                                        </p:tgtEl>
                                        <p:attrNameLst>
                                          <p:attrName>style.visibility</p:attrName>
                                        </p:attrNameLst>
                                      </p:cBhvr>
                                      <p:to>
                                        <p:strVal val="visible"/>
                                      </p:to>
                                    </p:set>
                                    <p:anim calcmode="lin" valueType="num">
                                      <p:cBhvr additive="base">
                                        <p:cTn id="125" dur="500" fill="hold"/>
                                        <p:tgtEl>
                                          <p:spTgt spid="322621"/>
                                        </p:tgtEl>
                                        <p:attrNameLst>
                                          <p:attrName>ppt_x</p:attrName>
                                        </p:attrNameLst>
                                      </p:cBhvr>
                                      <p:tavLst>
                                        <p:tav tm="0">
                                          <p:val>
                                            <p:strVal val="#ppt_x"/>
                                          </p:val>
                                        </p:tav>
                                        <p:tav tm="100000">
                                          <p:val>
                                            <p:strVal val="#ppt_x"/>
                                          </p:val>
                                        </p:tav>
                                      </p:tavLst>
                                    </p:anim>
                                    <p:anim calcmode="lin" valueType="num">
                                      <p:cBhvr additive="base">
                                        <p:cTn id="126" dur="500" fill="hold"/>
                                        <p:tgtEl>
                                          <p:spTgt spid="322621"/>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322622"/>
                                        </p:tgtEl>
                                        <p:attrNameLst>
                                          <p:attrName>style.visibility</p:attrName>
                                        </p:attrNameLst>
                                      </p:cBhvr>
                                      <p:to>
                                        <p:strVal val="visible"/>
                                      </p:to>
                                    </p:set>
                                    <p:anim calcmode="lin" valueType="num">
                                      <p:cBhvr additive="base">
                                        <p:cTn id="131" dur="500" fill="hold"/>
                                        <p:tgtEl>
                                          <p:spTgt spid="322622"/>
                                        </p:tgtEl>
                                        <p:attrNameLst>
                                          <p:attrName>ppt_x</p:attrName>
                                        </p:attrNameLst>
                                      </p:cBhvr>
                                      <p:tavLst>
                                        <p:tav tm="0">
                                          <p:val>
                                            <p:strVal val="#ppt_x"/>
                                          </p:val>
                                        </p:tav>
                                        <p:tav tm="100000">
                                          <p:val>
                                            <p:strVal val="#ppt_x"/>
                                          </p:val>
                                        </p:tav>
                                      </p:tavLst>
                                    </p:anim>
                                    <p:anim calcmode="lin" valueType="num">
                                      <p:cBhvr additive="base">
                                        <p:cTn id="132" dur="500" fill="hold"/>
                                        <p:tgtEl>
                                          <p:spTgt spid="322622"/>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322623"/>
                                        </p:tgtEl>
                                        <p:attrNameLst>
                                          <p:attrName>style.visibility</p:attrName>
                                        </p:attrNameLst>
                                      </p:cBhvr>
                                      <p:to>
                                        <p:strVal val="visible"/>
                                      </p:to>
                                    </p:set>
                                    <p:anim calcmode="lin" valueType="num">
                                      <p:cBhvr additive="base">
                                        <p:cTn id="135" dur="500" fill="hold"/>
                                        <p:tgtEl>
                                          <p:spTgt spid="322623"/>
                                        </p:tgtEl>
                                        <p:attrNameLst>
                                          <p:attrName>ppt_x</p:attrName>
                                        </p:attrNameLst>
                                      </p:cBhvr>
                                      <p:tavLst>
                                        <p:tav tm="0">
                                          <p:val>
                                            <p:strVal val="#ppt_x"/>
                                          </p:val>
                                        </p:tav>
                                        <p:tav tm="100000">
                                          <p:val>
                                            <p:strVal val="#ppt_x"/>
                                          </p:val>
                                        </p:tav>
                                      </p:tavLst>
                                    </p:anim>
                                    <p:anim calcmode="lin" valueType="num">
                                      <p:cBhvr additive="base">
                                        <p:cTn id="136" dur="500" fill="hold"/>
                                        <p:tgtEl>
                                          <p:spTgt spid="322623"/>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322624"/>
                                        </p:tgtEl>
                                        <p:attrNameLst>
                                          <p:attrName>style.visibility</p:attrName>
                                        </p:attrNameLst>
                                      </p:cBhvr>
                                      <p:to>
                                        <p:strVal val="visible"/>
                                      </p:to>
                                    </p:set>
                                    <p:anim calcmode="lin" valueType="num">
                                      <p:cBhvr additive="base">
                                        <p:cTn id="141" dur="500" fill="hold"/>
                                        <p:tgtEl>
                                          <p:spTgt spid="322624"/>
                                        </p:tgtEl>
                                        <p:attrNameLst>
                                          <p:attrName>ppt_x</p:attrName>
                                        </p:attrNameLst>
                                      </p:cBhvr>
                                      <p:tavLst>
                                        <p:tav tm="0">
                                          <p:val>
                                            <p:strVal val="#ppt_x"/>
                                          </p:val>
                                        </p:tav>
                                        <p:tav tm="100000">
                                          <p:val>
                                            <p:strVal val="#ppt_x"/>
                                          </p:val>
                                        </p:tav>
                                      </p:tavLst>
                                    </p:anim>
                                    <p:anim calcmode="lin" valueType="num">
                                      <p:cBhvr additive="base">
                                        <p:cTn id="142" dur="500" fill="hold"/>
                                        <p:tgtEl>
                                          <p:spTgt spid="322624"/>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grpId="0" nodeType="clickEffect">
                                  <p:stCondLst>
                                    <p:cond delay="0"/>
                                  </p:stCondLst>
                                  <p:childTnLst>
                                    <p:set>
                                      <p:cBhvr>
                                        <p:cTn id="146" dur="1" fill="hold">
                                          <p:stCondLst>
                                            <p:cond delay="0"/>
                                          </p:stCondLst>
                                        </p:cTn>
                                        <p:tgtEl>
                                          <p:spTgt spid="322625"/>
                                        </p:tgtEl>
                                        <p:attrNameLst>
                                          <p:attrName>style.visibility</p:attrName>
                                        </p:attrNameLst>
                                      </p:cBhvr>
                                      <p:to>
                                        <p:strVal val="visible"/>
                                      </p:to>
                                    </p:set>
                                    <p:anim calcmode="lin" valueType="num">
                                      <p:cBhvr additive="base">
                                        <p:cTn id="147" dur="500" fill="hold"/>
                                        <p:tgtEl>
                                          <p:spTgt spid="322625"/>
                                        </p:tgtEl>
                                        <p:attrNameLst>
                                          <p:attrName>ppt_x</p:attrName>
                                        </p:attrNameLst>
                                      </p:cBhvr>
                                      <p:tavLst>
                                        <p:tav tm="0">
                                          <p:val>
                                            <p:strVal val="#ppt_x"/>
                                          </p:val>
                                        </p:tav>
                                        <p:tav tm="100000">
                                          <p:val>
                                            <p:strVal val="#ppt_x"/>
                                          </p:val>
                                        </p:tav>
                                      </p:tavLst>
                                    </p:anim>
                                    <p:anim calcmode="lin" valueType="num">
                                      <p:cBhvr additive="base">
                                        <p:cTn id="148" dur="500" fill="hold"/>
                                        <p:tgtEl>
                                          <p:spTgt spid="322625"/>
                                        </p:tgtEl>
                                        <p:attrNameLst>
                                          <p:attrName>ppt_y</p:attrName>
                                        </p:attrNameLst>
                                      </p:cBhvr>
                                      <p:tavLst>
                                        <p:tav tm="0">
                                          <p:val>
                                            <p:strVal val="1+#ppt_h/2"/>
                                          </p:val>
                                        </p:tav>
                                        <p:tav tm="100000">
                                          <p:val>
                                            <p:strVal val="#ppt_y"/>
                                          </p:val>
                                        </p:tav>
                                      </p:tavLst>
                                    </p:anim>
                                  </p:childTnLst>
                                </p:cTn>
                              </p:par>
                              <p:par>
                                <p:cTn id="149" presetID="2" presetClass="entr" presetSubtype="4" fill="hold" nodeType="withEffect">
                                  <p:stCondLst>
                                    <p:cond delay="0"/>
                                  </p:stCondLst>
                                  <p:childTnLst>
                                    <p:set>
                                      <p:cBhvr>
                                        <p:cTn id="150" dur="1" fill="hold">
                                          <p:stCondLst>
                                            <p:cond delay="0"/>
                                          </p:stCondLst>
                                        </p:cTn>
                                        <p:tgtEl>
                                          <p:spTgt spid="322626"/>
                                        </p:tgtEl>
                                        <p:attrNameLst>
                                          <p:attrName>style.visibility</p:attrName>
                                        </p:attrNameLst>
                                      </p:cBhvr>
                                      <p:to>
                                        <p:strVal val="visible"/>
                                      </p:to>
                                    </p:set>
                                    <p:anim calcmode="lin" valueType="num">
                                      <p:cBhvr additive="base">
                                        <p:cTn id="151" dur="500" fill="hold"/>
                                        <p:tgtEl>
                                          <p:spTgt spid="322626"/>
                                        </p:tgtEl>
                                        <p:attrNameLst>
                                          <p:attrName>ppt_x</p:attrName>
                                        </p:attrNameLst>
                                      </p:cBhvr>
                                      <p:tavLst>
                                        <p:tav tm="0">
                                          <p:val>
                                            <p:strVal val="#ppt_x"/>
                                          </p:val>
                                        </p:tav>
                                        <p:tav tm="100000">
                                          <p:val>
                                            <p:strVal val="#ppt_x"/>
                                          </p:val>
                                        </p:tav>
                                      </p:tavLst>
                                    </p:anim>
                                    <p:anim calcmode="lin" valueType="num">
                                      <p:cBhvr additive="base">
                                        <p:cTn id="152" dur="500" fill="hold"/>
                                        <p:tgtEl>
                                          <p:spTgt spid="3226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8" grpId="0"/>
      <p:bldP spid="322571" grpId="0" animBg="1"/>
      <p:bldP spid="322573" grpId="0" animBg="1"/>
      <p:bldP spid="322575" grpId="0" animBg="1"/>
      <p:bldP spid="322579" grpId="0" animBg="1"/>
      <p:bldP spid="322583" grpId="0" animBg="1"/>
      <p:bldP spid="322584" grpId="0" animBg="1"/>
      <p:bldP spid="322585" grpId="0" animBg="1"/>
      <p:bldP spid="322586" grpId="0" animBg="1"/>
      <p:bldP spid="322587" grpId="0" animBg="1"/>
      <p:bldP spid="322594" grpId="0" animBg="1"/>
      <p:bldP spid="322595" grpId="0" animBg="1"/>
      <p:bldP spid="322596" grpId="0" animBg="1"/>
      <p:bldP spid="322597" grpId="0" animBg="1"/>
      <p:bldP spid="322599" grpId="0"/>
      <p:bldP spid="322600" grpId="0"/>
      <p:bldP spid="322602" grpId="0" animBg="1"/>
      <p:bldP spid="322603" grpId="0"/>
      <p:bldP spid="322605" grpId="0" animBg="1"/>
      <p:bldP spid="322606" grpId="0" animBg="1"/>
      <p:bldP spid="322607" grpId="0" animBg="1"/>
      <p:bldP spid="322608" grpId="0" animBg="1"/>
      <p:bldP spid="322613" grpId="0"/>
      <p:bldP spid="322615" grpId="0"/>
      <p:bldP spid="322619" grpId="0"/>
      <p:bldP spid="322622" grpId="0"/>
      <p:bldP spid="322624" grpId="0"/>
      <p:bldP spid="3226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3685" name="Group 101"/>
          <p:cNvGrpSpPr>
            <a:grpSpLocks/>
          </p:cNvGrpSpPr>
          <p:nvPr/>
        </p:nvGrpSpPr>
        <p:grpSpPr bwMode="auto">
          <a:xfrm>
            <a:off x="4600575" y="3709988"/>
            <a:ext cx="1757363" cy="1395412"/>
            <a:chOff x="2898" y="2337"/>
            <a:chExt cx="1107" cy="879"/>
          </a:xfrm>
        </p:grpSpPr>
        <p:sp>
          <p:nvSpPr>
            <p:cNvPr id="323654" name="Oval 70"/>
            <p:cNvSpPr>
              <a:spLocks noChangeArrowheads="1"/>
            </p:cNvSpPr>
            <p:nvPr/>
          </p:nvSpPr>
          <p:spPr bwMode="auto">
            <a:xfrm>
              <a:off x="2901" y="2361"/>
              <a:ext cx="900" cy="840"/>
            </a:xfrm>
            <a:prstGeom prst="ellipse">
              <a:avLst/>
            </a:prstGeom>
            <a:solidFill>
              <a:srgbClr val="FFCC99"/>
            </a:solidFill>
            <a:ln w="9525" algn="ctr">
              <a:solidFill>
                <a:schemeClr val="tx1"/>
              </a:solidFill>
              <a:round/>
              <a:headEnd/>
              <a:tailEnd/>
            </a:ln>
            <a:effectLst/>
          </p:spPr>
          <p:txBody>
            <a:bodyPr wrap="none" anchor="ctr"/>
            <a:lstStyle/>
            <a:p>
              <a:endParaRPr lang="ru-RU"/>
            </a:p>
          </p:txBody>
        </p:sp>
        <p:sp>
          <p:nvSpPr>
            <p:cNvPr id="323656" name="AutoShape 72"/>
            <p:cNvSpPr>
              <a:spLocks noChangeArrowheads="1"/>
            </p:cNvSpPr>
            <p:nvPr/>
          </p:nvSpPr>
          <p:spPr bwMode="auto">
            <a:xfrm>
              <a:off x="3348" y="2790"/>
              <a:ext cx="510" cy="426"/>
            </a:xfrm>
            <a:prstGeom prst="rtTriangle">
              <a:avLst/>
            </a:prstGeom>
            <a:solidFill>
              <a:schemeClr val="bg1"/>
            </a:solidFill>
            <a:ln w="9525" algn="ctr">
              <a:noFill/>
              <a:miter lim="800000"/>
              <a:headEnd/>
              <a:tailEnd/>
            </a:ln>
            <a:effectLst/>
          </p:spPr>
          <p:txBody>
            <a:bodyPr wrap="none" anchor="ctr"/>
            <a:lstStyle/>
            <a:p>
              <a:endParaRPr lang="ru-RU"/>
            </a:p>
          </p:txBody>
        </p:sp>
        <p:sp>
          <p:nvSpPr>
            <p:cNvPr id="323657" name="AutoShape 73"/>
            <p:cNvSpPr>
              <a:spLocks noChangeArrowheads="1"/>
            </p:cNvSpPr>
            <p:nvPr/>
          </p:nvSpPr>
          <p:spPr bwMode="auto">
            <a:xfrm flipV="1">
              <a:off x="3341" y="2363"/>
              <a:ext cx="510" cy="426"/>
            </a:xfrm>
            <a:prstGeom prst="rtTriangle">
              <a:avLst/>
            </a:prstGeom>
            <a:solidFill>
              <a:schemeClr val="bg1"/>
            </a:solidFill>
            <a:ln w="9525" algn="ctr">
              <a:noFill/>
              <a:miter lim="800000"/>
              <a:headEnd/>
              <a:tailEnd/>
            </a:ln>
            <a:effectLst/>
          </p:spPr>
          <p:txBody>
            <a:bodyPr wrap="none" anchor="ctr"/>
            <a:lstStyle/>
            <a:p>
              <a:endParaRPr lang="ru-RU"/>
            </a:p>
          </p:txBody>
        </p:sp>
        <p:sp>
          <p:nvSpPr>
            <p:cNvPr id="323658" name="Line 74"/>
            <p:cNvSpPr>
              <a:spLocks noChangeShapeType="1"/>
            </p:cNvSpPr>
            <p:nvPr/>
          </p:nvSpPr>
          <p:spPr bwMode="auto">
            <a:xfrm>
              <a:off x="3354" y="2784"/>
              <a:ext cx="648" cy="0"/>
            </a:xfrm>
            <a:prstGeom prst="line">
              <a:avLst/>
            </a:prstGeom>
            <a:noFill/>
            <a:ln w="9525">
              <a:solidFill>
                <a:srgbClr val="008000"/>
              </a:solidFill>
              <a:round/>
              <a:headEnd/>
              <a:tailEnd type="triangle" w="med" len="med"/>
            </a:ln>
            <a:effectLst/>
          </p:spPr>
          <p:txBody>
            <a:bodyPr anchor="ctr"/>
            <a:lstStyle/>
            <a:p>
              <a:endParaRPr lang="ru-RU"/>
            </a:p>
          </p:txBody>
        </p:sp>
        <p:sp>
          <p:nvSpPr>
            <p:cNvPr id="323659" name="Line 75"/>
            <p:cNvSpPr>
              <a:spLocks noChangeShapeType="1"/>
            </p:cNvSpPr>
            <p:nvPr/>
          </p:nvSpPr>
          <p:spPr bwMode="auto">
            <a:xfrm flipV="1">
              <a:off x="3348" y="2496"/>
              <a:ext cx="336" cy="294"/>
            </a:xfrm>
            <a:prstGeom prst="line">
              <a:avLst/>
            </a:prstGeom>
            <a:noFill/>
            <a:ln w="9525">
              <a:solidFill>
                <a:schemeClr val="tx1"/>
              </a:solidFill>
              <a:round/>
              <a:headEnd/>
              <a:tailEnd/>
            </a:ln>
            <a:effectLst/>
          </p:spPr>
          <p:txBody>
            <a:bodyPr anchor="ctr"/>
            <a:lstStyle/>
            <a:p>
              <a:endParaRPr lang="ru-RU"/>
            </a:p>
          </p:txBody>
        </p:sp>
        <p:sp>
          <p:nvSpPr>
            <p:cNvPr id="323660" name="Line 76"/>
            <p:cNvSpPr>
              <a:spLocks noChangeShapeType="1"/>
            </p:cNvSpPr>
            <p:nvPr/>
          </p:nvSpPr>
          <p:spPr bwMode="auto">
            <a:xfrm>
              <a:off x="3353" y="2783"/>
              <a:ext cx="327" cy="282"/>
            </a:xfrm>
            <a:prstGeom prst="line">
              <a:avLst/>
            </a:prstGeom>
            <a:noFill/>
            <a:ln w="9525">
              <a:solidFill>
                <a:schemeClr val="tx1"/>
              </a:solidFill>
              <a:round/>
              <a:headEnd/>
              <a:tailEnd/>
            </a:ln>
            <a:effectLst/>
          </p:spPr>
          <p:txBody>
            <a:bodyPr anchor="ctr"/>
            <a:lstStyle/>
            <a:p>
              <a:endParaRPr lang="ru-RU"/>
            </a:p>
          </p:txBody>
        </p:sp>
        <p:sp>
          <p:nvSpPr>
            <p:cNvPr id="323661" name="AutoShape 77"/>
            <p:cNvSpPr>
              <a:spLocks noChangeArrowheads="1"/>
            </p:cNvSpPr>
            <p:nvPr/>
          </p:nvSpPr>
          <p:spPr bwMode="auto">
            <a:xfrm rot="-28728783">
              <a:off x="3507" y="2462"/>
              <a:ext cx="75" cy="438"/>
            </a:xfrm>
            <a:prstGeom prst="triangle">
              <a:avLst>
                <a:gd name="adj" fmla="val 50000"/>
              </a:avLst>
            </a:prstGeom>
            <a:solidFill>
              <a:srgbClr val="FF9900"/>
            </a:solidFill>
            <a:ln w="9525" algn="ctr">
              <a:solidFill>
                <a:schemeClr val="tx1"/>
              </a:solidFill>
              <a:miter lim="800000"/>
              <a:headEnd/>
              <a:tailEnd/>
            </a:ln>
            <a:effectLst/>
          </p:spPr>
          <p:txBody>
            <a:bodyPr wrap="none" anchor="ctr"/>
            <a:lstStyle/>
            <a:p>
              <a:endParaRPr lang="ru-RU"/>
            </a:p>
          </p:txBody>
        </p:sp>
        <p:sp>
          <p:nvSpPr>
            <p:cNvPr id="323663" name="Freeform 79"/>
            <p:cNvSpPr>
              <a:spLocks/>
            </p:cNvSpPr>
            <p:nvPr/>
          </p:nvSpPr>
          <p:spPr bwMode="auto">
            <a:xfrm>
              <a:off x="3526" y="2712"/>
              <a:ext cx="12" cy="69"/>
            </a:xfrm>
            <a:custGeom>
              <a:avLst/>
              <a:gdLst/>
              <a:ahLst/>
              <a:cxnLst>
                <a:cxn ang="0">
                  <a:pos x="0" y="0"/>
                </a:cxn>
                <a:cxn ang="0">
                  <a:pos x="12" y="69"/>
                </a:cxn>
              </a:cxnLst>
              <a:rect l="0" t="0" r="r" b="b"/>
              <a:pathLst>
                <a:path w="12" h="69">
                  <a:moveTo>
                    <a:pt x="0" y="0"/>
                  </a:moveTo>
                  <a:cubicBezTo>
                    <a:pt x="9" y="27"/>
                    <a:pt x="12" y="36"/>
                    <a:pt x="12" y="69"/>
                  </a:cubicBezTo>
                </a:path>
              </a:pathLst>
            </a:custGeom>
            <a:noFill/>
            <a:ln w="9525" cap="flat" cmpd="sng">
              <a:solidFill>
                <a:schemeClr val="tx1"/>
              </a:solidFill>
              <a:prstDash val="solid"/>
              <a:round/>
              <a:headEnd type="none" w="med" len="med"/>
              <a:tailEnd type="none" w="med" len="med"/>
            </a:ln>
            <a:effectLst/>
          </p:spPr>
          <p:txBody>
            <a:bodyPr anchor="ctr"/>
            <a:lstStyle/>
            <a:p>
              <a:endParaRPr lang="ru-RU"/>
            </a:p>
          </p:txBody>
        </p:sp>
        <p:sp>
          <p:nvSpPr>
            <p:cNvPr id="323664" name="Freeform 80"/>
            <p:cNvSpPr>
              <a:spLocks/>
            </p:cNvSpPr>
            <p:nvPr/>
          </p:nvSpPr>
          <p:spPr bwMode="auto">
            <a:xfrm>
              <a:off x="3538" y="2661"/>
              <a:ext cx="27" cy="32"/>
            </a:xfrm>
            <a:custGeom>
              <a:avLst/>
              <a:gdLst/>
              <a:ahLst/>
              <a:cxnLst>
                <a:cxn ang="0">
                  <a:pos x="0" y="0"/>
                </a:cxn>
                <a:cxn ang="0">
                  <a:pos x="12" y="69"/>
                </a:cxn>
              </a:cxnLst>
              <a:rect l="0" t="0" r="r" b="b"/>
              <a:pathLst>
                <a:path w="12" h="69">
                  <a:moveTo>
                    <a:pt x="0" y="0"/>
                  </a:moveTo>
                  <a:cubicBezTo>
                    <a:pt x="9" y="27"/>
                    <a:pt x="12" y="36"/>
                    <a:pt x="12" y="69"/>
                  </a:cubicBezTo>
                </a:path>
              </a:pathLst>
            </a:custGeom>
            <a:noFill/>
            <a:ln w="9525" cap="flat" cmpd="sng">
              <a:solidFill>
                <a:schemeClr val="tx1"/>
              </a:solidFill>
              <a:prstDash val="solid"/>
              <a:round/>
              <a:headEnd type="none" w="med" len="med"/>
              <a:tailEnd type="none" w="med" len="med"/>
            </a:ln>
            <a:effectLst/>
          </p:spPr>
          <p:txBody>
            <a:bodyPr anchor="ctr"/>
            <a:lstStyle/>
            <a:p>
              <a:endParaRPr lang="ru-RU"/>
            </a:p>
          </p:txBody>
        </p:sp>
        <p:graphicFrame>
          <p:nvGraphicFramePr>
            <p:cNvPr id="323665" name="Object 81"/>
            <p:cNvGraphicFramePr>
              <a:graphicFrameLocks noChangeAspect="1"/>
            </p:cNvGraphicFramePr>
            <p:nvPr/>
          </p:nvGraphicFramePr>
          <p:xfrm>
            <a:off x="3542" y="2698"/>
            <a:ext cx="74" cy="87"/>
          </p:xfrm>
          <a:graphic>
            <a:graphicData uri="http://schemas.openxmlformats.org/presentationml/2006/ole">
              <p:oleObj spid="_x0000_s323665" name="Формула" r:id="rId3" imgW="139680" imgH="164880" progId="Equation.3">
                <p:embed/>
              </p:oleObj>
            </a:graphicData>
          </a:graphic>
        </p:graphicFrame>
        <p:graphicFrame>
          <p:nvGraphicFramePr>
            <p:cNvPr id="323666" name="Object 82"/>
            <p:cNvGraphicFramePr>
              <a:graphicFrameLocks noChangeAspect="1"/>
            </p:cNvGraphicFramePr>
            <p:nvPr/>
          </p:nvGraphicFramePr>
          <p:xfrm>
            <a:off x="3479" y="2449"/>
            <a:ext cx="144" cy="128"/>
          </p:xfrm>
          <a:graphic>
            <a:graphicData uri="http://schemas.openxmlformats.org/presentationml/2006/ole">
              <p:oleObj spid="_x0000_s323666" name="Формула" r:id="rId4" imgW="228600" imgH="203040" progId="Equation.3">
                <p:embed/>
              </p:oleObj>
            </a:graphicData>
          </a:graphic>
        </p:graphicFrame>
        <p:graphicFrame>
          <p:nvGraphicFramePr>
            <p:cNvPr id="323667" name="Object 83"/>
            <p:cNvGraphicFramePr>
              <a:graphicFrameLocks noChangeAspect="1"/>
            </p:cNvGraphicFramePr>
            <p:nvPr/>
          </p:nvGraphicFramePr>
          <p:xfrm>
            <a:off x="3925" y="2673"/>
            <a:ext cx="80" cy="88"/>
          </p:xfrm>
          <a:graphic>
            <a:graphicData uri="http://schemas.openxmlformats.org/presentationml/2006/ole">
              <p:oleObj spid="_x0000_s323667" name="Формула" r:id="rId5" imgW="126720" imgH="139680" progId="Equation.3">
                <p:embed/>
              </p:oleObj>
            </a:graphicData>
          </a:graphic>
        </p:graphicFrame>
        <p:graphicFrame>
          <p:nvGraphicFramePr>
            <p:cNvPr id="323670" name="Object 86"/>
            <p:cNvGraphicFramePr>
              <a:graphicFrameLocks noChangeAspect="1"/>
            </p:cNvGraphicFramePr>
            <p:nvPr/>
          </p:nvGraphicFramePr>
          <p:xfrm>
            <a:off x="3382" y="2532"/>
            <a:ext cx="96" cy="104"/>
          </p:xfrm>
          <a:graphic>
            <a:graphicData uri="http://schemas.openxmlformats.org/presentationml/2006/ole">
              <p:oleObj spid="_x0000_s323670" name="Формула" r:id="rId6" imgW="152280" imgH="164880" progId="Equation.3">
                <p:embed/>
              </p:oleObj>
            </a:graphicData>
          </a:graphic>
        </p:graphicFrame>
        <p:sp>
          <p:nvSpPr>
            <p:cNvPr id="323671" name="Line 87"/>
            <p:cNvSpPr>
              <a:spLocks noChangeShapeType="1"/>
            </p:cNvSpPr>
            <p:nvPr/>
          </p:nvSpPr>
          <p:spPr bwMode="auto">
            <a:xfrm flipH="1">
              <a:off x="3522" y="2556"/>
              <a:ext cx="18" cy="138"/>
            </a:xfrm>
            <a:prstGeom prst="line">
              <a:avLst/>
            </a:prstGeom>
            <a:noFill/>
            <a:ln w="9525">
              <a:solidFill>
                <a:schemeClr val="tx1"/>
              </a:solidFill>
              <a:round/>
              <a:headEnd/>
              <a:tailEnd/>
            </a:ln>
            <a:effectLst/>
          </p:spPr>
          <p:txBody>
            <a:bodyPr anchor="ctr"/>
            <a:lstStyle/>
            <a:p>
              <a:endParaRPr lang="ru-RU"/>
            </a:p>
          </p:txBody>
        </p:sp>
        <p:sp>
          <p:nvSpPr>
            <p:cNvPr id="323672" name="Line 88"/>
            <p:cNvSpPr>
              <a:spLocks noChangeShapeType="1"/>
            </p:cNvSpPr>
            <p:nvPr/>
          </p:nvSpPr>
          <p:spPr bwMode="auto">
            <a:xfrm>
              <a:off x="3648" y="2622"/>
              <a:ext cx="0" cy="258"/>
            </a:xfrm>
            <a:prstGeom prst="line">
              <a:avLst/>
            </a:prstGeom>
            <a:noFill/>
            <a:ln w="9525">
              <a:solidFill>
                <a:schemeClr val="tx1"/>
              </a:solidFill>
              <a:round/>
              <a:headEnd/>
              <a:tailEnd/>
            </a:ln>
            <a:effectLst/>
          </p:spPr>
          <p:txBody>
            <a:bodyPr anchor="ctr"/>
            <a:lstStyle/>
            <a:p>
              <a:endParaRPr lang="ru-RU"/>
            </a:p>
          </p:txBody>
        </p:sp>
        <p:sp>
          <p:nvSpPr>
            <p:cNvPr id="323673" name="Line 89"/>
            <p:cNvSpPr>
              <a:spLocks noChangeShapeType="1"/>
            </p:cNvSpPr>
            <p:nvPr/>
          </p:nvSpPr>
          <p:spPr bwMode="auto">
            <a:xfrm>
              <a:off x="3359" y="2639"/>
              <a:ext cx="0" cy="258"/>
            </a:xfrm>
            <a:prstGeom prst="line">
              <a:avLst/>
            </a:prstGeom>
            <a:noFill/>
            <a:ln w="9525">
              <a:solidFill>
                <a:schemeClr val="tx1"/>
              </a:solidFill>
              <a:round/>
              <a:headEnd/>
              <a:tailEnd/>
            </a:ln>
            <a:effectLst/>
          </p:spPr>
          <p:txBody>
            <a:bodyPr anchor="ctr"/>
            <a:lstStyle/>
            <a:p>
              <a:endParaRPr lang="ru-RU"/>
            </a:p>
          </p:txBody>
        </p:sp>
        <p:sp>
          <p:nvSpPr>
            <p:cNvPr id="323674" name="Line 90"/>
            <p:cNvSpPr>
              <a:spLocks noChangeShapeType="1"/>
            </p:cNvSpPr>
            <p:nvPr/>
          </p:nvSpPr>
          <p:spPr bwMode="auto">
            <a:xfrm>
              <a:off x="3360" y="2874"/>
              <a:ext cx="294" cy="0"/>
            </a:xfrm>
            <a:prstGeom prst="line">
              <a:avLst/>
            </a:prstGeom>
            <a:noFill/>
            <a:ln w="9525">
              <a:solidFill>
                <a:schemeClr val="tx1"/>
              </a:solidFill>
              <a:round/>
              <a:headEnd type="triangle" w="med" len="med"/>
              <a:tailEnd type="triangle" w="med" len="med"/>
            </a:ln>
            <a:effectLst/>
          </p:spPr>
          <p:txBody>
            <a:bodyPr anchor="ctr"/>
            <a:lstStyle/>
            <a:p>
              <a:endParaRPr lang="ru-RU"/>
            </a:p>
          </p:txBody>
        </p:sp>
        <p:graphicFrame>
          <p:nvGraphicFramePr>
            <p:cNvPr id="323675" name="Object 91"/>
            <p:cNvGraphicFramePr>
              <a:graphicFrameLocks noChangeAspect="1"/>
            </p:cNvGraphicFramePr>
            <p:nvPr/>
          </p:nvGraphicFramePr>
          <p:xfrm>
            <a:off x="3516" y="2866"/>
            <a:ext cx="80" cy="88"/>
          </p:xfrm>
          <a:graphic>
            <a:graphicData uri="http://schemas.openxmlformats.org/presentationml/2006/ole">
              <p:oleObj spid="_x0000_s323675" name="Формула" r:id="rId7" imgW="126720" imgH="139680" progId="Equation.3">
                <p:embed/>
              </p:oleObj>
            </a:graphicData>
          </a:graphic>
        </p:graphicFrame>
        <p:sp>
          <p:nvSpPr>
            <p:cNvPr id="323678" name="Freeform 94"/>
            <p:cNvSpPr>
              <a:spLocks/>
            </p:cNvSpPr>
            <p:nvPr/>
          </p:nvSpPr>
          <p:spPr bwMode="auto">
            <a:xfrm flipV="1">
              <a:off x="3441" y="2789"/>
              <a:ext cx="12" cy="69"/>
            </a:xfrm>
            <a:custGeom>
              <a:avLst/>
              <a:gdLst/>
              <a:ahLst/>
              <a:cxnLst>
                <a:cxn ang="0">
                  <a:pos x="0" y="0"/>
                </a:cxn>
                <a:cxn ang="0">
                  <a:pos x="12" y="69"/>
                </a:cxn>
              </a:cxnLst>
              <a:rect l="0" t="0" r="r" b="b"/>
              <a:pathLst>
                <a:path w="12" h="69">
                  <a:moveTo>
                    <a:pt x="0" y="0"/>
                  </a:moveTo>
                  <a:cubicBezTo>
                    <a:pt x="9" y="27"/>
                    <a:pt x="12" y="36"/>
                    <a:pt x="12" y="69"/>
                  </a:cubicBezTo>
                </a:path>
              </a:pathLst>
            </a:custGeom>
            <a:noFill/>
            <a:ln w="9525" cap="flat" cmpd="sng">
              <a:solidFill>
                <a:schemeClr val="tx1"/>
              </a:solidFill>
              <a:prstDash val="solid"/>
              <a:round/>
              <a:headEnd type="none" w="med" len="med"/>
              <a:tailEnd type="none" w="med" len="med"/>
            </a:ln>
            <a:effectLst/>
          </p:spPr>
          <p:txBody>
            <a:bodyPr anchor="ctr"/>
            <a:lstStyle/>
            <a:p>
              <a:endParaRPr lang="ru-RU"/>
            </a:p>
          </p:txBody>
        </p:sp>
        <p:sp>
          <p:nvSpPr>
            <p:cNvPr id="323679" name="Freeform 95"/>
            <p:cNvSpPr>
              <a:spLocks/>
            </p:cNvSpPr>
            <p:nvPr/>
          </p:nvSpPr>
          <p:spPr bwMode="auto">
            <a:xfrm>
              <a:off x="3442" y="2708"/>
              <a:ext cx="12" cy="69"/>
            </a:xfrm>
            <a:custGeom>
              <a:avLst/>
              <a:gdLst/>
              <a:ahLst/>
              <a:cxnLst>
                <a:cxn ang="0">
                  <a:pos x="0" y="0"/>
                </a:cxn>
                <a:cxn ang="0">
                  <a:pos x="12" y="69"/>
                </a:cxn>
              </a:cxnLst>
              <a:rect l="0" t="0" r="r" b="b"/>
              <a:pathLst>
                <a:path w="12" h="69">
                  <a:moveTo>
                    <a:pt x="0" y="0"/>
                  </a:moveTo>
                  <a:cubicBezTo>
                    <a:pt x="9" y="27"/>
                    <a:pt x="12" y="36"/>
                    <a:pt x="12" y="69"/>
                  </a:cubicBezTo>
                </a:path>
              </a:pathLst>
            </a:custGeom>
            <a:noFill/>
            <a:ln w="9525" cap="flat" cmpd="sng">
              <a:solidFill>
                <a:schemeClr val="tx1"/>
              </a:solidFill>
              <a:prstDash val="solid"/>
              <a:round/>
              <a:headEnd type="none" w="med" len="med"/>
              <a:tailEnd type="none" w="med" len="med"/>
            </a:ln>
            <a:effectLst/>
          </p:spPr>
          <p:txBody>
            <a:bodyPr anchor="ctr"/>
            <a:lstStyle/>
            <a:p>
              <a:endParaRPr lang="ru-RU"/>
            </a:p>
          </p:txBody>
        </p:sp>
        <p:graphicFrame>
          <p:nvGraphicFramePr>
            <p:cNvPr id="323680" name="Object 96"/>
            <p:cNvGraphicFramePr>
              <a:graphicFrameLocks noChangeAspect="1"/>
            </p:cNvGraphicFramePr>
            <p:nvPr/>
          </p:nvGraphicFramePr>
          <p:xfrm>
            <a:off x="3453" y="2785"/>
            <a:ext cx="77" cy="71"/>
          </p:xfrm>
          <a:graphic>
            <a:graphicData uri="http://schemas.openxmlformats.org/presentationml/2006/ole">
              <p:oleObj spid="_x0000_s323680" name="Формула" r:id="rId8" imgW="152280" imgH="139680" progId="Equation.3">
                <p:embed/>
              </p:oleObj>
            </a:graphicData>
          </a:graphic>
        </p:graphicFrame>
        <p:graphicFrame>
          <p:nvGraphicFramePr>
            <p:cNvPr id="323681" name="Object 97"/>
            <p:cNvGraphicFramePr>
              <a:graphicFrameLocks noChangeAspect="1"/>
            </p:cNvGraphicFramePr>
            <p:nvPr/>
          </p:nvGraphicFramePr>
          <p:xfrm>
            <a:off x="3456" y="2720"/>
            <a:ext cx="77" cy="71"/>
          </p:xfrm>
          <a:graphic>
            <a:graphicData uri="http://schemas.openxmlformats.org/presentationml/2006/ole">
              <p:oleObj spid="_x0000_s323681" name="Формула" r:id="rId9" imgW="152280" imgH="139680" progId="Equation.3">
                <p:embed/>
              </p:oleObj>
            </a:graphicData>
          </a:graphic>
        </p:graphicFrame>
        <p:sp>
          <p:nvSpPr>
            <p:cNvPr id="323655" name="Rectangle 71"/>
            <p:cNvSpPr>
              <a:spLocks noChangeArrowheads="1"/>
            </p:cNvSpPr>
            <p:nvPr/>
          </p:nvSpPr>
          <p:spPr bwMode="auto">
            <a:xfrm>
              <a:off x="2898" y="2337"/>
              <a:ext cx="456" cy="876"/>
            </a:xfrm>
            <a:prstGeom prst="rect">
              <a:avLst/>
            </a:prstGeom>
            <a:solidFill>
              <a:schemeClr val="bg1"/>
            </a:solidFill>
            <a:ln w="9525" algn="ctr">
              <a:noFill/>
              <a:miter lim="800000"/>
              <a:headEnd/>
              <a:tailEnd/>
            </a:ln>
            <a:effectLst/>
          </p:spPr>
          <p:txBody>
            <a:bodyPr wrap="none" anchor="ctr"/>
            <a:lstStyle/>
            <a:p>
              <a:endParaRPr lang="ru-RU"/>
            </a:p>
          </p:txBody>
        </p:sp>
      </p:grpSp>
      <p:sp>
        <p:nvSpPr>
          <p:cNvPr id="323589" name="Rectangle 5"/>
          <p:cNvSpPr>
            <a:spLocks noChangeArrowheads="1"/>
          </p:cNvSpPr>
          <p:nvPr/>
        </p:nvSpPr>
        <p:spPr bwMode="auto">
          <a:xfrm>
            <a:off x="866775" y="533400"/>
            <a:ext cx="4229100" cy="200025"/>
          </a:xfrm>
          <a:prstGeom prst="rect">
            <a:avLst/>
          </a:prstGeom>
          <a:noFill/>
          <a:ln w="9525">
            <a:noFill/>
            <a:miter lim="800000"/>
            <a:headEnd/>
            <a:tailEnd/>
          </a:ln>
          <a:effectLst/>
        </p:spPr>
        <p:txBody>
          <a:bodyPr anchor="ctr"/>
          <a:lstStyle/>
          <a:p>
            <a:r>
              <a:rPr lang="ru-RU"/>
              <a:t>Лекция </a:t>
            </a:r>
            <a:r>
              <a:rPr lang="en-US"/>
              <a:t>8 </a:t>
            </a:r>
            <a:r>
              <a:rPr lang="en-US" sz="1800"/>
              <a:t>(</a:t>
            </a:r>
            <a:r>
              <a:rPr lang="ru-RU" sz="1800"/>
              <a:t>продолжение – </a:t>
            </a:r>
            <a:r>
              <a:rPr lang="en-US" sz="1800"/>
              <a:t>8</a:t>
            </a:r>
            <a:r>
              <a:rPr lang="ru-RU" sz="1800"/>
              <a:t>.2)</a:t>
            </a:r>
          </a:p>
        </p:txBody>
      </p:sp>
      <p:pic>
        <p:nvPicPr>
          <p:cNvPr id="323590" name="Picture 6" descr="НТЦТТ2"/>
          <p:cNvPicPr>
            <a:picLocks noChangeAspect="1" noChangeArrowheads="1"/>
          </p:cNvPicPr>
          <p:nvPr/>
        </p:nvPicPr>
        <p:blipFill>
          <a:blip r:embed="rId10" cstate="print"/>
          <a:srcRect/>
          <a:stretch>
            <a:fillRect/>
          </a:stretch>
        </p:blipFill>
        <p:spPr bwMode="auto">
          <a:xfrm>
            <a:off x="8172450" y="115888"/>
            <a:ext cx="792163" cy="512762"/>
          </a:xfrm>
          <a:prstGeom prst="rect">
            <a:avLst/>
          </a:prstGeom>
          <a:noFill/>
          <a:ln w="9525">
            <a:noFill/>
            <a:miter lim="800000"/>
            <a:headEnd/>
            <a:tailEnd/>
          </a:ln>
        </p:spPr>
      </p:pic>
      <p:sp>
        <p:nvSpPr>
          <p:cNvPr id="323591" name="Rectangle 7"/>
          <p:cNvSpPr>
            <a:spLocks noChangeArrowheads="1"/>
          </p:cNvSpPr>
          <p:nvPr/>
        </p:nvSpPr>
        <p:spPr bwMode="auto">
          <a:xfrm>
            <a:off x="0" y="576263"/>
            <a:ext cx="8936038" cy="677862"/>
          </a:xfrm>
          <a:prstGeom prst="rect">
            <a:avLst/>
          </a:prstGeom>
          <a:noFill/>
          <a:ln w="9525">
            <a:noFill/>
            <a:miter lim="800000"/>
            <a:headEnd/>
            <a:tailEnd/>
          </a:ln>
          <a:effectLst/>
        </p:spPr>
        <p:txBody>
          <a:bodyPr/>
          <a:lstStyle/>
          <a:p>
            <a:pPr marL="533400" indent="-533400">
              <a:lnSpc>
                <a:spcPct val="80000"/>
              </a:lnSpc>
              <a:spcBef>
                <a:spcPct val="20000"/>
              </a:spcBef>
              <a:buClr>
                <a:schemeClr val="bg2"/>
              </a:buClr>
              <a:buSzPct val="75000"/>
              <a:buFont typeface="Wingdings" pitchFamily="2" charset="2"/>
              <a:buNone/>
            </a:pPr>
            <a:endParaRPr lang="ru-RU" sz="1000" b="1"/>
          </a:p>
          <a:p>
            <a:pPr marL="533400" indent="-533400">
              <a:spcBef>
                <a:spcPct val="20000"/>
              </a:spcBef>
              <a:buClr>
                <a:schemeClr val="bg2"/>
              </a:buClr>
              <a:buSzPct val="75000"/>
              <a:buFont typeface="Wingdings" pitchFamily="2" charset="2"/>
              <a:buChar char="n"/>
            </a:pPr>
            <a:r>
              <a:rPr lang="ru-RU" sz="1000" b="1"/>
              <a:t>Определение положения центра тяжести однородных тел – </a:t>
            </a:r>
            <a:r>
              <a:rPr lang="ru-RU" sz="1000"/>
              <a:t>Выделим </a:t>
            </a:r>
            <a:r>
              <a:rPr lang="ru-RU" sz="1000" i="1"/>
              <a:t>элементарный объем</a:t>
            </a:r>
            <a:r>
              <a:rPr lang="ru-RU" sz="1000"/>
              <a:t> </a:t>
            </a:r>
            <a:r>
              <a:rPr lang="en-US" sz="1000" i="1"/>
              <a:t>dV = dxdydz</a:t>
            </a:r>
            <a:r>
              <a:rPr lang="en-US" sz="1000"/>
              <a:t>. </a:t>
            </a:r>
            <a:r>
              <a:rPr lang="ru-RU" sz="1000"/>
              <a:t>Сила тяжести такого объема  равна </a:t>
            </a:r>
            <a:r>
              <a:rPr lang="en-US" sz="1000" i="1"/>
              <a:t>dG</a:t>
            </a:r>
            <a:r>
              <a:rPr lang="en-US" sz="1000"/>
              <a:t> =</a:t>
            </a:r>
            <a:r>
              <a:rPr lang="en-US" sz="1000" i="1">
                <a:sym typeface="Symbol" pitchFamily="18" charset="2"/>
              </a:rPr>
              <a:t>dV</a:t>
            </a:r>
            <a:r>
              <a:rPr lang="ru-RU" sz="1000">
                <a:sym typeface="Symbol" pitchFamily="18" charset="2"/>
              </a:rPr>
              <a:t>, где </a:t>
            </a:r>
            <a:r>
              <a:rPr lang="en-US" sz="1000" i="1">
                <a:sym typeface="Symbol" pitchFamily="18" charset="2"/>
              </a:rPr>
              <a:t></a:t>
            </a:r>
            <a:r>
              <a:rPr lang="ru-RU" sz="1000" i="1">
                <a:sym typeface="Symbol" pitchFamily="18" charset="2"/>
              </a:rPr>
              <a:t> =</a:t>
            </a:r>
            <a:r>
              <a:rPr lang="en-US" sz="1000" i="1">
                <a:sym typeface="Symbol" pitchFamily="18" charset="2"/>
              </a:rPr>
              <a:t>const </a:t>
            </a:r>
            <a:r>
              <a:rPr lang="ru-RU" sz="1000" i="1">
                <a:sym typeface="Symbol" pitchFamily="18" charset="2"/>
              </a:rPr>
              <a:t>- </a:t>
            </a:r>
            <a:r>
              <a:rPr lang="ru-RU" sz="1000">
                <a:sym typeface="Symbol" pitchFamily="18" charset="2"/>
              </a:rPr>
              <a:t>объемный вес</a:t>
            </a:r>
            <a:r>
              <a:rPr lang="ru-RU" sz="1000" i="1">
                <a:sym typeface="Symbol" pitchFamily="18" charset="2"/>
              </a:rPr>
              <a:t>.</a:t>
            </a:r>
            <a:r>
              <a:rPr lang="en-US" sz="1000">
                <a:sym typeface="Symbol" pitchFamily="18" charset="2"/>
              </a:rPr>
              <a:t> </a:t>
            </a:r>
            <a:r>
              <a:rPr lang="ru-RU" sz="1000">
                <a:sym typeface="Symbol" pitchFamily="18" charset="2"/>
              </a:rPr>
              <a:t>Замена суммирования дискретных сил тяжести </a:t>
            </a:r>
            <a:r>
              <a:rPr lang="ru-RU" sz="1000" i="1">
                <a:sym typeface="Symbol" pitchFamily="18" charset="2"/>
              </a:rPr>
              <a:t></a:t>
            </a:r>
            <a:r>
              <a:rPr lang="en-US" sz="1000" i="1">
                <a:sym typeface="Symbol" pitchFamily="18" charset="2"/>
              </a:rPr>
              <a:t>G</a:t>
            </a:r>
            <a:r>
              <a:rPr lang="en-US" sz="1000" i="1" baseline="-25000">
                <a:sym typeface="Symbol" pitchFamily="18" charset="2"/>
              </a:rPr>
              <a:t>i</a:t>
            </a:r>
            <a:r>
              <a:rPr lang="en-US" sz="1000">
                <a:sym typeface="Symbol" pitchFamily="18" charset="2"/>
              </a:rPr>
              <a:t> </a:t>
            </a:r>
            <a:r>
              <a:rPr lang="ru-RU" sz="1000">
                <a:sym typeface="Symbol" pitchFamily="18" charset="2"/>
              </a:rPr>
              <a:t>непрерывным распределением приводит к интегральным </a:t>
            </a:r>
            <a:r>
              <a:rPr lang="ru-RU" sz="1000"/>
              <a:t>выражениям по объему тела для определения  координат центров тяжести, например, координаты </a:t>
            </a:r>
            <a:r>
              <a:rPr lang="en-US" sz="1000" i="1"/>
              <a:t>x</a:t>
            </a:r>
            <a:r>
              <a:rPr lang="en-US" sz="1000" i="1" baseline="-25000"/>
              <a:t>C</a:t>
            </a:r>
            <a:r>
              <a:rPr lang="en-US" sz="1000"/>
              <a:t>:</a:t>
            </a:r>
            <a:r>
              <a:rPr lang="ru-RU" sz="1000"/>
              <a:t> </a:t>
            </a:r>
            <a:endParaRPr lang="en-US" sz="1000"/>
          </a:p>
          <a:p>
            <a:pPr marL="533400" indent="-533400">
              <a:lnSpc>
                <a:spcPct val="80000"/>
              </a:lnSpc>
              <a:spcBef>
                <a:spcPct val="20000"/>
              </a:spcBef>
              <a:buClr>
                <a:schemeClr val="bg2"/>
              </a:buClr>
              <a:buSzPct val="75000"/>
              <a:buFont typeface="Wingdings" pitchFamily="2" charset="2"/>
              <a:buNone/>
            </a:pPr>
            <a:endParaRPr lang="ru-RU" sz="900"/>
          </a:p>
        </p:txBody>
      </p:sp>
      <p:graphicFrame>
        <p:nvGraphicFramePr>
          <p:cNvPr id="323592" name="Object 8"/>
          <p:cNvGraphicFramePr>
            <a:graphicFrameLocks noChangeAspect="1"/>
          </p:cNvGraphicFramePr>
          <p:nvPr/>
        </p:nvGraphicFramePr>
        <p:xfrm>
          <a:off x="473075" y="1279525"/>
          <a:ext cx="2197100" cy="736600"/>
        </p:xfrm>
        <a:graphic>
          <a:graphicData uri="http://schemas.openxmlformats.org/presentationml/2006/ole">
            <p:oleObj spid="_x0000_s323592" name="Формула" r:id="rId11" imgW="2197080" imgH="736560" progId="Equation.3">
              <p:embed/>
            </p:oleObj>
          </a:graphicData>
        </a:graphic>
      </p:graphicFrame>
      <p:graphicFrame>
        <p:nvGraphicFramePr>
          <p:cNvPr id="323593" name="Object 9"/>
          <p:cNvGraphicFramePr>
            <a:graphicFrameLocks noChangeAspect="1"/>
          </p:cNvGraphicFramePr>
          <p:nvPr/>
        </p:nvGraphicFramePr>
        <p:xfrm>
          <a:off x="7307263" y="1296988"/>
          <a:ext cx="736600" cy="736600"/>
        </p:xfrm>
        <a:graphic>
          <a:graphicData uri="http://schemas.openxmlformats.org/presentationml/2006/ole">
            <p:oleObj spid="_x0000_s323593" name="Формула" r:id="rId12" imgW="736560" imgH="736560" progId="Equation.3">
              <p:embed/>
            </p:oleObj>
          </a:graphicData>
        </a:graphic>
      </p:graphicFrame>
      <p:graphicFrame>
        <p:nvGraphicFramePr>
          <p:cNvPr id="323594" name="Object 10"/>
          <p:cNvGraphicFramePr>
            <a:graphicFrameLocks noChangeAspect="1"/>
          </p:cNvGraphicFramePr>
          <p:nvPr/>
        </p:nvGraphicFramePr>
        <p:xfrm>
          <a:off x="8220075" y="1295400"/>
          <a:ext cx="698500" cy="736600"/>
        </p:xfrm>
        <a:graphic>
          <a:graphicData uri="http://schemas.openxmlformats.org/presentationml/2006/ole">
            <p:oleObj spid="_x0000_s323594" name="Формула" r:id="rId13" imgW="698400" imgH="736560" progId="Equation.3">
              <p:embed/>
            </p:oleObj>
          </a:graphicData>
        </a:graphic>
      </p:graphicFrame>
      <p:sp>
        <p:nvSpPr>
          <p:cNvPr id="323595" name="Text Box 11"/>
          <p:cNvSpPr txBox="1">
            <a:spLocks noChangeArrowheads="1"/>
          </p:cNvSpPr>
          <p:nvPr/>
        </p:nvSpPr>
        <p:spPr bwMode="auto">
          <a:xfrm>
            <a:off x="355600" y="2011363"/>
            <a:ext cx="5227638" cy="244475"/>
          </a:xfrm>
          <a:prstGeom prst="rect">
            <a:avLst/>
          </a:prstGeom>
          <a:noFill/>
          <a:ln w="9525" algn="ctr">
            <a:noFill/>
            <a:miter lim="800000"/>
            <a:headEnd/>
            <a:tailEnd/>
          </a:ln>
          <a:effectLst/>
        </p:spPr>
        <p:txBody>
          <a:bodyPr>
            <a:spAutoFit/>
          </a:bodyPr>
          <a:lstStyle/>
          <a:p>
            <a:r>
              <a:rPr lang="ru-RU" sz="1000"/>
              <a:t>В частном случае плоского тела</a:t>
            </a:r>
            <a:r>
              <a:rPr lang="en-US" sz="1000"/>
              <a:t> (</a:t>
            </a:r>
            <a:r>
              <a:rPr lang="ru-RU" sz="1000"/>
              <a:t>постоянной толщины </a:t>
            </a:r>
            <a:r>
              <a:rPr lang="en-US" sz="1000" i="1"/>
              <a:t>H</a:t>
            </a:r>
            <a:r>
              <a:rPr lang="en-US" sz="1000"/>
              <a:t> =</a:t>
            </a:r>
            <a:r>
              <a:rPr lang="en-US" sz="1000" i="1"/>
              <a:t>const</a:t>
            </a:r>
            <a:r>
              <a:rPr lang="en-US" sz="1000"/>
              <a:t> ), </a:t>
            </a:r>
            <a:r>
              <a:rPr lang="en-US" sz="1000" i="1"/>
              <a:t>dV = Hdxdy</a:t>
            </a:r>
            <a:r>
              <a:rPr lang="ru-RU" sz="1000" i="1"/>
              <a:t> = </a:t>
            </a:r>
            <a:r>
              <a:rPr lang="en-US" sz="1000" i="1"/>
              <a:t>HdS</a:t>
            </a:r>
            <a:r>
              <a:rPr lang="en-US" sz="1000"/>
              <a:t>: </a:t>
            </a:r>
            <a:endParaRPr lang="ru-RU" sz="1000"/>
          </a:p>
        </p:txBody>
      </p:sp>
      <p:graphicFrame>
        <p:nvGraphicFramePr>
          <p:cNvPr id="323596" name="Object 12"/>
          <p:cNvGraphicFramePr>
            <a:graphicFrameLocks noChangeAspect="1"/>
          </p:cNvGraphicFramePr>
          <p:nvPr/>
        </p:nvGraphicFramePr>
        <p:xfrm>
          <a:off x="7351713" y="2097088"/>
          <a:ext cx="685800" cy="736600"/>
        </p:xfrm>
        <a:graphic>
          <a:graphicData uri="http://schemas.openxmlformats.org/presentationml/2006/ole">
            <p:oleObj spid="_x0000_s323596" name="Формула" r:id="rId14" imgW="685800" imgH="736560" progId="Equation.3">
              <p:embed/>
            </p:oleObj>
          </a:graphicData>
        </a:graphic>
      </p:graphicFrame>
      <p:graphicFrame>
        <p:nvGraphicFramePr>
          <p:cNvPr id="323597" name="Object 13"/>
          <p:cNvGraphicFramePr>
            <a:graphicFrameLocks noChangeAspect="1"/>
          </p:cNvGraphicFramePr>
          <p:nvPr/>
        </p:nvGraphicFramePr>
        <p:xfrm>
          <a:off x="8229600" y="2105025"/>
          <a:ext cx="698500" cy="736600"/>
        </p:xfrm>
        <a:graphic>
          <a:graphicData uri="http://schemas.openxmlformats.org/presentationml/2006/ole">
            <p:oleObj spid="_x0000_s323597" name="Формула" r:id="rId15" imgW="698400" imgH="736560" progId="Equation.3">
              <p:embed/>
            </p:oleObj>
          </a:graphicData>
        </a:graphic>
      </p:graphicFrame>
      <p:graphicFrame>
        <p:nvGraphicFramePr>
          <p:cNvPr id="323598" name="Object 14"/>
          <p:cNvGraphicFramePr>
            <a:graphicFrameLocks noChangeAspect="1"/>
          </p:cNvGraphicFramePr>
          <p:nvPr/>
        </p:nvGraphicFramePr>
        <p:xfrm>
          <a:off x="6424613" y="1296988"/>
          <a:ext cx="711200" cy="736600"/>
        </p:xfrm>
        <a:graphic>
          <a:graphicData uri="http://schemas.openxmlformats.org/presentationml/2006/ole">
            <p:oleObj spid="_x0000_s323598" name="Формула" r:id="rId16" imgW="711000" imgH="736560" progId="Equation.3">
              <p:embed/>
            </p:oleObj>
          </a:graphicData>
        </a:graphic>
      </p:graphicFrame>
      <p:sp>
        <p:nvSpPr>
          <p:cNvPr id="323599" name="Text Box 15"/>
          <p:cNvSpPr txBox="1">
            <a:spLocks noChangeArrowheads="1"/>
          </p:cNvSpPr>
          <p:nvPr/>
        </p:nvSpPr>
        <p:spPr bwMode="auto">
          <a:xfrm>
            <a:off x="2697163" y="1524000"/>
            <a:ext cx="3892550" cy="244475"/>
          </a:xfrm>
          <a:prstGeom prst="rect">
            <a:avLst/>
          </a:prstGeom>
          <a:noFill/>
          <a:ln w="9525" algn="ctr">
            <a:noFill/>
            <a:miter lim="800000"/>
            <a:headEnd/>
            <a:tailEnd/>
          </a:ln>
          <a:effectLst/>
        </p:spPr>
        <p:txBody>
          <a:bodyPr>
            <a:spAutoFit/>
          </a:bodyPr>
          <a:lstStyle/>
          <a:p>
            <a:r>
              <a:rPr lang="ru-RU" sz="1000"/>
              <a:t>Для всех трех координат получаются подобные выражения</a:t>
            </a:r>
            <a:r>
              <a:rPr lang="en-US" sz="1000"/>
              <a:t>: </a:t>
            </a:r>
            <a:endParaRPr lang="ru-RU" sz="1000"/>
          </a:p>
        </p:txBody>
      </p:sp>
      <p:sp>
        <p:nvSpPr>
          <p:cNvPr id="323600" name="Text Box 16"/>
          <p:cNvSpPr txBox="1">
            <a:spLocks noChangeArrowheads="1"/>
          </p:cNvSpPr>
          <p:nvPr/>
        </p:nvSpPr>
        <p:spPr bwMode="auto">
          <a:xfrm>
            <a:off x="1373188" y="2886075"/>
            <a:ext cx="4252912" cy="396875"/>
          </a:xfrm>
          <a:prstGeom prst="rect">
            <a:avLst/>
          </a:prstGeom>
          <a:noFill/>
          <a:ln w="9525" algn="ctr">
            <a:noFill/>
            <a:miter lim="800000"/>
            <a:headEnd/>
            <a:tailEnd/>
          </a:ln>
          <a:effectLst/>
        </p:spPr>
        <p:txBody>
          <a:bodyPr>
            <a:spAutoFit/>
          </a:bodyPr>
          <a:lstStyle/>
          <a:p>
            <a:r>
              <a:rPr lang="ru-RU" sz="1000"/>
              <a:t>Для линейного тела</a:t>
            </a:r>
            <a:r>
              <a:rPr lang="en-US" sz="1000"/>
              <a:t> (</a:t>
            </a:r>
            <a:r>
              <a:rPr lang="ru-RU" sz="1000"/>
              <a:t>постоянного поперечного сечения </a:t>
            </a:r>
            <a:r>
              <a:rPr lang="en-US" sz="1000" i="1"/>
              <a:t>S</a:t>
            </a:r>
            <a:r>
              <a:rPr lang="en-US" sz="1000"/>
              <a:t> = const</a:t>
            </a:r>
            <a:r>
              <a:rPr lang="ru-RU" sz="1000"/>
              <a:t>, </a:t>
            </a:r>
          </a:p>
          <a:p>
            <a:r>
              <a:rPr lang="ru-RU" sz="1000"/>
              <a:t>ось – плоская кривая</a:t>
            </a:r>
            <a:r>
              <a:rPr lang="en-US" sz="1000"/>
              <a:t>),  </a:t>
            </a:r>
            <a:r>
              <a:rPr lang="en-US" sz="1000" i="1"/>
              <a:t>dV = SdL</a:t>
            </a:r>
            <a:r>
              <a:rPr lang="en-US" sz="1000"/>
              <a:t>: </a:t>
            </a:r>
            <a:endParaRPr lang="ru-RU" sz="1000"/>
          </a:p>
        </p:txBody>
      </p:sp>
      <p:graphicFrame>
        <p:nvGraphicFramePr>
          <p:cNvPr id="323601" name="Object 17"/>
          <p:cNvGraphicFramePr>
            <a:graphicFrameLocks noChangeAspect="1"/>
          </p:cNvGraphicFramePr>
          <p:nvPr/>
        </p:nvGraphicFramePr>
        <p:xfrm>
          <a:off x="5683250" y="2114550"/>
          <a:ext cx="1485900" cy="736600"/>
        </p:xfrm>
        <a:graphic>
          <a:graphicData uri="http://schemas.openxmlformats.org/presentationml/2006/ole">
            <p:oleObj spid="_x0000_s323601" name="Формула" r:id="rId17" imgW="1485720" imgH="736560" progId="Equation.3">
              <p:embed/>
            </p:oleObj>
          </a:graphicData>
        </a:graphic>
      </p:graphicFrame>
      <p:graphicFrame>
        <p:nvGraphicFramePr>
          <p:cNvPr id="323602" name="Object 18"/>
          <p:cNvGraphicFramePr>
            <a:graphicFrameLocks noChangeAspect="1"/>
          </p:cNvGraphicFramePr>
          <p:nvPr/>
        </p:nvGraphicFramePr>
        <p:xfrm>
          <a:off x="5703888" y="2903538"/>
          <a:ext cx="1270000" cy="736600"/>
        </p:xfrm>
        <a:graphic>
          <a:graphicData uri="http://schemas.openxmlformats.org/presentationml/2006/ole">
            <p:oleObj spid="_x0000_s323602" name="Формула" r:id="rId18" imgW="1269720" imgH="736560" progId="Equation.3">
              <p:embed/>
            </p:oleObj>
          </a:graphicData>
        </a:graphic>
      </p:graphicFrame>
      <p:graphicFrame>
        <p:nvGraphicFramePr>
          <p:cNvPr id="323603" name="Object 19"/>
          <p:cNvGraphicFramePr>
            <a:graphicFrameLocks noChangeAspect="1"/>
          </p:cNvGraphicFramePr>
          <p:nvPr/>
        </p:nvGraphicFramePr>
        <p:xfrm>
          <a:off x="7356475" y="2882900"/>
          <a:ext cx="685800" cy="736600"/>
        </p:xfrm>
        <a:graphic>
          <a:graphicData uri="http://schemas.openxmlformats.org/presentationml/2006/ole">
            <p:oleObj spid="_x0000_s323603" name="Формула" r:id="rId19" imgW="685800" imgH="736560" progId="Equation.3">
              <p:embed/>
            </p:oleObj>
          </a:graphicData>
        </a:graphic>
      </p:graphicFrame>
      <p:graphicFrame>
        <p:nvGraphicFramePr>
          <p:cNvPr id="323604" name="Object 20"/>
          <p:cNvGraphicFramePr>
            <a:graphicFrameLocks noChangeAspect="1"/>
          </p:cNvGraphicFramePr>
          <p:nvPr/>
        </p:nvGraphicFramePr>
        <p:xfrm>
          <a:off x="8224838" y="2890838"/>
          <a:ext cx="698500" cy="736600"/>
        </p:xfrm>
        <a:graphic>
          <a:graphicData uri="http://schemas.openxmlformats.org/presentationml/2006/ole">
            <p:oleObj spid="_x0000_s323604" name="Формула" r:id="rId20" imgW="698400" imgH="736560" progId="Equation.3">
              <p:embed/>
            </p:oleObj>
          </a:graphicData>
        </a:graphic>
      </p:graphicFrame>
      <p:sp>
        <p:nvSpPr>
          <p:cNvPr id="323605" name="Rectangle 21"/>
          <p:cNvSpPr>
            <a:spLocks noChangeArrowheads="1"/>
          </p:cNvSpPr>
          <p:nvPr/>
        </p:nvSpPr>
        <p:spPr bwMode="auto">
          <a:xfrm>
            <a:off x="160338" y="3213100"/>
            <a:ext cx="5278437" cy="677863"/>
          </a:xfrm>
          <a:prstGeom prst="rect">
            <a:avLst/>
          </a:prstGeom>
          <a:noFill/>
          <a:ln w="9525">
            <a:noFill/>
            <a:miter lim="800000"/>
            <a:headEnd/>
            <a:tailEnd/>
          </a:ln>
          <a:effectLst/>
        </p:spPr>
        <p:txBody>
          <a:bodyPr/>
          <a:lstStyle/>
          <a:p>
            <a:pPr marL="533400" indent="-533400">
              <a:lnSpc>
                <a:spcPct val="80000"/>
              </a:lnSpc>
              <a:spcBef>
                <a:spcPct val="20000"/>
              </a:spcBef>
              <a:buClr>
                <a:schemeClr val="bg2"/>
              </a:buClr>
              <a:buSzPct val="75000"/>
              <a:buFont typeface="Wingdings" pitchFamily="2" charset="2"/>
              <a:buNone/>
            </a:pPr>
            <a:endParaRPr lang="ru-RU" sz="1000" b="1"/>
          </a:p>
          <a:p>
            <a:pPr marL="533400" indent="-533400">
              <a:lnSpc>
                <a:spcPct val="80000"/>
              </a:lnSpc>
              <a:spcBef>
                <a:spcPct val="20000"/>
              </a:spcBef>
              <a:buClr>
                <a:schemeClr val="bg2"/>
              </a:buClr>
              <a:buSzPct val="75000"/>
              <a:buFont typeface="Wingdings" pitchFamily="2" charset="2"/>
              <a:buChar char="n"/>
            </a:pPr>
            <a:r>
              <a:rPr lang="ru-RU" sz="1000" b="1"/>
              <a:t>Определение положения центра тяжести простейших плоских тел</a:t>
            </a:r>
            <a:r>
              <a:rPr lang="en-US" sz="1000" b="1"/>
              <a:t>:</a:t>
            </a:r>
          </a:p>
          <a:p>
            <a:pPr marL="533400" indent="-533400">
              <a:lnSpc>
                <a:spcPct val="80000"/>
              </a:lnSpc>
              <a:spcBef>
                <a:spcPct val="20000"/>
              </a:spcBef>
              <a:buClr>
                <a:schemeClr val="bg2"/>
              </a:buClr>
              <a:buSzPct val="75000"/>
              <a:buFont typeface="Wingdings" pitchFamily="2" charset="2"/>
              <a:buChar char="n"/>
            </a:pPr>
            <a:r>
              <a:rPr lang="ru-RU" sz="1000" b="1"/>
              <a:t>Прямоугольник</a:t>
            </a:r>
            <a:r>
              <a:rPr lang="en-US" sz="1000" b="1"/>
              <a:t>:  </a:t>
            </a:r>
            <a:r>
              <a:rPr lang="en-US" sz="1000" i="1"/>
              <a:t>dS=bdy</a:t>
            </a:r>
            <a:endParaRPr lang="ru-RU" sz="1000" b="1"/>
          </a:p>
          <a:p>
            <a:pPr marL="533400" indent="-533400">
              <a:lnSpc>
                <a:spcPct val="80000"/>
              </a:lnSpc>
              <a:spcBef>
                <a:spcPct val="20000"/>
              </a:spcBef>
              <a:buClr>
                <a:schemeClr val="bg2"/>
              </a:buClr>
              <a:buSzPct val="75000"/>
              <a:buFont typeface="Wingdings" pitchFamily="2" charset="2"/>
              <a:buChar char="n"/>
            </a:pPr>
            <a:endParaRPr lang="ru-RU" sz="1000" b="1"/>
          </a:p>
          <a:p>
            <a:pPr marL="533400" indent="-533400">
              <a:lnSpc>
                <a:spcPct val="80000"/>
              </a:lnSpc>
              <a:spcBef>
                <a:spcPct val="20000"/>
              </a:spcBef>
              <a:buClr>
                <a:schemeClr val="bg2"/>
              </a:buClr>
              <a:buSzPct val="75000"/>
              <a:buFont typeface="Wingdings" pitchFamily="2" charset="2"/>
              <a:buChar char="n"/>
            </a:pPr>
            <a:endParaRPr lang="ru-RU" sz="1000" b="1"/>
          </a:p>
          <a:p>
            <a:pPr marL="533400" indent="-533400">
              <a:lnSpc>
                <a:spcPct val="80000"/>
              </a:lnSpc>
              <a:spcBef>
                <a:spcPct val="20000"/>
              </a:spcBef>
              <a:buClr>
                <a:schemeClr val="bg2"/>
              </a:buClr>
              <a:buSzPct val="75000"/>
              <a:buFont typeface="Wingdings" pitchFamily="2" charset="2"/>
              <a:buChar char="n"/>
            </a:pPr>
            <a:endParaRPr lang="ru-RU" sz="1000" b="1"/>
          </a:p>
          <a:p>
            <a:pPr marL="533400" indent="-533400">
              <a:lnSpc>
                <a:spcPct val="80000"/>
              </a:lnSpc>
              <a:spcBef>
                <a:spcPct val="20000"/>
              </a:spcBef>
              <a:buClr>
                <a:schemeClr val="bg2"/>
              </a:buClr>
              <a:buSzPct val="75000"/>
              <a:buFont typeface="Wingdings" pitchFamily="2" charset="2"/>
              <a:buChar char="n"/>
            </a:pPr>
            <a:endParaRPr lang="en-US" sz="1000"/>
          </a:p>
          <a:p>
            <a:pPr marL="533400" indent="-533400">
              <a:lnSpc>
                <a:spcPct val="80000"/>
              </a:lnSpc>
              <a:spcBef>
                <a:spcPct val="20000"/>
              </a:spcBef>
              <a:buClr>
                <a:schemeClr val="bg2"/>
              </a:buClr>
              <a:buSzPct val="75000"/>
              <a:buFont typeface="Wingdings" pitchFamily="2" charset="2"/>
              <a:buNone/>
            </a:pPr>
            <a:endParaRPr lang="ru-RU" sz="900"/>
          </a:p>
        </p:txBody>
      </p:sp>
      <p:graphicFrame>
        <p:nvGraphicFramePr>
          <p:cNvPr id="323606" name="Object 22"/>
          <p:cNvGraphicFramePr>
            <a:graphicFrameLocks noChangeAspect="1"/>
          </p:cNvGraphicFramePr>
          <p:nvPr/>
        </p:nvGraphicFramePr>
        <p:xfrm>
          <a:off x="1751013" y="3840163"/>
          <a:ext cx="2755900" cy="863600"/>
        </p:xfrm>
        <a:graphic>
          <a:graphicData uri="http://schemas.openxmlformats.org/presentationml/2006/ole">
            <p:oleObj spid="_x0000_s323606" name="Формула" r:id="rId21" imgW="2755800" imgH="863280" progId="Equation.3">
              <p:embed/>
            </p:oleObj>
          </a:graphicData>
        </a:graphic>
      </p:graphicFrame>
      <p:grpSp>
        <p:nvGrpSpPr>
          <p:cNvPr id="323607" name="Group 23"/>
          <p:cNvGrpSpPr>
            <a:grpSpLocks/>
          </p:cNvGrpSpPr>
          <p:nvPr/>
        </p:nvGrpSpPr>
        <p:grpSpPr bwMode="auto">
          <a:xfrm>
            <a:off x="419100" y="3571875"/>
            <a:ext cx="1281113" cy="1571625"/>
            <a:chOff x="264" y="2250"/>
            <a:chExt cx="807" cy="990"/>
          </a:xfrm>
        </p:grpSpPr>
        <p:sp>
          <p:nvSpPr>
            <p:cNvPr id="323608" name="Line 24"/>
            <p:cNvSpPr>
              <a:spLocks noChangeShapeType="1"/>
            </p:cNvSpPr>
            <p:nvPr/>
          </p:nvSpPr>
          <p:spPr bwMode="auto">
            <a:xfrm>
              <a:off x="270" y="3048"/>
              <a:ext cx="744" cy="0"/>
            </a:xfrm>
            <a:prstGeom prst="line">
              <a:avLst/>
            </a:prstGeom>
            <a:noFill/>
            <a:ln w="9525">
              <a:solidFill>
                <a:srgbClr val="008000"/>
              </a:solidFill>
              <a:round/>
              <a:headEnd/>
              <a:tailEnd type="triangle" w="med" len="med"/>
            </a:ln>
            <a:effectLst/>
          </p:spPr>
          <p:txBody>
            <a:bodyPr anchor="ctr"/>
            <a:lstStyle/>
            <a:p>
              <a:endParaRPr lang="ru-RU"/>
            </a:p>
          </p:txBody>
        </p:sp>
        <p:sp>
          <p:nvSpPr>
            <p:cNvPr id="323609" name="Line 25"/>
            <p:cNvSpPr>
              <a:spLocks noChangeShapeType="1"/>
            </p:cNvSpPr>
            <p:nvPr/>
          </p:nvSpPr>
          <p:spPr bwMode="auto">
            <a:xfrm rot="-5400000">
              <a:off x="-97" y="2675"/>
              <a:ext cx="744" cy="0"/>
            </a:xfrm>
            <a:prstGeom prst="line">
              <a:avLst/>
            </a:prstGeom>
            <a:noFill/>
            <a:ln w="9525">
              <a:solidFill>
                <a:srgbClr val="008000"/>
              </a:solidFill>
              <a:round/>
              <a:headEnd/>
              <a:tailEnd type="triangle" w="med" len="med"/>
            </a:ln>
            <a:effectLst/>
          </p:spPr>
          <p:txBody>
            <a:bodyPr anchor="ctr"/>
            <a:lstStyle/>
            <a:p>
              <a:endParaRPr lang="ru-RU"/>
            </a:p>
          </p:txBody>
        </p:sp>
        <p:sp>
          <p:nvSpPr>
            <p:cNvPr id="323610" name="Line 26"/>
            <p:cNvSpPr>
              <a:spLocks noChangeShapeType="1"/>
            </p:cNvSpPr>
            <p:nvPr/>
          </p:nvSpPr>
          <p:spPr bwMode="auto">
            <a:xfrm>
              <a:off x="270" y="2394"/>
              <a:ext cx="690" cy="0"/>
            </a:xfrm>
            <a:prstGeom prst="line">
              <a:avLst/>
            </a:prstGeom>
            <a:noFill/>
            <a:ln w="9525">
              <a:solidFill>
                <a:schemeClr val="tx1"/>
              </a:solidFill>
              <a:round/>
              <a:headEnd/>
              <a:tailEnd/>
            </a:ln>
            <a:effectLst/>
          </p:spPr>
          <p:txBody>
            <a:bodyPr anchor="ctr"/>
            <a:lstStyle/>
            <a:p>
              <a:endParaRPr lang="ru-RU"/>
            </a:p>
          </p:txBody>
        </p:sp>
        <p:sp>
          <p:nvSpPr>
            <p:cNvPr id="323611" name="Line 27"/>
            <p:cNvSpPr>
              <a:spLocks noChangeShapeType="1"/>
            </p:cNvSpPr>
            <p:nvPr/>
          </p:nvSpPr>
          <p:spPr bwMode="auto">
            <a:xfrm>
              <a:off x="888" y="2394"/>
              <a:ext cx="0" cy="654"/>
            </a:xfrm>
            <a:prstGeom prst="line">
              <a:avLst/>
            </a:prstGeom>
            <a:noFill/>
            <a:ln w="9525">
              <a:solidFill>
                <a:schemeClr val="tx1"/>
              </a:solidFill>
              <a:round/>
              <a:headEnd type="triangle" w="med" len="med"/>
              <a:tailEnd type="triangle" w="med" len="med"/>
            </a:ln>
            <a:effectLst/>
          </p:spPr>
          <p:txBody>
            <a:bodyPr anchor="ctr"/>
            <a:lstStyle/>
            <a:p>
              <a:endParaRPr lang="ru-RU"/>
            </a:p>
          </p:txBody>
        </p:sp>
        <p:graphicFrame>
          <p:nvGraphicFramePr>
            <p:cNvPr id="323612" name="Object 28"/>
            <p:cNvGraphicFramePr>
              <a:graphicFrameLocks noChangeAspect="1"/>
            </p:cNvGraphicFramePr>
            <p:nvPr/>
          </p:nvGraphicFramePr>
          <p:xfrm>
            <a:off x="950" y="2662"/>
            <a:ext cx="80" cy="112"/>
          </p:xfrm>
          <a:graphic>
            <a:graphicData uri="http://schemas.openxmlformats.org/presentationml/2006/ole">
              <p:oleObj spid="_x0000_s323612" name="Формула" r:id="rId22" imgW="126720" imgH="177480" progId="Equation.3">
                <p:embed/>
              </p:oleObj>
            </a:graphicData>
          </a:graphic>
        </p:graphicFrame>
        <p:grpSp>
          <p:nvGrpSpPr>
            <p:cNvPr id="323613" name="Group 29"/>
            <p:cNvGrpSpPr>
              <a:grpSpLocks/>
            </p:cNvGrpSpPr>
            <p:nvPr/>
          </p:nvGrpSpPr>
          <p:grpSpPr bwMode="auto">
            <a:xfrm>
              <a:off x="270" y="2394"/>
              <a:ext cx="372" cy="654"/>
              <a:chOff x="1512" y="2460"/>
              <a:chExt cx="372" cy="654"/>
            </a:xfrm>
          </p:grpSpPr>
          <p:sp>
            <p:nvSpPr>
              <p:cNvPr id="323614" name="Rectangle 30"/>
              <p:cNvSpPr>
                <a:spLocks noChangeArrowheads="1"/>
              </p:cNvSpPr>
              <p:nvPr/>
            </p:nvSpPr>
            <p:spPr bwMode="auto">
              <a:xfrm>
                <a:off x="1512" y="2460"/>
                <a:ext cx="372" cy="654"/>
              </a:xfrm>
              <a:prstGeom prst="rect">
                <a:avLst/>
              </a:prstGeom>
              <a:solidFill>
                <a:srgbClr val="FFCC99"/>
              </a:solidFill>
              <a:ln w="9525" algn="ctr">
                <a:solidFill>
                  <a:schemeClr val="tx1"/>
                </a:solidFill>
                <a:miter lim="800000"/>
                <a:headEnd/>
                <a:tailEnd/>
              </a:ln>
              <a:effectLst/>
            </p:spPr>
            <p:txBody>
              <a:bodyPr wrap="none" anchor="ctr"/>
              <a:lstStyle/>
              <a:p>
                <a:endParaRPr lang="ru-RU"/>
              </a:p>
            </p:txBody>
          </p:sp>
          <p:sp>
            <p:nvSpPr>
              <p:cNvPr id="323615" name="Rectangle 31"/>
              <p:cNvSpPr>
                <a:spLocks noChangeArrowheads="1"/>
              </p:cNvSpPr>
              <p:nvPr/>
            </p:nvSpPr>
            <p:spPr bwMode="auto">
              <a:xfrm>
                <a:off x="1512" y="2622"/>
                <a:ext cx="372" cy="56"/>
              </a:xfrm>
              <a:prstGeom prst="rect">
                <a:avLst/>
              </a:prstGeom>
              <a:solidFill>
                <a:srgbClr val="FF9900"/>
              </a:solidFill>
              <a:ln w="9525" algn="ctr">
                <a:solidFill>
                  <a:schemeClr val="tx1"/>
                </a:solidFill>
                <a:miter lim="800000"/>
                <a:headEnd/>
                <a:tailEnd/>
              </a:ln>
              <a:effectLst/>
            </p:spPr>
            <p:txBody>
              <a:bodyPr wrap="none" anchor="ctr"/>
              <a:lstStyle/>
              <a:p>
                <a:endParaRPr lang="ru-RU"/>
              </a:p>
            </p:txBody>
          </p:sp>
        </p:grpSp>
        <p:sp>
          <p:nvSpPr>
            <p:cNvPr id="323616" name="Line 32"/>
            <p:cNvSpPr>
              <a:spLocks noChangeShapeType="1"/>
            </p:cNvSpPr>
            <p:nvPr/>
          </p:nvSpPr>
          <p:spPr bwMode="auto">
            <a:xfrm flipV="1">
              <a:off x="269" y="2556"/>
              <a:ext cx="499" cy="1"/>
            </a:xfrm>
            <a:prstGeom prst="line">
              <a:avLst/>
            </a:prstGeom>
            <a:noFill/>
            <a:ln w="9525">
              <a:solidFill>
                <a:schemeClr val="tx1"/>
              </a:solidFill>
              <a:round/>
              <a:headEnd/>
              <a:tailEnd/>
            </a:ln>
            <a:effectLst/>
          </p:spPr>
          <p:txBody>
            <a:bodyPr anchor="ctr"/>
            <a:lstStyle/>
            <a:p>
              <a:endParaRPr lang="ru-RU"/>
            </a:p>
          </p:txBody>
        </p:sp>
        <p:sp>
          <p:nvSpPr>
            <p:cNvPr id="323617" name="Line 33"/>
            <p:cNvSpPr>
              <a:spLocks noChangeShapeType="1"/>
            </p:cNvSpPr>
            <p:nvPr/>
          </p:nvSpPr>
          <p:spPr bwMode="auto">
            <a:xfrm flipV="1">
              <a:off x="268" y="2612"/>
              <a:ext cx="501" cy="0"/>
            </a:xfrm>
            <a:prstGeom prst="line">
              <a:avLst/>
            </a:prstGeom>
            <a:noFill/>
            <a:ln w="9525">
              <a:solidFill>
                <a:schemeClr val="tx1"/>
              </a:solidFill>
              <a:round/>
              <a:headEnd/>
              <a:tailEnd/>
            </a:ln>
            <a:effectLst/>
          </p:spPr>
          <p:txBody>
            <a:bodyPr anchor="ctr"/>
            <a:lstStyle/>
            <a:p>
              <a:endParaRPr lang="ru-RU"/>
            </a:p>
          </p:txBody>
        </p:sp>
        <p:sp>
          <p:nvSpPr>
            <p:cNvPr id="323618" name="Line 34"/>
            <p:cNvSpPr>
              <a:spLocks noChangeShapeType="1"/>
            </p:cNvSpPr>
            <p:nvPr/>
          </p:nvSpPr>
          <p:spPr bwMode="auto">
            <a:xfrm>
              <a:off x="731" y="2615"/>
              <a:ext cx="0" cy="432"/>
            </a:xfrm>
            <a:prstGeom prst="line">
              <a:avLst/>
            </a:prstGeom>
            <a:noFill/>
            <a:ln w="9525">
              <a:solidFill>
                <a:schemeClr val="tx1"/>
              </a:solidFill>
              <a:round/>
              <a:headEnd type="triangle" w="med" len="med"/>
              <a:tailEnd type="triangle" w="med" len="med"/>
            </a:ln>
            <a:effectLst/>
          </p:spPr>
          <p:txBody>
            <a:bodyPr anchor="ctr"/>
            <a:lstStyle/>
            <a:p>
              <a:endParaRPr lang="ru-RU"/>
            </a:p>
          </p:txBody>
        </p:sp>
        <p:graphicFrame>
          <p:nvGraphicFramePr>
            <p:cNvPr id="323619" name="Object 35"/>
            <p:cNvGraphicFramePr>
              <a:graphicFrameLocks noChangeAspect="1"/>
            </p:cNvGraphicFramePr>
            <p:nvPr/>
          </p:nvGraphicFramePr>
          <p:xfrm>
            <a:off x="767" y="2779"/>
            <a:ext cx="88" cy="104"/>
          </p:xfrm>
          <a:graphic>
            <a:graphicData uri="http://schemas.openxmlformats.org/presentationml/2006/ole">
              <p:oleObj spid="_x0000_s323619" name="Формула" r:id="rId23" imgW="139680" imgH="164880" progId="Equation.3">
                <p:embed/>
              </p:oleObj>
            </a:graphicData>
          </a:graphic>
        </p:graphicFrame>
        <p:sp>
          <p:nvSpPr>
            <p:cNvPr id="323620" name="Line 36"/>
            <p:cNvSpPr>
              <a:spLocks noChangeShapeType="1"/>
            </p:cNvSpPr>
            <p:nvPr/>
          </p:nvSpPr>
          <p:spPr bwMode="auto">
            <a:xfrm>
              <a:off x="729" y="2456"/>
              <a:ext cx="1" cy="104"/>
            </a:xfrm>
            <a:prstGeom prst="line">
              <a:avLst/>
            </a:prstGeom>
            <a:noFill/>
            <a:ln w="9525">
              <a:solidFill>
                <a:schemeClr val="tx1"/>
              </a:solidFill>
              <a:round/>
              <a:headEnd/>
              <a:tailEnd type="triangle" w="med" len="med"/>
            </a:ln>
            <a:effectLst/>
          </p:spPr>
          <p:txBody>
            <a:bodyPr anchor="ctr"/>
            <a:lstStyle/>
            <a:p>
              <a:endParaRPr lang="ru-RU"/>
            </a:p>
          </p:txBody>
        </p:sp>
        <p:graphicFrame>
          <p:nvGraphicFramePr>
            <p:cNvPr id="323621" name="Object 37"/>
            <p:cNvGraphicFramePr>
              <a:graphicFrameLocks noChangeAspect="1"/>
            </p:cNvGraphicFramePr>
            <p:nvPr/>
          </p:nvGraphicFramePr>
          <p:xfrm>
            <a:off x="762" y="2518"/>
            <a:ext cx="128" cy="128"/>
          </p:xfrm>
          <a:graphic>
            <a:graphicData uri="http://schemas.openxmlformats.org/presentationml/2006/ole">
              <p:oleObj spid="_x0000_s323621" name="Формула" r:id="rId24" imgW="203040" imgH="203040" progId="Equation.3">
                <p:embed/>
              </p:oleObj>
            </a:graphicData>
          </a:graphic>
        </p:graphicFrame>
        <p:graphicFrame>
          <p:nvGraphicFramePr>
            <p:cNvPr id="323622" name="Object 38"/>
            <p:cNvGraphicFramePr>
              <a:graphicFrameLocks noChangeAspect="1"/>
            </p:cNvGraphicFramePr>
            <p:nvPr/>
          </p:nvGraphicFramePr>
          <p:xfrm>
            <a:off x="320" y="2250"/>
            <a:ext cx="88" cy="104"/>
          </p:xfrm>
          <a:graphic>
            <a:graphicData uri="http://schemas.openxmlformats.org/presentationml/2006/ole">
              <p:oleObj spid="_x0000_s323622" name="Формула" r:id="rId25" imgW="139680" imgH="164880" progId="Equation.3">
                <p:embed/>
              </p:oleObj>
            </a:graphicData>
          </a:graphic>
        </p:graphicFrame>
        <p:sp>
          <p:nvSpPr>
            <p:cNvPr id="323623" name="AutoShape 39"/>
            <p:cNvSpPr>
              <a:spLocks noChangeAspect="1" noChangeArrowheads="1" noTextEdit="1"/>
            </p:cNvSpPr>
            <p:nvPr/>
          </p:nvSpPr>
          <p:spPr bwMode="auto">
            <a:xfrm>
              <a:off x="991" y="2949"/>
              <a:ext cx="80" cy="88"/>
            </a:xfrm>
            <a:prstGeom prst="rect">
              <a:avLst/>
            </a:prstGeom>
            <a:noFill/>
            <a:ln w="9525">
              <a:noFill/>
              <a:miter lim="800000"/>
              <a:headEnd/>
              <a:tailEnd/>
            </a:ln>
          </p:spPr>
          <p:txBody>
            <a:bodyPr/>
            <a:lstStyle/>
            <a:p>
              <a:endParaRPr lang="ru-RU"/>
            </a:p>
          </p:txBody>
        </p:sp>
        <p:sp>
          <p:nvSpPr>
            <p:cNvPr id="323624" name="Rectangle 40"/>
            <p:cNvSpPr>
              <a:spLocks noChangeArrowheads="1"/>
            </p:cNvSpPr>
            <p:nvPr/>
          </p:nvSpPr>
          <p:spPr bwMode="auto">
            <a:xfrm>
              <a:off x="1010" y="2927"/>
              <a:ext cx="43" cy="115"/>
            </a:xfrm>
            <a:prstGeom prst="rect">
              <a:avLst/>
            </a:prstGeom>
            <a:noFill/>
            <a:ln w="9525">
              <a:noFill/>
              <a:miter lim="800000"/>
              <a:headEnd/>
              <a:tailEnd/>
            </a:ln>
          </p:spPr>
          <p:txBody>
            <a:bodyPr wrap="none" lIns="0" tIns="0" rIns="0" bIns="0">
              <a:spAutoFit/>
            </a:bodyPr>
            <a:lstStyle/>
            <a:p>
              <a:r>
                <a:rPr lang="ru-RU" sz="1200" i="1">
                  <a:solidFill>
                    <a:srgbClr val="000000"/>
                  </a:solidFill>
                  <a:latin typeface="Times New Roman" pitchFamily="18" charset="0"/>
                </a:rPr>
                <a:t>x</a:t>
              </a:r>
              <a:endParaRPr lang="ru-RU"/>
            </a:p>
          </p:txBody>
        </p:sp>
        <p:sp>
          <p:nvSpPr>
            <p:cNvPr id="323625" name="Line 41"/>
            <p:cNvSpPr>
              <a:spLocks noChangeShapeType="1"/>
            </p:cNvSpPr>
            <p:nvPr/>
          </p:nvSpPr>
          <p:spPr bwMode="auto">
            <a:xfrm>
              <a:off x="264" y="3180"/>
              <a:ext cx="378" cy="0"/>
            </a:xfrm>
            <a:prstGeom prst="line">
              <a:avLst/>
            </a:prstGeom>
            <a:noFill/>
            <a:ln w="9525">
              <a:solidFill>
                <a:schemeClr val="tx1"/>
              </a:solidFill>
              <a:round/>
              <a:headEnd type="triangle" w="med" len="med"/>
              <a:tailEnd type="triangle" w="med" len="med"/>
            </a:ln>
            <a:effectLst/>
          </p:spPr>
          <p:txBody>
            <a:bodyPr anchor="ctr"/>
            <a:lstStyle/>
            <a:p>
              <a:endParaRPr lang="ru-RU"/>
            </a:p>
          </p:txBody>
        </p:sp>
        <p:sp>
          <p:nvSpPr>
            <p:cNvPr id="323626" name="Line 42"/>
            <p:cNvSpPr>
              <a:spLocks noChangeShapeType="1"/>
            </p:cNvSpPr>
            <p:nvPr/>
          </p:nvSpPr>
          <p:spPr bwMode="auto">
            <a:xfrm>
              <a:off x="270" y="2946"/>
              <a:ext cx="0" cy="294"/>
            </a:xfrm>
            <a:prstGeom prst="line">
              <a:avLst/>
            </a:prstGeom>
            <a:noFill/>
            <a:ln w="9525">
              <a:solidFill>
                <a:schemeClr val="tx1"/>
              </a:solidFill>
              <a:round/>
              <a:headEnd/>
              <a:tailEnd/>
            </a:ln>
            <a:effectLst/>
          </p:spPr>
          <p:txBody>
            <a:bodyPr anchor="ctr"/>
            <a:lstStyle/>
            <a:p>
              <a:endParaRPr lang="ru-RU"/>
            </a:p>
          </p:txBody>
        </p:sp>
        <p:sp>
          <p:nvSpPr>
            <p:cNvPr id="323627" name="Line 43"/>
            <p:cNvSpPr>
              <a:spLocks noChangeShapeType="1"/>
            </p:cNvSpPr>
            <p:nvPr/>
          </p:nvSpPr>
          <p:spPr bwMode="auto">
            <a:xfrm>
              <a:off x="641" y="2933"/>
              <a:ext cx="0" cy="294"/>
            </a:xfrm>
            <a:prstGeom prst="line">
              <a:avLst/>
            </a:prstGeom>
            <a:noFill/>
            <a:ln w="9525">
              <a:solidFill>
                <a:schemeClr val="tx1"/>
              </a:solidFill>
              <a:round/>
              <a:headEnd/>
              <a:tailEnd/>
            </a:ln>
            <a:effectLst/>
          </p:spPr>
          <p:txBody>
            <a:bodyPr anchor="ctr"/>
            <a:lstStyle/>
            <a:p>
              <a:endParaRPr lang="ru-RU"/>
            </a:p>
          </p:txBody>
        </p:sp>
        <p:graphicFrame>
          <p:nvGraphicFramePr>
            <p:cNvPr id="323628" name="Object 44"/>
            <p:cNvGraphicFramePr>
              <a:graphicFrameLocks noChangeAspect="1"/>
            </p:cNvGraphicFramePr>
            <p:nvPr/>
          </p:nvGraphicFramePr>
          <p:xfrm>
            <a:off x="427" y="3075"/>
            <a:ext cx="80" cy="112"/>
          </p:xfrm>
          <a:graphic>
            <a:graphicData uri="http://schemas.openxmlformats.org/presentationml/2006/ole">
              <p:oleObj spid="_x0000_s323628" name="Формула" r:id="rId26" imgW="126720" imgH="177480" progId="Equation.3">
                <p:embed/>
              </p:oleObj>
            </a:graphicData>
          </a:graphic>
        </p:graphicFrame>
      </p:grpSp>
      <p:grpSp>
        <p:nvGrpSpPr>
          <p:cNvPr id="323629" name="Group 45"/>
          <p:cNvGrpSpPr>
            <a:grpSpLocks/>
          </p:cNvGrpSpPr>
          <p:nvPr/>
        </p:nvGrpSpPr>
        <p:grpSpPr bwMode="auto">
          <a:xfrm>
            <a:off x="417513" y="5237163"/>
            <a:ext cx="1281112" cy="1571625"/>
            <a:chOff x="263" y="3299"/>
            <a:chExt cx="807" cy="990"/>
          </a:xfrm>
        </p:grpSpPr>
        <p:sp>
          <p:nvSpPr>
            <p:cNvPr id="323630" name="Line 46"/>
            <p:cNvSpPr>
              <a:spLocks noChangeShapeType="1"/>
            </p:cNvSpPr>
            <p:nvPr/>
          </p:nvSpPr>
          <p:spPr bwMode="auto">
            <a:xfrm>
              <a:off x="275" y="3995"/>
              <a:ext cx="0" cy="294"/>
            </a:xfrm>
            <a:prstGeom prst="line">
              <a:avLst/>
            </a:prstGeom>
            <a:noFill/>
            <a:ln w="9525">
              <a:solidFill>
                <a:schemeClr val="tx1"/>
              </a:solidFill>
              <a:round/>
              <a:headEnd/>
              <a:tailEnd/>
            </a:ln>
            <a:effectLst/>
          </p:spPr>
          <p:txBody>
            <a:bodyPr anchor="ctr"/>
            <a:lstStyle/>
            <a:p>
              <a:endParaRPr lang="ru-RU"/>
            </a:p>
          </p:txBody>
        </p:sp>
        <p:sp>
          <p:nvSpPr>
            <p:cNvPr id="323631" name="AutoShape 47"/>
            <p:cNvSpPr>
              <a:spLocks noChangeArrowheads="1"/>
            </p:cNvSpPr>
            <p:nvPr/>
          </p:nvSpPr>
          <p:spPr bwMode="auto">
            <a:xfrm>
              <a:off x="276" y="3438"/>
              <a:ext cx="360" cy="654"/>
            </a:xfrm>
            <a:prstGeom prst="triangle">
              <a:avLst>
                <a:gd name="adj" fmla="val 50000"/>
              </a:avLst>
            </a:prstGeom>
            <a:solidFill>
              <a:srgbClr val="FFCC99"/>
            </a:solidFill>
            <a:ln w="9525" algn="ctr">
              <a:solidFill>
                <a:schemeClr val="tx1"/>
              </a:solidFill>
              <a:miter lim="800000"/>
              <a:headEnd/>
              <a:tailEnd/>
            </a:ln>
            <a:effectLst/>
          </p:spPr>
          <p:txBody>
            <a:bodyPr wrap="none" anchor="ctr"/>
            <a:lstStyle/>
            <a:p>
              <a:endParaRPr lang="ru-RU"/>
            </a:p>
          </p:txBody>
        </p:sp>
        <p:sp>
          <p:nvSpPr>
            <p:cNvPr id="323632" name="Line 48"/>
            <p:cNvSpPr>
              <a:spLocks noChangeShapeType="1"/>
            </p:cNvSpPr>
            <p:nvPr/>
          </p:nvSpPr>
          <p:spPr bwMode="auto">
            <a:xfrm>
              <a:off x="269" y="4097"/>
              <a:ext cx="744" cy="0"/>
            </a:xfrm>
            <a:prstGeom prst="line">
              <a:avLst/>
            </a:prstGeom>
            <a:noFill/>
            <a:ln w="9525">
              <a:solidFill>
                <a:srgbClr val="008000"/>
              </a:solidFill>
              <a:round/>
              <a:headEnd/>
              <a:tailEnd type="triangle" w="med" len="med"/>
            </a:ln>
            <a:effectLst/>
          </p:spPr>
          <p:txBody>
            <a:bodyPr anchor="ctr"/>
            <a:lstStyle/>
            <a:p>
              <a:endParaRPr lang="ru-RU"/>
            </a:p>
          </p:txBody>
        </p:sp>
        <p:sp>
          <p:nvSpPr>
            <p:cNvPr id="323633" name="Line 49"/>
            <p:cNvSpPr>
              <a:spLocks noChangeShapeType="1"/>
            </p:cNvSpPr>
            <p:nvPr/>
          </p:nvSpPr>
          <p:spPr bwMode="auto">
            <a:xfrm rot="-5400000">
              <a:off x="-98" y="3724"/>
              <a:ext cx="744" cy="0"/>
            </a:xfrm>
            <a:prstGeom prst="line">
              <a:avLst/>
            </a:prstGeom>
            <a:noFill/>
            <a:ln w="9525">
              <a:solidFill>
                <a:srgbClr val="008000"/>
              </a:solidFill>
              <a:round/>
              <a:headEnd/>
              <a:tailEnd type="triangle" w="med" len="med"/>
            </a:ln>
            <a:effectLst/>
          </p:spPr>
          <p:txBody>
            <a:bodyPr anchor="ctr"/>
            <a:lstStyle/>
            <a:p>
              <a:endParaRPr lang="ru-RU"/>
            </a:p>
          </p:txBody>
        </p:sp>
        <p:sp>
          <p:nvSpPr>
            <p:cNvPr id="323634" name="Line 50"/>
            <p:cNvSpPr>
              <a:spLocks noChangeShapeType="1"/>
            </p:cNvSpPr>
            <p:nvPr/>
          </p:nvSpPr>
          <p:spPr bwMode="auto">
            <a:xfrm>
              <a:off x="269" y="3443"/>
              <a:ext cx="690" cy="0"/>
            </a:xfrm>
            <a:prstGeom prst="line">
              <a:avLst/>
            </a:prstGeom>
            <a:noFill/>
            <a:ln w="9525">
              <a:solidFill>
                <a:schemeClr val="tx1"/>
              </a:solidFill>
              <a:round/>
              <a:headEnd/>
              <a:tailEnd/>
            </a:ln>
            <a:effectLst/>
          </p:spPr>
          <p:txBody>
            <a:bodyPr anchor="ctr"/>
            <a:lstStyle/>
            <a:p>
              <a:endParaRPr lang="ru-RU"/>
            </a:p>
          </p:txBody>
        </p:sp>
        <p:sp>
          <p:nvSpPr>
            <p:cNvPr id="323635" name="Line 51"/>
            <p:cNvSpPr>
              <a:spLocks noChangeShapeType="1"/>
            </p:cNvSpPr>
            <p:nvPr/>
          </p:nvSpPr>
          <p:spPr bwMode="auto">
            <a:xfrm>
              <a:off x="887" y="3443"/>
              <a:ext cx="0" cy="654"/>
            </a:xfrm>
            <a:prstGeom prst="line">
              <a:avLst/>
            </a:prstGeom>
            <a:noFill/>
            <a:ln w="9525">
              <a:solidFill>
                <a:schemeClr val="tx1"/>
              </a:solidFill>
              <a:round/>
              <a:headEnd type="triangle" w="med" len="med"/>
              <a:tailEnd type="triangle" w="med" len="med"/>
            </a:ln>
            <a:effectLst/>
          </p:spPr>
          <p:txBody>
            <a:bodyPr anchor="ctr"/>
            <a:lstStyle/>
            <a:p>
              <a:endParaRPr lang="ru-RU"/>
            </a:p>
          </p:txBody>
        </p:sp>
        <p:graphicFrame>
          <p:nvGraphicFramePr>
            <p:cNvPr id="323636" name="Object 52"/>
            <p:cNvGraphicFramePr>
              <a:graphicFrameLocks noChangeAspect="1"/>
            </p:cNvGraphicFramePr>
            <p:nvPr/>
          </p:nvGraphicFramePr>
          <p:xfrm>
            <a:off x="949" y="3711"/>
            <a:ext cx="80" cy="112"/>
          </p:xfrm>
          <a:graphic>
            <a:graphicData uri="http://schemas.openxmlformats.org/presentationml/2006/ole">
              <p:oleObj spid="_x0000_s323636" name="Формула" r:id="rId27" imgW="126720" imgH="177480" progId="Equation.3">
                <p:embed/>
              </p:oleObj>
            </a:graphicData>
          </a:graphic>
        </p:graphicFrame>
        <p:sp>
          <p:nvSpPr>
            <p:cNvPr id="323637" name="Line 53"/>
            <p:cNvSpPr>
              <a:spLocks noChangeShapeType="1"/>
            </p:cNvSpPr>
            <p:nvPr/>
          </p:nvSpPr>
          <p:spPr bwMode="auto">
            <a:xfrm flipV="1">
              <a:off x="271" y="3599"/>
              <a:ext cx="499" cy="1"/>
            </a:xfrm>
            <a:prstGeom prst="line">
              <a:avLst/>
            </a:prstGeom>
            <a:noFill/>
            <a:ln w="9525">
              <a:solidFill>
                <a:schemeClr val="tx1"/>
              </a:solidFill>
              <a:round/>
              <a:headEnd/>
              <a:tailEnd/>
            </a:ln>
            <a:effectLst/>
          </p:spPr>
          <p:txBody>
            <a:bodyPr anchor="ctr"/>
            <a:lstStyle/>
            <a:p>
              <a:endParaRPr lang="ru-RU"/>
            </a:p>
          </p:txBody>
        </p:sp>
        <p:sp>
          <p:nvSpPr>
            <p:cNvPr id="323638" name="Line 54"/>
            <p:cNvSpPr>
              <a:spLocks noChangeShapeType="1"/>
            </p:cNvSpPr>
            <p:nvPr/>
          </p:nvSpPr>
          <p:spPr bwMode="auto">
            <a:xfrm flipV="1">
              <a:off x="267" y="3661"/>
              <a:ext cx="501" cy="0"/>
            </a:xfrm>
            <a:prstGeom prst="line">
              <a:avLst/>
            </a:prstGeom>
            <a:noFill/>
            <a:ln w="9525">
              <a:solidFill>
                <a:schemeClr val="tx1"/>
              </a:solidFill>
              <a:round/>
              <a:headEnd/>
              <a:tailEnd/>
            </a:ln>
            <a:effectLst/>
          </p:spPr>
          <p:txBody>
            <a:bodyPr anchor="ctr"/>
            <a:lstStyle/>
            <a:p>
              <a:endParaRPr lang="ru-RU"/>
            </a:p>
          </p:txBody>
        </p:sp>
        <p:sp>
          <p:nvSpPr>
            <p:cNvPr id="323639" name="Line 55"/>
            <p:cNvSpPr>
              <a:spLocks noChangeShapeType="1"/>
            </p:cNvSpPr>
            <p:nvPr/>
          </p:nvSpPr>
          <p:spPr bwMode="auto">
            <a:xfrm>
              <a:off x="730" y="3664"/>
              <a:ext cx="0" cy="432"/>
            </a:xfrm>
            <a:prstGeom prst="line">
              <a:avLst/>
            </a:prstGeom>
            <a:noFill/>
            <a:ln w="9525">
              <a:solidFill>
                <a:schemeClr val="tx1"/>
              </a:solidFill>
              <a:round/>
              <a:headEnd type="triangle" w="med" len="med"/>
              <a:tailEnd type="triangle" w="med" len="med"/>
            </a:ln>
            <a:effectLst/>
          </p:spPr>
          <p:txBody>
            <a:bodyPr anchor="ctr"/>
            <a:lstStyle/>
            <a:p>
              <a:endParaRPr lang="ru-RU"/>
            </a:p>
          </p:txBody>
        </p:sp>
        <p:graphicFrame>
          <p:nvGraphicFramePr>
            <p:cNvPr id="323640" name="Object 56"/>
            <p:cNvGraphicFramePr>
              <a:graphicFrameLocks noChangeAspect="1"/>
            </p:cNvGraphicFramePr>
            <p:nvPr/>
          </p:nvGraphicFramePr>
          <p:xfrm>
            <a:off x="766" y="3828"/>
            <a:ext cx="88" cy="104"/>
          </p:xfrm>
          <a:graphic>
            <a:graphicData uri="http://schemas.openxmlformats.org/presentationml/2006/ole">
              <p:oleObj spid="_x0000_s323640" name="Формула" r:id="rId28" imgW="139680" imgH="164880" progId="Equation.3">
                <p:embed/>
              </p:oleObj>
            </a:graphicData>
          </a:graphic>
        </p:graphicFrame>
        <p:sp>
          <p:nvSpPr>
            <p:cNvPr id="323641" name="Line 57"/>
            <p:cNvSpPr>
              <a:spLocks noChangeShapeType="1"/>
            </p:cNvSpPr>
            <p:nvPr/>
          </p:nvSpPr>
          <p:spPr bwMode="auto">
            <a:xfrm>
              <a:off x="728" y="3505"/>
              <a:ext cx="1" cy="104"/>
            </a:xfrm>
            <a:prstGeom prst="line">
              <a:avLst/>
            </a:prstGeom>
            <a:noFill/>
            <a:ln w="9525">
              <a:solidFill>
                <a:schemeClr val="tx1"/>
              </a:solidFill>
              <a:round/>
              <a:headEnd/>
              <a:tailEnd type="triangle" w="med" len="med"/>
            </a:ln>
            <a:effectLst/>
          </p:spPr>
          <p:txBody>
            <a:bodyPr anchor="ctr"/>
            <a:lstStyle/>
            <a:p>
              <a:endParaRPr lang="ru-RU"/>
            </a:p>
          </p:txBody>
        </p:sp>
        <p:graphicFrame>
          <p:nvGraphicFramePr>
            <p:cNvPr id="323642" name="Object 58"/>
            <p:cNvGraphicFramePr>
              <a:graphicFrameLocks noChangeAspect="1"/>
            </p:cNvGraphicFramePr>
            <p:nvPr/>
          </p:nvGraphicFramePr>
          <p:xfrm>
            <a:off x="761" y="3567"/>
            <a:ext cx="128" cy="128"/>
          </p:xfrm>
          <a:graphic>
            <a:graphicData uri="http://schemas.openxmlformats.org/presentationml/2006/ole">
              <p:oleObj spid="_x0000_s323642" name="Формула" r:id="rId29" imgW="203040" imgH="203040" progId="Equation.3">
                <p:embed/>
              </p:oleObj>
            </a:graphicData>
          </a:graphic>
        </p:graphicFrame>
        <p:graphicFrame>
          <p:nvGraphicFramePr>
            <p:cNvPr id="323643" name="Object 59"/>
            <p:cNvGraphicFramePr>
              <a:graphicFrameLocks noChangeAspect="1"/>
            </p:cNvGraphicFramePr>
            <p:nvPr/>
          </p:nvGraphicFramePr>
          <p:xfrm>
            <a:off x="319" y="3299"/>
            <a:ext cx="88" cy="104"/>
          </p:xfrm>
          <a:graphic>
            <a:graphicData uri="http://schemas.openxmlformats.org/presentationml/2006/ole">
              <p:oleObj spid="_x0000_s323643" name="Формула" r:id="rId30" imgW="139680" imgH="164880" progId="Equation.3">
                <p:embed/>
              </p:oleObj>
            </a:graphicData>
          </a:graphic>
        </p:graphicFrame>
        <p:sp>
          <p:nvSpPr>
            <p:cNvPr id="323644" name="AutoShape 60"/>
            <p:cNvSpPr>
              <a:spLocks noChangeAspect="1" noChangeArrowheads="1" noTextEdit="1"/>
            </p:cNvSpPr>
            <p:nvPr/>
          </p:nvSpPr>
          <p:spPr bwMode="auto">
            <a:xfrm>
              <a:off x="990" y="3998"/>
              <a:ext cx="80" cy="88"/>
            </a:xfrm>
            <a:prstGeom prst="rect">
              <a:avLst/>
            </a:prstGeom>
            <a:noFill/>
            <a:ln w="9525">
              <a:noFill/>
              <a:miter lim="800000"/>
              <a:headEnd/>
              <a:tailEnd/>
            </a:ln>
          </p:spPr>
          <p:txBody>
            <a:bodyPr/>
            <a:lstStyle/>
            <a:p>
              <a:endParaRPr lang="ru-RU"/>
            </a:p>
          </p:txBody>
        </p:sp>
        <p:sp>
          <p:nvSpPr>
            <p:cNvPr id="323645" name="Rectangle 61"/>
            <p:cNvSpPr>
              <a:spLocks noChangeArrowheads="1"/>
            </p:cNvSpPr>
            <p:nvPr/>
          </p:nvSpPr>
          <p:spPr bwMode="auto">
            <a:xfrm>
              <a:off x="1009" y="3976"/>
              <a:ext cx="43" cy="115"/>
            </a:xfrm>
            <a:prstGeom prst="rect">
              <a:avLst/>
            </a:prstGeom>
            <a:noFill/>
            <a:ln w="9525">
              <a:noFill/>
              <a:miter lim="800000"/>
              <a:headEnd/>
              <a:tailEnd/>
            </a:ln>
          </p:spPr>
          <p:txBody>
            <a:bodyPr wrap="none" lIns="0" tIns="0" rIns="0" bIns="0">
              <a:spAutoFit/>
            </a:bodyPr>
            <a:lstStyle/>
            <a:p>
              <a:r>
                <a:rPr lang="ru-RU" sz="1200" i="1">
                  <a:solidFill>
                    <a:srgbClr val="000000"/>
                  </a:solidFill>
                  <a:latin typeface="Times New Roman" pitchFamily="18" charset="0"/>
                </a:rPr>
                <a:t>x</a:t>
              </a:r>
              <a:endParaRPr lang="ru-RU"/>
            </a:p>
          </p:txBody>
        </p:sp>
        <p:sp>
          <p:nvSpPr>
            <p:cNvPr id="323646" name="Line 62"/>
            <p:cNvSpPr>
              <a:spLocks noChangeShapeType="1"/>
            </p:cNvSpPr>
            <p:nvPr/>
          </p:nvSpPr>
          <p:spPr bwMode="auto">
            <a:xfrm>
              <a:off x="263" y="4229"/>
              <a:ext cx="378" cy="0"/>
            </a:xfrm>
            <a:prstGeom prst="line">
              <a:avLst/>
            </a:prstGeom>
            <a:noFill/>
            <a:ln w="9525">
              <a:solidFill>
                <a:schemeClr val="tx1"/>
              </a:solidFill>
              <a:round/>
              <a:headEnd type="triangle" w="med" len="med"/>
              <a:tailEnd type="triangle" w="med" len="med"/>
            </a:ln>
            <a:effectLst/>
          </p:spPr>
          <p:txBody>
            <a:bodyPr anchor="ctr"/>
            <a:lstStyle/>
            <a:p>
              <a:endParaRPr lang="ru-RU"/>
            </a:p>
          </p:txBody>
        </p:sp>
        <p:sp>
          <p:nvSpPr>
            <p:cNvPr id="323647" name="Line 63"/>
            <p:cNvSpPr>
              <a:spLocks noChangeShapeType="1"/>
            </p:cNvSpPr>
            <p:nvPr/>
          </p:nvSpPr>
          <p:spPr bwMode="auto">
            <a:xfrm>
              <a:off x="646" y="3982"/>
              <a:ext cx="0" cy="294"/>
            </a:xfrm>
            <a:prstGeom prst="line">
              <a:avLst/>
            </a:prstGeom>
            <a:noFill/>
            <a:ln w="9525">
              <a:solidFill>
                <a:schemeClr val="tx1"/>
              </a:solidFill>
              <a:round/>
              <a:headEnd/>
              <a:tailEnd/>
            </a:ln>
            <a:effectLst/>
          </p:spPr>
          <p:txBody>
            <a:bodyPr anchor="ctr"/>
            <a:lstStyle/>
            <a:p>
              <a:endParaRPr lang="ru-RU"/>
            </a:p>
          </p:txBody>
        </p:sp>
        <p:graphicFrame>
          <p:nvGraphicFramePr>
            <p:cNvPr id="323648" name="Object 64"/>
            <p:cNvGraphicFramePr>
              <a:graphicFrameLocks noChangeAspect="1"/>
            </p:cNvGraphicFramePr>
            <p:nvPr/>
          </p:nvGraphicFramePr>
          <p:xfrm>
            <a:off x="426" y="4124"/>
            <a:ext cx="80" cy="112"/>
          </p:xfrm>
          <a:graphic>
            <a:graphicData uri="http://schemas.openxmlformats.org/presentationml/2006/ole">
              <p:oleObj spid="_x0000_s323648" name="Формула" r:id="rId31" imgW="126720" imgH="177480" progId="Equation.3">
                <p:embed/>
              </p:oleObj>
            </a:graphicData>
          </a:graphic>
        </p:graphicFrame>
        <p:sp>
          <p:nvSpPr>
            <p:cNvPr id="323649" name="Rectangle 65"/>
            <p:cNvSpPr>
              <a:spLocks noChangeArrowheads="1"/>
            </p:cNvSpPr>
            <p:nvPr/>
          </p:nvSpPr>
          <p:spPr bwMode="auto">
            <a:xfrm>
              <a:off x="402" y="3603"/>
              <a:ext cx="108" cy="57"/>
            </a:xfrm>
            <a:prstGeom prst="rect">
              <a:avLst/>
            </a:prstGeom>
            <a:solidFill>
              <a:srgbClr val="FF9900"/>
            </a:solidFill>
            <a:ln w="9525" algn="ctr">
              <a:solidFill>
                <a:schemeClr val="tx1"/>
              </a:solidFill>
              <a:miter lim="800000"/>
              <a:headEnd/>
              <a:tailEnd/>
            </a:ln>
            <a:effectLst/>
          </p:spPr>
          <p:txBody>
            <a:bodyPr wrap="none" anchor="ctr"/>
            <a:lstStyle/>
            <a:p>
              <a:endParaRPr lang="ru-RU"/>
            </a:p>
          </p:txBody>
        </p:sp>
      </p:grpSp>
      <p:sp>
        <p:nvSpPr>
          <p:cNvPr id="323650" name="Rectangle 66"/>
          <p:cNvSpPr>
            <a:spLocks noChangeArrowheads="1"/>
          </p:cNvSpPr>
          <p:nvPr/>
        </p:nvSpPr>
        <p:spPr bwMode="auto">
          <a:xfrm>
            <a:off x="1139825" y="4906963"/>
            <a:ext cx="2363788" cy="392112"/>
          </a:xfrm>
          <a:prstGeom prst="rect">
            <a:avLst/>
          </a:prstGeom>
          <a:noFill/>
          <a:ln w="9525">
            <a:noFill/>
            <a:miter lim="800000"/>
            <a:headEnd/>
            <a:tailEnd/>
          </a:ln>
          <a:effectLst/>
        </p:spPr>
        <p:txBody>
          <a:bodyPr/>
          <a:lstStyle/>
          <a:p>
            <a:pPr marL="533400" indent="-533400">
              <a:lnSpc>
                <a:spcPct val="80000"/>
              </a:lnSpc>
              <a:spcBef>
                <a:spcPct val="20000"/>
              </a:spcBef>
              <a:buClr>
                <a:schemeClr val="bg2"/>
              </a:buClr>
              <a:buSzPct val="75000"/>
              <a:buFont typeface="Wingdings" pitchFamily="2" charset="2"/>
              <a:buNone/>
            </a:pPr>
            <a:endParaRPr lang="ru-RU" sz="1000" b="1"/>
          </a:p>
          <a:p>
            <a:pPr marL="533400" indent="-533400">
              <a:lnSpc>
                <a:spcPct val="80000"/>
              </a:lnSpc>
              <a:spcBef>
                <a:spcPct val="20000"/>
              </a:spcBef>
              <a:buClr>
                <a:schemeClr val="bg2"/>
              </a:buClr>
              <a:buSzPct val="75000"/>
              <a:buFont typeface="Wingdings" pitchFamily="2" charset="2"/>
              <a:buChar char="n"/>
            </a:pPr>
            <a:r>
              <a:rPr lang="ru-RU" sz="1000" b="1"/>
              <a:t>Треугольник</a:t>
            </a:r>
            <a:r>
              <a:rPr lang="en-US" sz="1000" b="1"/>
              <a:t>: </a:t>
            </a:r>
            <a:endParaRPr lang="en-US" sz="1000"/>
          </a:p>
          <a:p>
            <a:pPr marL="533400" indent="-533400">
              <a:lnSpc>
                <a:spcPct val="80000"/>
              </a:lnSpc>
              <a:spcBef>
                <a:spcPct val="20000"/>
              </a:spcBef>
              <a:buClr>
                <a:schemeClr val="bg2"/>
              </a:buClr>
              <a:buSzPct val="75000"/>
              <a:buFont typeface="Wingdings" pitchFamily="2" charset="2"/>
              <a:buNone/>
            </a:pPr>
            <a:endParaRPr lang="ru-RU" sz="900"/>
          </a:p>
        </p:txBody>
      </p:sp>
      <p:graphicFrame>
        <p:nvGraphicFramePr>
          <p:cNvPr id="323651" name="Object 67"/>
          <p:cNvGraphicFramePr>
            <a:graphicFrameLocks noChangeAspect="1"/>
          </p:cNvGraphicFramePr>
          <p:nvPr/>
        </p:nvGraphicFramePr>
        <p:xfrm>
          <a:off x="1739900" y="5340350"/>
          <a:ext cx="4660900" cy="1041400"/>
        </p:xfrm>
        <a:graphic>
          <a:graphicData uri="http://schemas.openxmlformats.org/presentationml/2006/ole">
            <p:oleObj spid="_x0000_s323651" name="Формула" r:id="rId32" imgW="4660560" imgH="1041120" progId="Equation.3">
              <p:embed/>
            </p:oleObj>
          </a:graphicData>
        </a:graphic>
      </p:graphicFrame>
      <p:graphicFrame>
        <p:nvGraphicFramePr>
          <p:cNvPr id="323652" name="Object 68"/>
          <p:cNvGraphicFramePr>
            <a:graphicFrameLocks noChangeAspect="1"/>
          </p:cNvGraphicFramePr>
          <p:nvPr/>
        </p:nvGraphicFramePr>
        <p:xfrm>
          <a:off x="2693988" y="4897438"/>
          <a:ext cx="3302000" cy="419100"/>
        </p:xfrm>
        <a:graphic>
          <a:graphicData uri="http://schemas.openxmlformats.org/presentationml/2006/ole">
            <p:oleObj spid="_x0000_s323652" name="Формула" r:id="rId33" imgW="3301920" imgH="419040" progId="Equation.3">
              <p:embed/>
            </p:oleObj>
          </a:graphicData>
        </a:graphic>
      </p:graphicFrame>
      <p:sp>
        <p:nvSpPr>
          <p:cNvPr id="323653" name="Rectangle 69"/>
          <p:cNvSpPr>
            <a:spLocks noChangeArrowheads="1"/>
          </p:cNvSpPr>
          <p:nvPr/>
        </p:nvSpPr>
        <p:spPr bwMode="auto">
          <a:xfrm>
            <a:off x="4700588" y="3505200"/>
            <a:ext cx="2363787" cy="392113"/>
          </a:xfrm>
          <a:prstGeom prst="rect">
            <a:avLst/>
          </a:prstGeom>
          <a:noFill/>
          <a:ln w="9525">
            <a:noFill/>
            <a:miter lim="800000"/>
            <a:headEnd/>
            <a:tailEnd/>
          </a:ln>
          <a:effectLst/>
        </p:spPr>
        <p:txBody>
          <a:bodyPr/>
          <a:lstStyle/>
          <a:p>
            <a:pPr marL="533400" indent="-533400">
              <a:lnSpc>
                <a:spcPct val="80000"/>
              </a:lnSpc>
              <a:spcBef>
                <a:spcPct val="20000"/>
              </a:spcBef>
              <a:buClr>
                <a:schemeClr val="bg2"/>
              </a:buClr>
              <a:buSzPct val="75000"/>
              <a:buFont typeface="Wingdings" pitchFamily="2" charset="2"/>
              <a:buNone/>
            </a:pPr>
            <a:endParaRPr lang="ru-RU" sz="1000" b="1"/>
          </a:p>
          <a:p>
            <a:pPr marL="533400" indent="-533400">
              <a:lnSpc>
                <a:spcPct val="80000"/>
              </a:lnSpc>
              <a:spcBef>
                <a:spcPct val="20000"/>
              </a:spcBef>
              <a:buClr>
                <a:schemeClr val="bg2"/>
              </a:buClr>
              <a:buSzPct val="75000"/>
              <a:buFont typeface="Wingdings" pitchFamily="2" charset="2"/>
              <a:buChar char="n"/>
            </a:pPr>
            <a:r>
              <a:rPr lang="ru-RU" sz="1000" b="1"/>
              <a:t>Круговой сектор</a:t>
            </a:r>
            <a:r>
              <a:rPr lang="en-US" sz="1000" b="1"/>
              <a:t>: </a:t>
            </a:r>
            <a:endParaRPr lang="en-US" sz="1000"/>
          </a:p>
          <a:p>
            <a:pPr marL="533400" indent="-533400">
              <a:lnSpc>
                <a:spcPct val="80000"/>
              </a:lnSpc>
              <a:spcBef>
                <a:spcPct val="20000"/>
              </a:spcBef>
              <a:buClr>
                <a:schemeClr val="bg2"/>
              </a:buClr>
              <a:buSzPct val="75000"/>
              <a:buFont typeface="Wingdings" pitchFamily="2" charset="2"/>
              <a:buNone/>
            </a:pPr>
            <a:endParaRPr lang="ru-RU" sz="900"/>
          </a:p>
        </p:txBody>
      </p:sp>
      <p:graphicFrame>
        <p:nvGraphicFramePr>
          <p:cNvPr id="323668" name="Object 84"/>
          <p:cNvGraphicFramePr>
            <a:graphicFrameLocks noChangeAspect="1"/>
          </p:cNvGraphicFramePr>
          <p:nvPr/>
        </p:nvGraphicFramePr>
        <p:xfrm>
          <a:off x="6642100" y="3695700"/>
          <a:ext cx="1625600" cy="393700"/>
        </p:xfrm>
        <a:graphic>
          <a:graphicData uri="http://schemas.openxmlformats.org/presentationml/2006/ole">
            <p:oleObj spid="_x0000_s323668" name="Формула" r:id="rId34" imgW="1625400" imgH="393480" progId="Equation.3">
              <p:embed/>
            </p:oleObj>
          </a:graphicData>
        </a:graphic>
      </p:graphicFrame>
      <p:graphicFrame>
        <p:nvGraphicFramePr>
          <p:cNvPr id="323677" name="Object 93"/>
          <p:cNvGraphicFramePr>
            <a:graphicFrameLocks noChangeAspect="1"/>
          </p:cNvGraphicFramePr>
          <p:nvPr/>
        </p:nvGraphicFramePr>
        <p:xfrm>
          <a:off x="6546850" y="4200525"/>
          <a:ext cx="2416175" cy="1724025"/>
        </p:xfrm>
        <a:graphic>
          <a:graphicData uri="http://schemas.openxmlformats.org/presentationml/2006/ole">
            <p:oleObj spid="_x0000_s323677" name="Формула" r:id="rId35" imgW="2311200" imgH="1676160" progId="Equation.3">
              <p:embed/>
            </p:oleObj>
          </a:graphicData>
        </a:graphic>
      </p:graphicFrame>
      <p:sp>
        <p:nvSpPr>
          <p:cNvPr id="323687" name="AutoShape 103">
            <a:hlinkClick r:id="rId36" action="ppaction://hlinksldjump" highlightClick="1"/>
          </p:cNvPr>
          <p:cNvSpPr>
            <a:spLocks noChangeArrowheads="1"/>
          </p:cNvSpPr>
          <p:nvPr/>
        </p:nvSpPr>
        <p:spPr bwMode="auto">
          <a:xfrm>
            <a:off x="338138" y="552450"/>
            <a:ext cx="242887" cy="204788"/>
          </a:xfrm>
          <a:prstGeom prst="actionButtonBeginning">
            <a:avLst/>
          </a:prstGeom>
          <a:solidFill>
            <a:srgbClr val="00CCFF"/>
          </a:solidFill>
          <a:ln w="9525">
            <a:noFill/>
            <a:miter lim="800000"/>
            <a:headEnd/>
            <a:tailEnd/>
          </a:ln>
          <a:effectLst/>
        </p:spPr>
        <p:txBody>
          <a:bodyPr wrap="none" anchor="ctr"/>
          <a:lstStyle/>
          <a:p>
            <a:endParaRPr lang="ru-RU"/>
          </a:p>
        </p:txBody>
      </p:sp>
      <p:sp>
        <p:nvSpPr>
          <p:cNvPr id="323688" name="AutoShape 104">
            <a:hlinkClick r:id="" action="ppaction://hlinkshowjump?jump=previousslide" highlightClick="1"/>
          </p:cNvPr>
          <p:cNvSpPr>
            <a:spLocks noChangeArrowheads="1"/>
          </p:cNvSpPr>
          <p:nvPr/>
        </p:nvSpPr>
        <p:spPr bwMode="auto">
          <a:xfrm>
            <a:off x="609600" y="552450"/>
            <a:ext cx="257175" cy="209550"/>
          </a:xfrm>
          <a:prstGeom prst="actionButtonBackPrevious">
            <a:avLst/>
          </a:prstGeom>
          <a:solidFill>
            <a:srgbClr val="00CCFF"/>
          </a:solidFill>
          <a:ln w="9525">
            <a:noFill/>
            <a:miter lim="800000"/>
            <a:headEnd/>
            <a:tailEnd/>
          </a:ln>
          <a:effectLst/>
        </p:spPr>
        <p:txBody>
          <a:bodyPr wrap="none" anchor="ctr"/>
          <a:lstStyle/>
          <a:p>
            <a:endParaRPr lang="ru-RU"/>
          </a:p>
        </p:txBody>
      </p:sp>
      <p:sp>
        <p:nvSpPr>
          <p:cNvPr id="323689" name="AutoShape 105">
            <a:hlinkClick r:id="" action="ppaction://hlinkshowjump?jump=nextslide" highlightClick="1"/>
          </p:cNvPr>
          <p:cNvSpPr>
            <a:spLocks noChangeArrowheads="1"/>
          </p:cNvSpPr>
          <p:nvPr/>
        </p:nvSpPr>
        <p:spPr bwMode="auto">
          <a:xfrm>
            <a:off x="4400550" y="552450"/>
            <a:ext cx="285750" cy="219075"/>
          </a:xfrm>
          <a:prstGeom prst="actionButtonForwardNext">
            <a:avLst/>
          </a:prstGeom>
          <a:solidFill>
            <a:srgbClr val="00CCFF"/>
          </a:solidFill>
          <a:ln w="9525">
            <a:noFill/>
            <a:miter lim="800000"/>
            <a:headEnd/>
            <a:tailEnd/>
          </a:ln>
          <a:effectLst/>
        </p:spPr>
        <p:txBody>
          <a:bodyPr wrap="none" anchor="ctr"/>
          <a:lstStyle/>
          <a:p>
            <a:endParaRPr lang="ru-RU"/>
          </a:p>
        </p:txBody>
      </p:sp>
      <p:sp>
        <p:nvSpPr>
          <p:cNvPr id="323690" name="Oval 106"/>
          <p:cNvSpPr>
            <a:spLocks noChangeArrowheads="1"/>
          </p:cNvSpPr>
          <p:nvPr/>
        </p:nvSpPr>
        <p:spPr bwMode="auto">
          <a:xfrm>
            <a:off x="8696325" y="6391275"/>
            <a:ext cx="333375" cy="333375"/>
          </a:xfrm>
          <a:prstGeom prst="ellipse">
            <a:avLst/>
          </a:prstGeom>
          <a:solidFill>
            <a:srgbClr val="CCFFFF"/>
          </a:solidFill>
          <a:ln w="9525" algn="ctr">
            <a:solidFill>
              <a:srgbClr val="0000FF"/>
            </a:solidFill>
            <a:round/>
            <a:headEnd/>
            <a:tailEnd/>
          </a:ln>
          <a:effectLst/>
        </p:spPr>
        <p:txBody>
          <a:bodyPr wrap="none" anchor="ctr"/>
          <a:lstStyle/>
          <a:p>
            <a:pPr algn="ctr"/>
            <a:r>
              <a:rPr lang="en-US" sz="1000" b="1">
                <a:solidFill>
                  <a:schemeClr val="bg2"/>
                </a:solidFill>
              </a:rPr>
              <a:t>24</a:t>
            </a:r>
            <a:endParaRPr lang="ru-RU" sz="1000" b="1">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3599"/>
                                        </p:tgtEl>
                                        <p:attrNameLst>
                                          <p:attrName>style.visibility</p:attrName>
                                        </p:attrNameLst>
                                      </p:cBhvr>
                                      <p:to>
                                        <p:strVal val="visible"/>
                                      </p:to>
                                    </p:set>
                                    <p:anim calcmode="lin" valueType="num">
                                      <p:cBhvr additive="base">
                                        <p:cTn id="7" dur="500" fill="hold"/>
                                        <p:tgtEl>
                                          <p:spTgt spid="323599"/>
                                        </p:tgtEl>
                                        <p:attrNameLst>
                                          <p:attrName>ppt_x</p:attrName>
                                        </p:attrNameLst>
                                      </p:cBhvr>
                                      <p:tavLst>
                                        <p:tav tm="0">
                                          <p:val>
                                            <p:strVal val="#ppt_x"/>
                                          </p:val>
                                        </p:tav>
                                        <p:tav tm="100000">
                                          <p:val>
                                            <p:strVal val="#ppt_x"/>
                                          </p:val>
                                        </p:tav>
                                      </p:tavLst>
                                    </p:anim>
                                    <p:anim calcmode="lin" valueType="num">
                                      <p:cBhvr additive="base">
                                        <p:cTn id="8" dur="500" fill="hold"/>
                                        <p:tgtEl>
                                          <p:spTgt spid="32359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3598"/>
                                        </p:tgtEl>
                                        <p:attrNameLst>
                                          <p:attrName>style.visibility</p:attrName>
                                        </p:attrNameLst>
                                      </p:cBhvr>
                                      <p:to>
                                        <p:strVal val="visible"/>
                                      </p:to>
                                    </p:set>
                                    <p:anim calcmode="lin" valueType="num">
                                      <p:cBhvr additive="base">
                                        <p:cTn id="11" dur="500" fill="hold"/>
                                        <p:tgtEl>
                                          <p:spTgt spid="323598"/>
                                        </p:tgtEl>
                                        <p:attrNameLst>
                                          <p:attrName>ppt_x</p:attrName>
                                        </p:attrNameLst>
                                      </p:cBhvr>
                                      <p:tavLst>
                                        <p:tav tm="0">
                                          <p:val>
                                            <p:strVal val="#ppt_x"/>
                                          </p:val>
                                        </p:tav>
                                        <p:tav tm="100000">
                                          <p:val>
                                            <p:strVal val="#ppt_x"/>
                                          </p:val>
                                        </p:tav>
                                      </p:tavLst>
                                    </p:anim>
                                    <p:anim calcmode="lin" valueType="num">
                                      <p:cBhvr additive="base">
                                        <p:cTn id="12" dur="500" fill="hold"/>
                                        <p:tgtEl>
                                          <p:spTgt spid="32359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3593"/>
                                        </p:tgtEl>
                                        <p:attrNameLst>
                                          <p:attrName>style.visibility</p:attrName>
                                        </p:attrNameLst>
                                      </p:cBhvr>
                                      <p:to>
                                        <p:strVal val="visible"/>
                                      </p:to>
                                    </p:set>
                                    <p:anim calcmode="lin" valueType="num">
                                      <p:cBhvr additive="base">
                                        <p:cTn id="15" dur="500" fill="hold"/>
                                        <p:tgtEl>
                                          <p:spTgt spid="323593"/>
                                        </p:tgtEl>
                                        <p:attrNameLst>
                                          <p:attrName>ppt_x</p:attrName>
                                        </p:attrNameLst>
                                      </p:cBhvr>
                                      <p:tavLst>
                                        <p:tav tm="0">
                                          <p:val>
                                            <p:strVal val="#ppt_x"/>
                                          </p:val>
                                        </p:tav>
                                        <p:tav tm="100000">
                                          <p:val>
                                            <p:strVal val="#ppt_x"/>
                                          </p:val>
                                        </p:tav>
                                      </p:tavLst>
                                    </p:anim>
                                    <p:anim calcmode="lin" valueType="num">
                                      <p:cBhvr additive="base">
                                        <p:cTn id="16" dur="500" fill="hold"/>
                                        <p:tgtEl>
                                          <p:spTgt spid="32359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23594"/>
                                        </p:tgtEl>
                                        <p:attrNameLst>
                                          <p:attrName>style.visibility</p:attrName>
                                        </p:attrNameLst>
                                      </p:cBhvr>
                                      <p:to>
                                        <p:strVal val="visible"/>
                                      </p:to>
                                    </p:set>
                                    <p:anim calcmode="lin" valueType="num">
                                      <p:cBhvr additive="base">
                                        <p:cTn id="19" dur="500" fill="hold"/>
                                        <p:tgtEl>
                                          <p:spTgt spid="323594"/>
                                        </p:tgtEl>
                                        <p:attrNameLst>
                                          <p:attrName>ppt_x</p:attrName>
                                        </p:attrNameLst>
                                      </p:cBhvr>
                                      <p:tavLst>
                                        <p:tav tm="0">
                                          <p:val>
                                            <p:strVal val="#ppt_x"/>
                                          </p:val>
                                        </p:tav>
                                        <p:tav tm="100000">
                                          <p:val>
                                            <p:strVal val="#ppt_x"/>
                                          </p:val>
                                        </p:tav>
                                      </p:tavLst>
                                    </p:anim>
                                    <p:anim calcmode="lin" valueType="num">
                                      <p:cBhvr additive="base">
                                        <p:cTn id="20" dur="500" fill="hold"/>
                                        <p:tgtEl>
                                          <p:spTgt spid="32359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3595"/>
                                        </p:tgtEl>
                                        <p:attrNameLst>
                                          <p:attrName>style.visibility</p:attrName>
                                        </p:attrNameLst>
                                      </p:cBhvr>
                                      <p:to>
                                        <p:strVal val="visible"/>
                                      </p:to>
                                    </p:set>
                                    <p:anim calcmode="lin" valueType="num">
                                      <p:cBhvr additive="base">
                                        <p:cTn id="25" dur="500" fill="hold"/>
                                        <p:tgtEl>
                                          <p:spTgt spid="323595"/>
                                        </p:tgtEl>
                                        <p:attrNameLst>
                                          <p:attrName>ppt_x</p:attrName>
                                        </p:attrNameLst>
                                      </p:cBhvr>
                                      <p:tavLst>
                                        <p:tav tm="0">
                                          <p:val>
                                            <p:strVal val="#ppt_x"/>
                                          </p:val>
                                        </p:tav>
                                        <p:tav tm="100000">
                                          <p:val>
                                            <p:strVal val="#ppt_x"/>
                                          </p:val>
                                        </p:tav>
                                      </p:tavLst>
                                    </p:anim>
                                    <p:anim calcmode="lin" valueType="num">
                                      <p:cBhvr additive="base">
                                        <p:cTn id="26" dur="500" fill="hold"/>
                                        <p:tgtEl>
                                          <p:spTgt spid="32359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23601"/>
                                        </p:tgtEl>
                                        <p:attrNameLst>
                                          <p:attrName>style.visibility</p:attrName>
                                        </p:attrNameLst>
                                      </p:cBhvr>
                                      <p:to>
                                        <p:strVal val="visible"/>
                                      </p:to>
                                    </p:set>
                                    <p:anim calcmode="lin" valueType="num">
                                      <p:cBhvr additive="base">
                                        <p:cTn id="29" dur="500" fill="hold"/>
                                        <p:tgtEl>
                                          <p:spTgt spid="323601"/>
                                        </p:tgtEl>
                                        <p:attrNameLst>
                                          <p:attrName>ppt_x</p:attrName>
                                        </p:attrNameLst>
                                      </p:cBhvr>
                                      <p:tavLst>
                                        <p:tav tm="0">
                                          <p:val>
                                            <p:strVal val="#ppt_x"/>
                                          </p:val>
                                        </p:tav>
                                        <p:tav tm="100000">
                                          <p:val>
                                            <p:strVal val="#ppt_x"/>
                                          </p:val>
                                        </p:tav>
                                      </p:tavLst>
                                    </p:anim>
                                    <p:anim calcmode="lin" valueType="num">
                                      <p:cBhvr additive="base">
                                        <p:cTn id="30" dur="500" fill="hold"/>
                                        <p:tgtEl>
                                          <p:spTgt spid="32360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23596"/>
                                        </p:tgtEl>
                                        <p:attrNameLst>
                                          <p:attrName>style.visibility</p:attrName>
                                        </p:attrNameLst>
                                      </p:cBhvr>
                                      <p:to>
                                        <p:strVal val="visible"/>
                                      </p:to>
                                    </p:set>
                                    <p:anim calcmode="lin" valueType="num">
                                      <p:cBhvr additive="base">
                                        <p:cTn id="33" dur="500" fill="hold"/>
                                        <p:tgtEl>
                                          <p:spTgt spid="323596"/>
                                        </p:tgtEl>
                                        <p:attrNameLst>
                                          <p:attrName>ppt_x</p:attrName>
                                        </p:attrNameLst>
                                      </p:cBhvr>
                                      <p:tavLst>
                                        <p:tav tm="0">
                                          <p:val>
                                            <p:strVal val="#ppt_x"/>
                                          </p:val>
                                        </p:tav>
                                        <p:tav tm="100000">
                                          <p:val>
                                            <p:strVal val="#ppt_x"/>
                                          </p:val>
                                        </p:tav>
                                      </p:tavLst>
                                    </p:anim>
                                    <p:anim calcmode="lin" valueType="num">
                                      <p:cBhvr additive="base">
                                        <p:cTn id="34" dur="500" fill="hold"/>
                                        <p:tgtEl>
                                          <p:spTgt spid="32359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23597"/>
                                        </p:tgtEl>
                                        <p:attrNameLst>
                                          <p:attrName>style.visibility</p:attrName>
                                        </p:attrNameLst>
                                      </p:cBhvr>
                                      <p:to>
                                        <p:strVal val="visible"/>
                                      </p:to>
                                    </p:set>
                                    <p:anim calcmode="lin" valueType="num">
                                      <p:cBhvr additive="base">
                                        <p:cTn id="37" dur="500" fill="hold"/>
                                        <p:tgtEl>
                                          <p:spTgt spid="323597"/>
                                        </p:tgtEl>
                                        <p:attrNameLst>
                                          <p:attrName>ppt_x</p:attrName>
                                        </p:attrNameLst>
                                      </p:cBhvr>
                                      <p:tavLst>
                                        <p:tav tm="0">
                                          <p:val>
                                            <p:strVal val="#ppt_x"/>
                                          </p:val>
                                        </p:tav>
                                        <p:tav tm="100000">
                                          <p:val>
                                            <p:strVal val="#ppt_x"/>
                                          </p:val>
                                        </p:tav>
                                      </p:tavLst>
                                    </p:anim>
                                    <p:anim calcmode="lin" valueType="num">
                                      <p:cBhvr additive="base">
                                        <p:cTn id="38" dur="500" fill="hold"/>
                                        <p:tgtEl>
                                          <p:spTgt spid="32359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23600"/>
                                        </p:tgtEl>
                                        <p:attrNameLst>
                                          <p:attrName>style.visibility</p:attrName>
                                        </p:attrNameLst>
                                      </p:cBhvr>
                                      <p:to>
                                        <p:strVal val="visible"/>
                                      </p:to>
                                    </p:set>
                                    <p:anim calcmode="lin" valueType="num">
                                      <p:cBhvr additive="base">
                                        <p:cTn id="43" dur="500" fill="hold"/>
                                        <p:tgtEl>
                                          <p:spTgt spid="323600"/>
                                        </p:tgtEl>
                                        <p:attrNameLst>
                                          <p:attrName>ppt_x</p:attrName>
                                        </p:attrNameLst>
                                      </p:cBhvr>
                                      <p:tavLst>
                                        <p:tav tm="0">
                                          <p:val>
                                            <p:strVal val="#ppt_x"/>
                                          </p:val>
                                        </p:tav>
                                        <p:tav tm="100000">
                                          <p:val>
                                            <p:strVal val="#ppt_x"/>
                                          </p:val>
                                        </p:tav>
                                      </p:tavLst>
                                    </p:anim>
                                    <p:anim calcmode="lin" valueType="num">
                                      <p:cBhvr additive="base">
                                        <p:cTn id="44" dur="500" fill="hold"/>
                                        <p:tgtEl>
                                          <p:spTgt spid="32360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23602"/>
                                        </p:tgtEl>
                                        <p:attrNameLst>
                                          <p:attrName>style.visibility</p:attrName>
                                        </p:attrNameLst>
                                      </p:cBhvr>
                                      <p:to>
                                        <p:strVal val="visible"/>
                                      </p:to>
                                    </p:set>
                                    <p:anim calcmode="lin" valueType="num">
                                      <p:cBhvr additive="base">
                                        <p:cTn id="47" dur="500" fill="hold"/>
                                        <p:tgtEl>
                                          <p:spTgt spid="323602"/>
                                        </p:tgtEl>
                                        <p:attrNameLst>
                                          <p:attrName>ppt_x</p:attrName>
                                        </p:attrNameLst>
                                      </p:cBhvr>
                                      <p:tavLst>
                                        <p:tav tm="0">
                                          <p:val>
                                            <p:strVal val="#ppt_x"/>
                                          </p:val>
                                        </p:tav>
                                        <p:tav tm="100000">
                                          <p:val>
                                            <p:strVal val="#ppt_x"/>
                                          </p:val>
                                        </p:tav>
                                      </p:tavLst>
                                    </p:anim>
                                    <p:anim calcmode="lin" valueType="num">
                                      <p:cBhvr additive="base">
                                        <p:cTn id="48" dur="500" fill="hold"/>
                                        <p:tgtEl>
                                          <p:spTgt spid="32360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23603"/>
                                        </p:tgtEl>
                                        <p:attrNameLst>
                                          <p:attrName>style.visibility</p:attrName>
                                        </p:attrNameLst>
                                      </p:cBhvr>
                                      <p:to>
                                        <p:strVal val="visible"/>
                                      </p:to>
                                    </p:set>
                                    <p:anim calcmode="lin" valueType="num">
                                      <p:cBhvr additive="base">
                                        <p:cTn id="51" dur="500" fill="hold"/>
                                        <p:tgtEl>
                                          <p:spTgt spid="323603"/>
                                        </p:tgtEl>
                                        <p:attrNameLst>
                                          <p:attrName>ppt_x</p:attrName>
                                        </p:attrNameLst>
                                      </p:cBhvr>
                                      <p:tavLst>
                                        <p:tav tm="0">
                                          <p:val>
                                            <p:strVal val="#ppt_x"/>
                                          </p:val>
                                        </p:tav>
                                        <p:tav tm="100000">
                                          <p:val>
                                            <p:strVal val="#ppt_x"/>
                                          </p:val>
                                        </p:tav>
                                      </p:tavLst>
                                    </p:anim>
                                    <p:anim calcmode="lin" valueType="num">
                                      <p:cBhvr additive="base">
                                        <p:cTn id="52" dur="500" fill="hold"/>
                                        <p:tgtEl>
                                          <p:spTgt spid="32360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23604"/>
                                        </p:tgtEl>
                                        <p:attrNameLst>
                                          <p:attrName>style.visibility</p:attrName>
                                        </p:attrNameLst>
                                      </p:cBhvr>
                                      <p:to>
                                        <p:strVal val="visible"/>
                                      </p:to>
                                    </p:set>
                                    <p:anim calcmode="lin" valueType="num">
                                      <p:cBhvr additive="base">
                                        <p:cTn id="55" dur="500" fill="hold"/>
                                        <p:tgtEl>
                                          <p:spTgt spid="323604"/>
                                        </p:tgtEl>
                                        <p:attrNameLst>
                                          <p:attrName>ppt_x</p:attrName>
                                        </p:attrNameLst>
                                      </p:cBhvr>
                                      <p:tavLst>
                                        <p:tav tm="0">
                                          <p:val>
                                            <p:strVal val="#ppt_x"/>
                                          </p:val>
                                        </p:tav>
                                        <p:tav tm="100000">
                                          <p:val>
                                            <p:strVal val="#ppt_x"/>
                                          </p:val>
                                        </p:tav>
                                      </p:tavLst>
                                    </p:anim>
                                    <p:anim calcmode="lin" valueType="num">
                                      <p:cBhvr additive="base">
                                        <p:cTn id="56" dur="500" fill="hold"/>
                                        <p:tgtEl>
                                          <p:spTgt spid="32360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23605"/>
                                        </p:tgtEl>
                                        <p:attrNameLst>
                                          <p:attrName>style.visibility</p:attrName>
                                        </p:attrNameLst>
                                      </p:cBhvr>
                                      <p:to>
                                        <p:strVal val="visible"/>
                                      </p:to>
                                    </p:set>
                                    <p:anim calcmode="lin" valueType="num">
                                      <p:cBhvr additive="base">
                                        <p:cTn id="61" dur="500" fill="hold"/>
                                        <p:tgtEl>
                                          <p:spTgt spid="323605"/>
                                        </p:tgtEl>
                                        <p:attrNameLst>
                                          <p:attrName>ppt_x</p:attrName>
                                        </p:attrNameLst>
                                      </p:cBhvr>
                                      <p:tavLst>
                                        <p:tav tm="0">
                                          <p:val>
                                            <p:strVal val="#ppt_x"/>
                                          </p:val>
                                        </p:tav>
                                        <p:tav tm="100000">
                                          <p:val>
                                            <p:strVal val="#ppt_x"/>
                                          </p:val>
                                        </p:tav>
                                      </p:tavLst>
                                    </p:anim>
                                    <p:anim calcmode="lin" valueType="num">
                                      <p:cBhvr additive="base">
                                        <p:cTn id="62" dur="500" fill="hold"/>
                                        <p:tgtEl>
                                          <p:spTgt spid="323605"/>
                                        </p:tgtEl>
                                        <p:attrNameLst>
                                          <p:attrName>ppt_y</p:attrName>
                                        </p:attrNameLst>
                                      </p:cBhvr>
                                      <p:tavLst>
                                        <p:tav tm="0">
                                          <p:val>
                                            <p:strVal val="1+#ppt_h/2"/>
                                          </p:val>
                                        </p:tav>
                                        <p:tav tm="100000">
                                          <p:val>
                                            <p:strVal val="#ppt_y"/>
                                          </p:val>
                                        </p:tav>
                                      </p:tavLst>
                                    </p:anim>
                                  </p:childTnLst>
                                </p:cTn>
                              </p:par>
                            </p:childTnLst>
                          </p:cTn>
                        </p:par>
                        <p:par>
                          <p:cTn id="63" fill="hold">
                            <p:stCondLst>
                              <p:cond delay="500"/>
                            </p:stCondLst>
                            <p:childTnLst>
                              <p:par>
                                <p:cTn id="64" presetID="1" presetClass="entr" presetSubtype="0" fill="hold" nodeType="afterEffect">
                                  <p:stCondLst>
                                    <p:cond delay="0"/>
                                  </p:stCondLst>
                                  <p:childTnLst>
                                    <p:set>
                                      <p:cBhvr>
                                        <p:cTn id="65" dur="1" fill="hold">
                                          <p:stCondLst>
                                            <p:cond delay="0"/>
                                          </p:stCondLst>
                                        </p:cTn>
                                        <p:tgtEl>
                                          <p:spTgt spid="323607"/>
                                        </p:tgtEl>
                                        <p:attrNameLst>
                                          <p:attrName>style.visibility</p:attrName>
                                        </p:attrNameLst>
                                      </p:cBhvr>
                                      <p:to>
                                        <p:strVal val="visible"/>
                                      </p:to>
                                    </p:set>
                                  </p:childTnLst>
                                </p:cTn>
                              </p:par>
                              <p:par>
                                <p:cTn id="66" presetID="2" presetClass="entr" presetSubtype="4" fill="hold" nodeType="withEffect">
                                  <p:stCondLst>
                                    <p:cond delay="0"/>
                                  </p:stCondLst>
                                  <p:childTnLst>
                                    <p:set>
                                      <p:cBhvr>
                                        <p:cTn id="67" dur="1" fill="hold">
                                          <p:stCondLst>
                                            <p:cond delay="0"/>
                                          </p:stCondLst>
                                        </p:cTn>
                                        <p:tgtEl>
                                          <p:spTgt spid="323606"/>
                                        </p:tgtEl>
                                        <p:attrNameLst>
                                          <p:attrName>style.visibility</p:attrName>
                                        </p:attrNameLst>
                                      </p:cBhvr>
                                      <p:to>
                                        <p:strVal val="visible"/>
                                      </p:to>
                                    </p:set>
                                    <p:anim calcmode="lin" valueType="num">
                                      <p:cBhvr additive="base">
                                        <p:cTn id="68" dur="500" fill="hold"/>
                                        <p:tgtEl>
                                          <p:spTgt spid="323606"/>
                                        </p:tgtEl>
                                        <p:attrNameLst>
                                          <p:attrName>ppt_x</p:attrName>
                                        </p:attrNameLst>
                                      </p:cBhvr>
                                      <p:tavLst>
                                        <p:tav tm="0">
                                          <p:val>
                                            <p:strVal val="#ppt_x"/>
                                          </p:val>
                                        </p:tav>
                                        <p:tav tm="100000">
                                          <p:val>
                                            <p:strVal val="#ppt_x"/>
                                          </p:val>
                                        </p:tav>
                                      </p:tavLst>
                                    </p:anim>
                                    <p:anim calcmode="lin" valueType="num">
                                      <p:cBhvr additive="base">
                                        <p:cTn id="69" dur="500" fill="hold"/>
                                        <p:tgtEl>
                                          <p:spTgt spid="323606"/>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323650"/>
                                        </p:tgtEl>
                                        <p:attrNameLst>
                                          <p:attrName>style.visibility</p:attrName>
                                        </p:attrNameLst>
                                      </p:cBhvr>
                                      <p:to>
                                        <p:strVal val="visible"/>
                                      </p:to>
                                    </p:set>
                                    <p:anim calcmode="lin" valueType="num">
                                      <p:cBhvr additive="base">
                                        <p:cTn id="74" dur="500" fill="hold"/>
                                        <p:tgtEl>
                                          <p:spTgt spid="323650"/>
                                        </p:tgtEl>
                                        <p:attrNameLst>
                                          <p:attrName>ppt_x</p:attrName>
                                        </p:attrNameLst>
                                      </p:cBhvr>
                                      <p:tavLst>
                                        <p:tav tm="0">
                                          <p:val>
                                            <p:strVal val="#ppt_x"/>
                                          </p:val>
                                        </p:tav>
                                        <p:tav tm="100000">
                                          <p:val>
                                            <p:strVal val="#ppt_x"/>
                                          </p:val>
                                        </p:tav>
                                      </p:tavLst>
                                    </p:anim>
                                    <p:anim calcmode="lin" valueType="num">
                                      <p:cBhvr additive="base">
                                        <p:cTn id="75" dur="500" fill="hold"/>
                                        <p:tgtEl>
                                          <p:spTgt spid="323650"/>
                                        </p:tgtEl>
                                        <p:attrNameLst>
                                          <p:attrName>ppt_y</p:attrName>
                                        </p:attrNameLst>
                                      </p:cBhvr>
                                      <p:tavLst>
                                        <p:tav tm="0">
                                          <p:val>
                                            <p:strVal val="1+#ppt_h/2"/>
                                          </p:val>
                                        </p:tav>
                                        <p:tav tm="100000">
                                          <p:val>
                                            <p:strVal val="#ppt_y"/>
                                          </p:val>
                                        </p:tav>
                                      </p:tavLst>
                                    </p:anim>
                                  </p:childTnLst>
                                </p:cTn>
                              </p:par>
                            </p:childTnLst>
                          </p:cTn>
                        </p:par>
                        <p:par>
                          <p:cTn id="76" fill="hold">
                            <p:stCondLst>
                              <p:cond delay="500"/>
                            </p:stCondLst>
                            <p:childTnLst>
                              <p:par>
                                <p:cTn id="77" presetID="1" presetClass="entr" presetSubtype="0" fill="hold" nodeType="afterEffect">
                                  <p:stCondLst>
                                    <p:cond delay="0"/>
                                  </p:stCondLst>
                                  <p:childTnLst>
                                    <p:set>
                                      <p:cBhvr>
                                        <p:cTn id="78" dur="1" fill="hold">
                                          <p:stCondLst>
                                            <p:cond delay="0"/>
                                          </p:stCondLst>
                                        </p:cTn>
                                        <p:tgtEl>
                                          <p:spTgt spid="323629"/>
                                        </p:tgtEl>
                                        <p:attrNameLst>
                                          <p:attrName>style.visibility</p:attrName>
                                        </p:attrNameLst>
                                      </p:cBhvr>
                                      <p:to>
                                        <p:strVal val="visible"/>
                                      </p:to>
                                    </p:set>
                                  </p:childTnLst>
                                </p:cTn>
                              </p:par>
                              <p:par>
                                <p:cTn id="79" presetID="2" presetClass="entr" presetSubtype="4" fill="hold" nodeType="withEffect">
                                  <p:stCondLst>
                                    <p:cond delay="0"/>
                                  </p:stCondLst>
                                  <p:childTnLst>
                                    <p:set>
                                      <p:cBhvr>
                                        <p:cTn id="80" dur="1" fill="hold">
                                          <p:stCondLst>
                                            <p:cond delay="0"/>
                                          </p:stCondLst>
                                        </p:cTn>
                                        <p:tgtEl>
                                          <p:spTgt spid="323651"/>
                                        </p:tgtEl>
                                        <p:attrNameLst>
                                          <p:attrName>style.visibility</p:attrName>
                                        </p:attrNameLst>
                                      </p:cBhvr>
                                      <p:to>
                                        <p:strVal val="visible"/>
                                      </p:to>
                                    </p:set>
                                    <p:anim calcmode="lin" valueType="num">
                                      <p:cBhvr additive="base">
                                        <p:cTn id="81" dur="500" fill="hold"/>
                                        <p:tgtEl>
                                          <p:spTgt spid="323651"/>
                                        </p:tgtEl>
                                        <p:attrNameLst>
                                          <p:attrName>ppt_x</p:attrName>
                                        </p:attrNameLst>
                                      </p:cBhvr>
                                      <p:tavLst>
                                        <p:tav tm="0">
                                          <p:val>
                                            <p:strVal val="#ppt_x"/>
                                          </p:val>
                                        </p:tav>
                                        <p:tav tm="100000">
                                          <p:val>
                                            <p:strVal val="#ppt_x"/>
                                          </p:val>
                                        </p:tav>
                                      </p:tavLst>
                                    </p:anim>
                                    <p:anim calcmode="lin" valueType="num">
                                      <p:cBhvr additive="base">
                                        <p:cTn id="82" dur="500" fill="hold"/>
                                        <p:tgtEl>
                                          <p:spTgt spid="323651"/>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323652"/>
                                        </p:tgtEl>
                                        <p:attrNameLst>
                                          <p:attrName>style.visibility</p:attrName>
                                        </p:attrNameLst>
                                      </p:cBhvr>
                                      <p:to>
                                        <p:strVal val="visible"/>
                                      </p:to>
                                    </p:set>
                                    <p:anim calcmode="lin" valueType="num">
                                      <p:cBhvr additive="base">
                                        <p:cTn id="85" dur="500" fill="hold"/>
                                        <p:tgtEl>
                                          <p:spTgt spid="323652"/>
                                        </p:tgtEl>
                                        <p:attrNameLst>
                                          <p:attrName>ppt_x</p:attrName>
                                        </p:attrNameLst>
                                      </p:cBhvr>
                                      <p:tavLst>
                                        <p:tav tm="0">
                                          <p:val>
                                            <p:strVal val="#ppt_x"/>
                                          </p:val>
                                        </p:tav>
                                        <p:tav tm="100000">
                                          <p:val>
                                            <p:strVal val="#ppt_x"/>
                                          </p:val>
                                        </p:tav>
                                      </p:tavLst>
                                    </p:anim>
                                    <p:anim calcmode="lin" valueType="num">
                                      <p:cBhvr additive="base">
                                        <p:cTn id="86" dur="500" fill="hold"/>
                                        <p:tgtEl>
                                          <p:spTgt spid="32365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23653"/>
                                        </p:tgtEl>
                                        <p:attrNameLst>
                                          <p:attrName>style.visibility</p:attrName>
                                        </p:attrNameLst>
                                      </p:cBhvr>
                                      <p:to>
                                        <p:strVal val="visible"/>
                                      </p:to>
                                    </p:set>
                                    <p:anim calcmode="lin" valueType="num">
                                      <p:cBhvr additive="base">
                                        <p:cTn id="91" dur="500" fill="hold"/>
                                        <p:tgtEl>
                                          <p:spTgt spid="323653"/>
                                        </p:tgtEl>
                                        <p:attrNameLst>
                                          <p:attrName>ppt_x</p:attrName>
                                        </p:attrNameLst>
                                      </p:cBhvr>
                                      <p:tavLst>
                                        <p:tav tm="0">
                                          <p:val>
                                            <p:strVal val="#ppt_x"/>
                                          </p:val>
                                        </p:tav>
                                        <p:tav tm="100000">
                                          <p:val>
                                            <p:strVal val="#ppt_x"/>
                                          </p:val>
                                        </p:tav>
                                      </p:tavLst>
                                    </p:anim>
                                    <p:anim calcmode="lin" valueType="num">
                                      <p:cBhvr additive="base">
                                        <p:cTn id="92" dur="500" fill="hold"/>
                                        <p:tgtEl>
                                          <p:spTgt spid="323653"/>
                                        </p:tgtEl>
                                        <p:attrNameLst>
                                          <p:attrName>ppt_y</p:attrName>
                                        </p:attrNameLst>
                                      </p:cBhvr>
                                      <p:tavLst>
                                        <p:tav tm="0">
                                          <p:val>
                                            <p:strVal val="1+#ppt_h/2"/>
                                          </p:val>
                                        </p:tav>
                                        <p:tav tm="100000">
                                          <p:val>
                                            <p:strVal val="#ppt_y"/>
                                          </p:val>
                                        </p:tav>
                                      </p:tavLst>
                                    </p:anim>
                                  </p:childTnLst>
                                </p:cTn>
                              </p:par>
                              <p:par>
                                <p:cTn id="93" presetID="1" presetClass="entr" presetSubtype="0" fill="hold" nodeType="withEffect">
                                  <p:stCondLst>
                                    <p:cond delay="0"/>
                                  </p:stCondLst>
                                  <p:childTnLst>
                                    <p:set>
                                      <p:cBhvr>
                                        <p:cTn id="94" dur="1" fill="hold">
                                          <p:stCondLst>
                                            <p:cond delay="0"/>
                                          </p:stCondLst>
                                        </p:cTn>
                                        <p:tgtEl>
                                          <p:spTgt spid="323668"/>
                                        </p:tgtEl>
                                        <p:attrNameLst>
                                          <p:attrName>style.visibility</p:attrName>
                                        </p:attrNameLst>
                                      </p:cBhvr>
                                      <p:to>
                                        <p:strVal val="visible"/>
                                      </p:to>
                                    </p:set>
                                  </p:childTnLst>
                                </p:cTn>
                              </p:par>
                              <p:par>
                                <p:cTn id="95" presetID="2" presetClass="entr" presetSubtype="4" fill="hold" nodeType="withEffect">
                                  <p:stCondLst>
                                    <p:cond delay="0"/>
                                  </p:stCondLst>
                                  <p:childTnLst>
                                    <p:set>
                                      <p:cBhvr>
                                        <p:cTn id="96" dur="1" fill="hold">
                                          <p:stCondLst>
                                            <p:cond delay="0"/>
                                          </p:stCondLst>
                                        </p:cTn>
                                        <p:tgtEl>
                                          <p:spTgt spid="323677"/>
                                        </p:tgtEl>
                                        <p:attrNameLst>
                                          <p:attrName>style.visibility</p:attrName>
                                        </p:attrNameLst>
                                      </p:cBhvr>
                                      <p:to>
                                        <p:strVal val="visible"/>
                                      </p:to>
                                    </p:set>
                                    <p:anim calcmode="lin" valueType="num">
                                      <p:cBhvr additive="base">
                                        <p:cTn id="97" dur="500" fill="hold"/>
                                        <p:tgtEl>
                                          <p:spTgt spid="323677"/>
                                        </p:tgtEl>
                                        <p:attrNameLst>
                                          <p:attrName>ppt_x</p:attrName>
                                        </p:attrNameLst>
                                      </p:cBhvr>
                                      <p:tavLst>
                                        <p:tav tm="0">
                                          <p:val>
                                            <p:strVal val="#ppt_x"/>
                                          </p:val>
                                        </p:tav>
                                        <p:tav tm="100000">
                                          <p:val>
                                            <p:strVal val="#ppt_x"/>
                                          </p:val>
                                        </p:tav>
                                      </p:tavLst>
                                    </p:anim>
                                    <p:anim calcmode="lin" valueType="num">
                                      <p:cBhvr additive="base">
                                        <p:cTn id="98" dur="500" fill="hold"/>
                                        <p:tgtEl>
                                          <p:spTgt spid="323677"/>
                                        </p:tgtEl>
                                        <p:attrNameLst>
                                          <p:attrName>ppt_y</p:attrName>
                                        </p:attrNameLst>
                                      </p:cBhvr>
                                      <p:tavLst>
                                        <p:tav tm="0">
                                          <p:val>
                                            <p:strVal val="1+#ppt_h/2"/>
                                          </p:val>
                                        </p:tav>
                                        <p:tav tm="100000">
                                          <p:val>
                                            <p:strVal val="#ppt_y"/>
                                          </p:val>
                                        </p:tav>
                                      </p:tavLst>
                                    </p:anim>
                                  </p:childTnLst>
                                </p:cTn>
                              </p:par>
                              <p:par>
                                <p:cTn id="99" presetID="1" presetClass="entr" presetSubtype="0" fill="hold" nodeType="withEffect">
                                  <p:stCondLst>
                                    <p:cond delay="0"/>
                                  </p:stCondLst>
                                  <p:childTnLst>
                                    <p:set>
                                      <p:cBhvr>
                                        <p:cTn id="100" dur="1" fill="hold">
                                          <p:stCondLst>
                                            <p:cond delay="0"/>
                                          </p:stCondLst>
                                        </p:cTn>
                                        <p:tgtEl>
                                          <p:spTgt spid="323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95" grpId="0"/>
      <p:bldP spid="323599" grpId="0"/>
      <p:bldP spid="323600" grpId="0"/>
      <p:bldP spid="323605" grpId="0"/>
      <p:bldP spid="323650" grpId="0"/>
      <p:bldP spid="32365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3" name="Rectangle 5"/>
          <p:cNvSpPr>
            <a:spLocks noChangeArrowheads="1"/>
          </p:cNvSpPr>
          <p:nvPr/>
        </p:nvSpPr>
        <p:spPr bwMode="auto">
          <a:xfrm>
            <a:off x="952500" y="514350"/>
            <a:ext cx="4229100" cy="200025"/>
          </a:xfrm>
          <a:prstGeom prst="rect">
            <a:avLst/>
          </a:prstGeom>
          <a:noFill/>
          <a:ln w="9525">
            <a:noFill/>
            <a:miter lim="800000"/>
            <a:headEnd/>
            <a:tailEnd/>
          </a:ln>
          <a:effectLst/>
        </p:spPr>
        <p:txBody>
          <a:bodyPr anchor="ctr"/>
          <a:lstStyle/>
          <a:p>
            <a:r>
              <a:rPr lang="ru-RU"/>
              <a:t>Лекция </a:t>
            </a:r>
            <a:r>
              <a:rPr lang="en-US"/>
              <a:t>8 </a:t>
            </a:r>
            <a:r>
              <a:rPr lang="en-US" sz="1800"/>
              <a:t>(</a:t>
            </a:r>
            <a:r>
              <a:rPr lang="ru-RU" sz="1800"/>
              <a:t>продолжение – </a:t>
            </a:r>
            <a:r>
              <a:rPr lang="en-US" sz="1800"/>
              <a:t>8</a:t>
            </a:r>
            <a:r>
              <a:rPr lang="ru-RU" sz="1800"/>
              <a:t>.</a:t>
            </a:r>
            <a:r>
              <a:rPr lang="en-US" sz="1800"/>
              <a:t>3</a:t>
            </a:r>
            <a:r>
              <a:rPr lang="ru-RU" sz="1800"/>
              <a:t>)</a:t>
            </a:r>
          </a:p>
        </p:txBody>
      </p:sp>
      <p:pic>
        <p:nvPicPr>
          <p:cNvPr id="324614" name="Picture 6" descr="НТЦТТ2"/>
          <p:cNvPicPr>
            <a:picLocks noChangeAspect="1" noChangeArrowheads="1"/>
          </p:cNvPicPr>
          <p:nvPr/>
        </p:nvPicPr>
        <p:blipFill>
          <a:blip r:embed="rId3" cstate="print"/>
          <a:srcRect/>
          <a:stretch>
            <a:fillRect/>
          </a:stretch>
        </p:blipFill>
        <p:spPr bwMode="auto">
          <a:xfrm>
            <a:off x="8172450" y="115888"/>
            <a:ext cx="792163" cy="512762"/>
          </a:xfrm>
          <a:prstGeom prst="rect">
            <a:avLst/>
          </a:prstGeom>
          <a:noFill/>
          <a:ln w="9525">
            <a:noFill/>
            <a:miter lim="800000"/>
            <a:headEnd/>
            <a:tailEnd/>
          </a:ln>
        </p:spPr>
      </p:pic>
      <p:sp>
        <p:nvSpPr>
          <p:cNvPr id="324615" name="Rectangle 7"/>
          <p:cNvSpPr>
            <a:spLocks noChangeArrowheads="1"/>
          </p:cNvSpPr>
          <p:nvPr/>
        </p:nvSpPr>
        <p:spPr bwMode="auto">
          <a:xfrm>
            <a:off x="0" y="585788"/>
            <a:ext cx="8936038" cy="677862"/>
          </a:xfrm>
          <a:prstGeom prst="rect">
            <a:avLst/>
          </a:prstGeom>
          <a:noFill/>
          <a:ln w="9525">
            <a:noFill/>
            <a:miter lim="800000"/>
            <a:headEnd/>
            <a:tailEnd/>
          </a:ln>
          <a:effectLst/>
        </p:spPr>
        <p:txBody>
          <a:bodyPr/>
          <a:lstStyle/>
          <a:p>
            <a:pPr marL="533400" indent="-533400">
              <a:lnSpc>
                <a:spcPct val="80000"/>
              </a:lnSpc>
              <a:spcBef>
                <a:spcPct val="20000"/>
              </a:spcBef>
              <a:buClr>
                <a:schemeClr val="bg2"/>
              </a:buClr>
              <a:buSzPct val="75000"/>
              <a:buFont typeface="Wingdings" pitchFamily="2" charset="2"/>
              <a:buNone/>
            </a:pPr>
            <a:endParaRPr lang="ru-RU" sz="1000" b="1"/>
          </a:p>
          <a:p>
            <a:pPr marL="533400" indent="-533400">
              <a:spcBef>
                <a:spcPct val="20000"/>
              </a:spcBef>
              <a:buClr>
                <a:schemeClr val="bg2"/>
              </a:buClr>
              <a:buSzPct val="75000"/>
              <a:buFont typeface="Wingdings" pitchFamily="2" charset="2"/>
              <a:buChar char="n"/>
            </a:pPr>
            <a:r>
              <a:rPr lang="ru-RU" sz="1000" b="1"/>
              <a:t>Методы определения положения центра тяжести сложных фигур  – </a:t>
            </a:r>
          </a:p>
          <a:p>
            <a:pPr marL="533400" indent="-533400">
              <a:spcBef>
                <a:spcPct val="20000"/>
              </a:spcBef>
              <a:buClr>
                <a:schemeClr val="bg2"/>
              </a:buClr>
              <a:buSzPct val="75000"/>
              <a:buFont typeface="Wingdings" pitchFamily="2" charset="2"/>
              <a:buNone/>
            </a:pPr>
            <a:r>
              <a:rPr lang="ru-RU" sz="900"/>
              <a:t>	</a:t>
            </a:r>
            <a:r>
              <a:rPr lang="ru-RU" sz="1000"/>
              <a:t>1.  </a:t>
            </a:r>
            <a:r>
              <a:rPr lang="ru-RU" sz="1000" b="1">
                <a:solidFill>
                  <a:srgbClr val="FF0000"/>
                </a:solidFill>
              </a:rPr>
              <a:t>Метод разбиения</a:t>
            </a:r>
            <a:r>
              <a:rPr lang="ru-RU" sz="1000"/>
              <a:t> – сложная фигура разбивается на совокупность простых фигур, для которых известны положения центра тяжести или легко определяются</a:t>
            </a:r>
            <a:r>
              <a:rPr lang="en-US" sz="1000"/>
              <a:t>:</a:t>
            </a:r>
            <a:r>
              <a:rPr lang="ru-RU" sz="900"/>
              <a:t> </a:t>
            </a:r>
          </a:p>
        </p:txBody>
      </p:sp>
      <p:sp>
        <p:nvSpPr>
          <p:cNvPr id="324616" name="Rectangle 8"/>
          <p:cNvSpPr>
            <a:spLocks noChangeArrowheads="1"/>
          </p:cNvSpPr>
          <p:nvPr/>
        </p:nvSpPr>
        <p:spPr bwMode="auto">
          <a:xfrm>
            <a:off x="533400" y="1533525"/>
            <a:ext cx="295275" cy="779463"/>
          </a:xfrm>
          <a:prstGeom prst="rect">
            <a:avLst/>
          </a:prstGeom>
          <a:solidFill>
            <a:srgbClr val="FFCC99"/>
          </a:solidFill>
          <a:ln w="9525" algn="ctr">
            <a:solidFill>
              <a:schemeClr val="tx1"/>
            </a:solidFill>
            <a:miter lim="800000"/>
            <a:headEnd/>
            <a:tailEnd/>
          </a:ln>
          <a:effectLst/>
        </p:spPr>
        <p:txBody>
          <a:bodyPr wrap="none" anchor="ctr"/>
          <a:lstStyle/>
          <a:p>
            <a:endParaRPr lang="ru-RU"/>
          </a:p>
        </p:txBody>
      </p:sp>
      <p:sp>
        <p:nvSpPr>
          <p:cNvPr id="324617" name="Rectangle 9"/>
          <p:cNvSpPr>
            <a:spLocks noChangeArrowheads="1"/>
          </p:cNvSpPr>
          <p:nvPr/>
        </p:nvSpPr>
        <p:spPr bwMode="auto">
          <a:xfrm rot="5400000">
            <a:off x="1072357" y="1775619"/>
            <a:ext cx="300037" cy="771525"/>
          </a:xfrm>
          <a:prstGeom prst="rect">
            <a:avLst/>
          </a:prstGeom>
          <a:solidFill>
            <a:srgbClr val="FFCC99"/>
          </a:solidFill>
          <a:ln w="9525" algn="ctr">
            <a:solidFill>
              <a:schemeClr val="tx1"/>
            </a:solidFill>
            <a:miter lim="800000"/>
            <a:headEnd/>
            <a:tailEnd/>
          </a:ln>
          <a:effectLst/>
        </p:spPr>
        <p:txBody>
          <a:bodyPr wrap="none" anchor="ctr"/>
          <a:lstStyle/>
          <a:p>
            <a:endParaRPr lang="ru-RU"/>
          </a:p>
        </p:txBody>
      </p:sp>
      <p:sp>
        <p:nvSpPr>
          <p:cNvPr id="324618" name="Rectangle 10"/>
          <p:cNvSpPr>
            <a:spLocks noChangeArrowheads="1"/>
          </p:cNvSpPr>
          <p:nvPr/>
        </p:nvSpPr>
        <p:spPr bwMode="auto">
          <a:xfrm>
            <a:off x="752475" y="2019300"/>
            <a:ext cx="142875" cy="288925"/>
          </a:xfrm>
          <a:prstGeom prst="rect">
            <a:avLst/>
          </a:prstGeom>
          <a:solidFill>
            <a:srgbClr val="FFCC99"/>
          </a:solidFill>
          <a:ln w="9525" algn="ctr">
            <a:noFill/>
            <a:miter lim="800000"/>
            <a:headEnd/>
            <a:tailEnd/>
          </a:ln>
          <a:effectLst/>
        </p:spPr>
        <p:txBody>
          <a:bodyPr wrap="none" anchor="ctr"/>
          <a:lstStyle/>
          <a:p>
            <a:endParaRPr lang="ru-RU"/>
          </a:p>
        </p:txBody>
      </p:sp>
      <p:sp>
        <p:nvSpPr>
          <p:cNvPr id="324619" name="Line 11"/>
          <p:cNvSpPr>
            <a:spLocks noChangeShapeType="1"/>
          </p:cNvSpPr>
          <p:nvPr/>
        </p:nvSpPr>
        <p:spPr bwMode="auto">
          <a:xfrm>
            <a:off x="533400" y="2312988"/>
            <a:ext cx="1508125" cy="0"/>
          </a:xfrm>
          <a:prstGeom prst="line">
            <a:avLst/>
          </a:prstGeom>
          <a:noFill/>
          <a:ln w="9525">
            <a:solidFill>
              <a:srgbClr val="008000"/>
            </a:solidFill>
            <a:round/>
            <a:headEnd/>
            <a:tailEnd type="triangle" w="med" len="med"/>
          </a:ln>
          <a:effectLst/>
        </p:spPr>
        <p:txBody>
          <a:bodyPr anchor="ctr"/>
          <a:lstStyle/>
          <a:p>
            <a:endParaRPr lang="ru-RU"/>
          </a:p>
        </p:txBody>
      </p:sp>
      <p:sp>
        <p:nvSpPr>
          <p:cNvPr id="324620" name="Line 12"/>
          <p:cNvSpPr>
            <a:spLocks noChangeShapeType="1"/>
          </p:cNvSpPr>
          <p:nvPr/>
        </p:nvSpPr>
        <p:spPr bwMode="auto">
          <a:xfrm rot="-5400000">
            <a:off x="63500" y="1831976"/>
            <a:ext cx="955675" cy="0"/>
          </a:xfrm>
          <a:prstGeom prst="line">
            <a:avLst/>
          </a:prstGeom>
          <a:noFill/>
          <a:ln w="9525">
            <a:solidFill>
              <a:srgbClr val="339966"/>
            </a:solidFill>
            <a:round/>
            <a:headEnd/>
            <a:tailEnd type="triangle" w="med" len="med"/>
          </a:ln>
          <a:effectLst/>
        </p:spPr>
        <p:txBody>
          <a:bodyPr anchor="ctr"/>
          <a:lstStyle/>
          <a:p>
            <a:endParaRPr lang="ru-RU"/>
          </a:p>
        </p:txBody>
      </p:sp>
      <p:graphicFrame>
        <p:nvGraphicFramePr>
          <p:cNvPr id="324621" name="Object 13"/>
          <p:cNvGraphicFramePr>
            <a:graphicFrameLocks noChangeAspect="1"/>
          </p:cNvGraphicFramePr>
          <p:nvPr/>
        </p:nvGraphicFramePr>
        <p:xfrm>
          <a:off x="1908175" y="2120900"/>
          <a:ext cx="127000" cy="139700"/>
        </p:xfrm>
        <a:graphic>
          <a:graphicData uri="http://schemas.openxmlformats.org/presentationml/2006/ole">
            <p:oleObj spid="_x0000_s324621" name="Формула" r:id="rId4" imgW="126720" imgH="139680" progId="Equation.3">
              <p:embed/>
            </p:oleObj>
          </a:graphicData>
        </a:graphic>
      </p:graphicFrame>
      <p:graphicFrame>
        <p:nvGraphicFramePr>
          <p:cNvPr id="324622" name="Object 14"/>
          <p:cNvGraphicFramePr>
            <a:graphicFrameLocks noChangeAspect="1"/>
          </p:cNvGraphicFramePr>
          <p:nvPr/>
        </p:nvGraphicFramePr>
        <p:xfrm>
          <a:off x="623888" y="1296988"/>
          <a:ext cx="139700" cy="165100"/>
        </p:xfrm>
        <a:graphic>
          <a:graphicData uri="http://schemas.openxmlformats.org/presentationml/2006/ole">
            <p:oleObj spid="_x0000_s324622" name="Формула" r:id="rId5" imgW="139680" imgH="164880" progId="Equation.3">
              <p:embed/>
            </p:oleObj>
          </a:graphicData>
        </a:graphic>
      </p:graphicFrame>
      <p:sp>
        <p:nvSpPr>
          <p:cNvPr id="324623" name="Line 15"/>
          <p:cNvSpPr>
            <a:spLocks noChangeShapeType="1"/>
          </p:cNvSpPr>
          <p:nvPr/>
        </p:nvSpPr>
        <p:spPr bwMode="auto">
          <a:xfrm>
            <a:off x="533400" y="1533525"/>
            <a:ext cx="285750" cy="771525"/>
          </a:xfrm>
          <a:prstGeom prst="line">
            <a:avLst/>
          </a:prstGeom>
          <a:noFill/>
          <a:ln w="9525">
            <a:solidFill>
              <a:schemeClr val="tx1"/>
            </a:solidFill>
            <a:prstDash val="dash"/>
            <a:round/>
            <a:headEnd/>
            <a:tailEnd/>
          </a:ln>
          <a:effectLst/>
        </p:spPr>
        <p:txBody>
          <a:bodyPr anchor="ctr"/>
          <a:lstStyle/>
          <a:p>
            <a:endParaRPr lang="ru-RU"/>
          </a:p>
        </p:txBody>
      </p:sp>
      <p:sp>
        <p:nvSpPr>
          <p:cNvPr id="324624" name="Line 16"/>
          <p:cNvSpPr>
            <a:spLocks noChangeShapeType="1"/>
          </p:cNvSpPr>
          <p:nvPr/>
        </p:nvSpPr>
        <p:spPr bwMode="auto">
          <a:xfrm flipH="1">
            <a:off x="541338" y="1531938"/>
            <a:ext cx="285750" cy="771525"/>
          </a:xfrm>
          <a:prstGeom prst="line">
            <a:avLst/>
          </a:prstGeom>
          <a:noFill/>
          <a:ln w="9525">
            <a:solidFill>
              <a:schemeClr val="tx1"/>
            </a:solidFill>
            <a:prstDash val="dash"/>
            <a:round/>
            <a:headEnd/>
            <a:tailEnd/>
          </a:ln>
          <a:effectLst/>
        </p:spPr>
        <p:txBody>
          <a:bodyPr anchor="ctr"/>
          <a:lstStyle/>
          <a:p>
            <a:endParaRPr lang="ru-RU"/>
          </a:p>
        </p:txBody>
      </p:sp>
      <p:sp>
        <p:nvSpPr>
          <p:cNvPr id="324625" name="Line 17"/>
          <p:cNvSpPr>
            <a:spLocks noChangeShapeType="1"/>
          </p:cNvSpPr>
          <p:nvPr/>
        </p:nvSpPr>
        <p:spPr bwMode="auto">
          <a:xfrm>
            <a:off x="828675" y="2009775"/>
            <a:ext cx="771525" cy="295275"/>
          </a:xfrm>
          <a:prstGeom prst="line">
            <a:avLst/>
          </a:prstGeom>
          <a:noFill/>
          <a:ln w="9525">
            <a:solidFill>
              <a:schemeClr val="tx1"/>
            </a:solidFill>
            <a:prstDash val="dash"/>
            <a:round/>
            <a:headEnd/>
            <a:tailEnd/>
          </a:ln>
          <a:effectLst/>
        </p:spPr>
        <p:txBody>
          <a:bodyPr anchor="ctr"/>
          <a:lstStyle/>
          <a:p>
            <a:endParaRPr lang="ru-RU"/>
          </a:p>
        </p:txBody>
      </p:sp>
      <p:sp>
        <p:nvSpPr>
          <p:cNvPr id="324626" name="Line 18"/>
          <p:cNvSpPr>
            <a:spLocks noChangeShapeType="1"/>
          </p:cNvSpPr>
          <p:nvPr/>
        </p:nvSpPr>
        <p:spPr bwMode="auto">
          <a:xfrm flipV="1">
            <a:off x="846138" y="2017713"/>
            <a:ext cx="771525" cy="295275"/>
          </a:xfrm>
          <a:prstGeom prst="line">
            <a:avLst/>
          </a:prstGeom>
          <a:noFill/>
          <a:ln w="9525">
            <a:solidFill>
              <a:schemeClr val="tx1"/>
            </a:solidFill>
            <a:prstDash val="dash"/>
            <a:round/>
            <a:headEnd/>
            <a:tailEnd/>
          </a:ln>
          <a:effectLst/>
        </p:spPr>
        <p:txBody>
          <a:bodyPr anchor="ctr"/>
          <a:lstStyle/>
          <a:p>
            <a:endParaRPr lang="ru-RU"/>
          </a:p>
        </p:txBody>
      </p:sp>
      <p:sp>
        <p:nvSpPr>
          <p:cNvPr id="324627" name="Oval 19"/>
          <p:cNvSpPr>
            <a:spLocks noChangeArrowheads="1"/>
          </p:cNvSpPr>
          <p:nvPr/>
        </p:nvSpPr>
        <p:spPr bwMode="auto">
          <a:xfrm>
            <a:off x="904875" y="1485900"/>
            <a:ext cx="219075" cy="219075"/>
          </a:xfrm>
          <a:prstGeom prst="ellipse">
            <a:avLst/>
          </a:prstGeom>
          <a:solidFill>
            <a:srgbClr val="CCFFFF"/>
          </a:solidFill>
          <a:ln w="9525" algn="ctr">
            <a:solidFill>
              <a:schemeClr val="tx1"/>
            </a:solidFill>
            <a:round/>
            <a:headEnd/>
            <a:tailEnd/>
          </a:ln>
          <a:effectLst/>
        </p:spPr>
        <p:txBody>
          <a:bodyPr wrap="none" anchor="ctr"/>
          <a:lstStyle/>
          <a:p>
            <a:pPr algn="ctr"/>
            <a:r>
              <a:rPr lang="en-US" sz="800"/>
              <a:t>1</a:t>
            </a:r>
            <a:endParaRPr lang="ru-RU" sz="800"/>
          </a:p>
        </p:txBody>
      </p:sp>
      <p:sp>
        <p:nvSpPr>
          <p:cNvPr id="324628" name="Oval 20"/>
          <p:cNvSpPr>
            <a:spLocks noChangeArrowheads="1"/>
          </p:cNvSpPr>
          <p:nvPr/>
        </p:nvSpPr>
        <p:spPr bwMode="auto">
          <a:xfrm>
            <a:off x="1455738" y="1712913"/>
            <a:ext cx="219075" cy="219075"/>
          </a:xfrm>
          <a:prstGeom prst="ellipse">
            <a:avLst/>
          </a:prstGeom>
          <a:solidFill>
            <a:srgbClr val="CCFFFF"/>
          </a:solidFill>
          <a:ln w="9525" algn="ctr">
            <a:solidFill>
              <a:schemeClr val="tx1"/>
            </a:solidFill>
            <a:round/>
            <a:headEnd/>
            <a:tailEnd/>
          </a:ln>
          <a:effectLst/>
        </p:spPr>
        <p:txBody>
          <a:bodyPr wrap="none" anchor="ctr"/>
          <a:lstStyle/>
          <a:p>
            <a:pPr algn="ctr"/>
            <a:r>
              <a:rPr lang="en-US" sz="800"/>
              <a:t>2</a:t>
            </a:r>
            <a:endParaRPr lang="ru-RU" sz="800"/>
          </a:p>
        </p:txBody>
      </p:sp>
      <p:sp>
        <p:nvSpPr>
          <p:cNvPr id="324636" name="Oval 28"/>
          <p:cNvSpPr>
            <a:spLocks noChangeArrowheads="1"/>
          </p:cNvSpPr>
          <p:nvPr/>
        </p:nvSpPr>
        <p:spPr bwMode="auto">
          <a:xfrm>
            <a:off x="660400" y="1908175"/>
            <a:ext cx="42863" cy="42863"/>
          </a:xfrm>
          <a:prstGeom prst="ellipse">
            <a:avLst/>
          </a:prstGeom>
          <a:solidFill>
            <a:srgbClr val="FF0000"/>
          </a:solidFill>
          <a:ln w="9525" algn="ctr">
            <a:solidFill>
              <a:schemeClr val="tx1"/>
            </a:solidFill>
            <a:round/>
            <a:headEnd/>
            <a:tailEnd/>
          </a:ln>
          <a:effectLst/>
        </p:spPr>
        <p:txBody>
          <a:bodyPr wrap="none" anchor="ctr"/>
          <a:lstStyle/>
          <a:p>
            <a:endParaRPr lang="ru-RU"/>
          </a:p>
        </p:txBody>
      </p:sp>
      <p:sp>
        <p:nvSpPr>
          <p:cNvPr id="324637" name="Oval 29"/>
          <p:cNvSpPr>
            <a:spLocks noChangeArrowheads="1"/>
          </p:cNvSpPr>
          <p:nvPr/>
        </p:nvSpPr>
        <p:spPr bwMode="auto">
          <a:xfrm>
            <a:off x="1204913" y="2141538"/>
            <a:ext cx="42862" cy="42862"/>
          </a:xfrm>
          <a:prstGeom prst="ellipse">
            <a:avLst/>
          </a:prstGeom>
          <a:solidFill>
            <a:srgbClr val="FF0000"/>
          </a:solidFill>
          <a:ln w="9525" algn="ctr">
            <a:solidFill>
              <a:schemeClr val="tx1"/>
            </a:solidFill>
            <a:round/>
            <a:headEnd/>
            <a:tailEnd/>
          </a:ln>
          <a:effectLst/>
        </p:spPr>
        <p:txBody>
          <a:bodyPr wrap="none" anchor="ctr"/>
          <a:lstStyle/>
          <a:p>
            <a:endParaRPr lang="ru-RU"/>
          </a:p>
        </p:txBody>
      </p:sp>
      <p:grpSp>
        <p:nvGrpSpPr>
          <p:cNvPr id="324640" name="Group 32"/>
          <p:cNvGrpSpPr>
            <a:grpSpLocks/>
          </p:cNvGrpSpPr>
          <p:nvPr/>
        </p:nvGrpSpPr>
        <p:grpSpPr bwMode="auto">
          <a:xfrm>
            <a:off x="314325" y="2330450"/>
            <a:ext cx="901700" cy="271463"/>
            <a:chOff x="810" y="1342"/>
            <a:chExt cx="568" cy="171"/>
          </a:xfrm>
        </p:grpSpPr>
        <p:sp>
          <p:nvSpPr>
            <p:cNvPr id="324633" name="Line 25"/>
            <p:cNvSpPr>
              <a:spLocks noChangeShapeType="1"/>
            </p:cNvSpPr>
            <p:nvPr/>
          </p:nvSpPr>
          <p:spPr bwMode="auto">
            <a:xfrm>
              <a:off x="948" y="1506"/>
              <a:ext cx="430" cy="0"/>
            </a:xfrm>
            <a:prstGeom prst="line">
              <a:avLst/>
            </a:prstGeom>
            <a:noFill/>
            <a:ln w="9525">
              <a:solidFill>
                <a:schemeClr val="tx1"/>
              </a:solidFill>
              <a:round/>
              <a:headEnd type="triangle" w="med" len="med"/>
              <a:tailEnd type="triangle" w="med" len="med"/>
            </a:ln>
            <a:effectLst/>
          </p:spPr>
          <p:txBody>
            <a:bodyPr anchor="ctr"/>
            <a:lstStyle/>
            <a:p>
              <a:endParaRPr lang="ru-RU"/>
            </a:p>
          </p:txBody>
        </p:sp>
        <p:sp>
          <p:nvSpPr>
            <p:cNvPr id="324634" name="Line 26"/>
            <p:cNvSpPr>
              <a:spLocks noChangeShapeType="1"/>
            </p:cNvSpPr>
            <p:nvPr/>
          </p:nvSpPr>
          <p:spPr bwMode="auto">
            <a:xfrm>
              <a:off x="810" y="1408"/>
              <a:ext cx="130" cy="0"/>
            </a:xfrm>
            <a:prstGeom prst="line">
              <a:avLst/>
            </a:prstGeom>
            <a:noFill/>
            <a:ln w="9525">
              <a:solidFill>
                <a:schemeClr val="tx1"/>
              </a:solidFill>
              <a:round/>
              <a:headEnd/>
              <a:tailEnd type="triangle" w="med" len="med"/>
            </a:ln>
            <a:effectLst/>
          </p:spPr>
          <p:txBody>
            <a:bodyPr anchor="ctr"/>
            <a:lstStyle/>
            <a:p>
              <a:endParaRPr lang="ru-RU"/>
            </a:p>
          </p:txBody>
        </p:sp>
        <p:sp>
          <p:nvSpPr>
            <p:cNvPr id="324635" name="Line 27"/>
            <p:cNvSpPr>
              <a:spLocks noChangeShapeType="1"/>
            </p:cNvSpPr>
            <p:nvPr/>
          </p:nvSpPr>
          <p:spPr bwMode="auto">
            <a:xfrm flipH="1">
              <a:off x="1047" y="1413"/>
              <a:ext cx="130" cy="0"/>
            </a:xfrm>
            <a:prstGeom prst="line">
              <a:avLst/>
            </a:prstGeom>
            <a:noFill/>
            <a:ln w="9525">
              <a:solidFill>
                <a:schemeClr val="tx1"/>
              </a:solidFill>
              <a:round/>
              <a:headEnd/>
              <a:tailEnd type="triangle" w="med" len="med"/>
            </a:ln>
            <a:effectLst/>
          </p:spPr>
          <p:txBody>
            <a:bodyPr anchor="ctr"/>
            <a:lstStyle/>
            <a:p>
              <a:endParaRPr lang="ru-RU"/>
            </a:p>
          </p:txBody>
        </p:sp>
        <p:graphicFrame>
          <p:nvGraphicFramePr>
            <p:cNvPr id="324638" name="Object 30"/>
            <p:cNvGraphicFramePr>
              <a:graphicFrameLocks noChangeAspect="1"/>
            </p:cNvGraphicFramePr>
            <p:nvPr/>
          </p:nvGraphicFramePr>
          <p:xfrm>
            <a:off x="946" y="1342"/>
            <a:ext cx="86" cy="112"/>
          </p:xfrm>
          <a:graphic>
            <a:graphicData uri="http://schemas.openxmlformats.org/presentationml/2006/ole">
              <p:oleObj spid="_x0000_s324638" name="Формула" r:id="rId6" imgW="164880" imgH="215640" progId="Equation.3">
                <p:embed/>
              </p:oleObj>
            </a:graphicData>
          </a:graphic>
        </p:graphicFrame>
        <p:graphicFrame>
          <p:nvGraphicFramePr>
            <p:cNvPr id="324639" name="Object 31"/>
            <p:cNvGraphicFramePr>
              <a:graphicFrameLocks noChangeAspect="1"/>
            </p:cNvGraphicFramePr>
            <p:nvPr/>
          </p:nvGraphicFramePr>
          <p:xfrm>
            <a:off x="1129" y="1393"/>
            <a:ext cx="99" cy="120"/>
          </p:xfrm>
          <a:graphic>
            <a:graphicData uri="http://schemas.openxmlformats.org/presentationml/2006/ole">
              <p:oleObj spid="_x0000_s324639" name="Формула" r:id="rId7" imgW="177480" imgH="215640" progId="Equation.3">
                <p:embed/>
              </p:oleObj>
            </a:graphicData>
          </a:graphic>
        </p:graphicFrame>
      </p:grpSp>
      <p:grpSp>
        <p:nvGrpSpPr>
          <p:cNvPr id="324644" name="Group 36"/>
          <p:cNvGrpSpPr>
            <a:grpSpLocks/>
          </p:cNvGrpSpPr>
          <p:nvPr/>
        </p:nvGrpSpPr>
        <p:grpSpPr bwMode="auto">
          <a:xfrm>
            <a:off x="533400" y="1938338"/>
            <a:ext cx="693738" cy="709612"/>
            <a:chOff x="948" y="1095"/>
            <a:chExt cx="437" cy="447"/>
          </a:xfrm>
        </p:grpSpPr>
        <p:sp>
          <p:nvSpPr>
            <p:cNvPr id="324629" name="Line 21"/>
            <p:cNvSpPr>
              <a:spLocks noChangeShapeType="1"/>
            </p:cNvSpPr>
            <p:nvPr/>
          </p:nvSpPr>
          <p:spPr bwMode="auto">
            <a:xfrm>
              <a:off x="948" y="1326"/>
              <a:ext cx="0" cy="216"/>
            </a:xfrm>
            <a:prstGeom prst="line">
              <a:avLst/>
            </a:prstGeom>
            <a:noFill/>
            <a:ln w="9525">
              <a:solidFill>
                <a:schemeClr val="tx1"/>
              </a:solidFill>
              <a:round/>
              <a:headEnd/>
              <a:tailEnd/>
            </a:ln>
            <a:effectLst/>
          </p:spPr>
          <p:txBody>
            <a:bodyPr anchor="ctr"/>
            <a:lstStyle/>
            <a:p>
              <a:endParaRPr lang="ru-RU"/>
            </a:p>
          </p:txBody>
        </p:sp>
        <p:sp>
          <p:nvSpPr>
            <p:cNvPr id="324630" name="Line 22"/>
            <p:cNvSpPr>
              <a:spLocks noChangeShapeType="1"/>
            </p:cNvSpPr>
            <p:nvPr/>
          </p:nvSpPr>
          <p:spPr bwMode="auto">
            <a:xfrm>
              <a:off x="1043" y="1095"/>
              <a:ext cx="0" cy="354"/>
            </a:xfrm>
            <a:prstGeom prst="line">
              <a:avLst/>
            </a:prstGeom>
            <a:noFill/>
            <a:ln w="9525">
              <a:solidFill>
                <a:schemeClr val="tx1"/>
              </a:solidFill>
              <a:round/>
              <a:headEnd/>
              <a:tailEnd/>
            </a:ln>
            <a:effectLst/>
          </p:spPr>
          <p:txBody>
            <a:bodyPr anchor="ctr"/>
            <a:lstStyle/>
            <a:p>
              <a:endParaRPr lang="ru-RU"/>
            </a:p>
          </p:txBody>
        </p:sp>
        <p:sp>
          <p:nvSpPr>
            <p:cNvPr id="324631" name="Line 23"/>
            <p:cNvSpPr>
              <a:spLocks noChangeShapeType="1"/>
            </p:cNvSpPr>
            <p:nvPr/>
          </p:nvSpPr>
          <p:spPr bwMode="auto">
            <a:xfrm>
              <a:off x="1385" y="1233"/>
              <a:ext cx="0" cy="306"/>
            </a:xfrm>
            <a:prstGeom prst="line">
              <a:avLst/>
            </a:prstGeom>
            <a:noFill/>
            <a:ln w="9525">
              <a:solidFill>
                <a:schemeClr val="tx1"/>
              </a:solidFill>
              <a:round/>
              <a:headEnd/>
              <a:tailEnd/>
            </a:ln>
            <a:effectLst/>
          </p:spPr>
          <p:txBody>
            <a:bodyPr anchor="ctr"/>
            <a:lstStyle/>
            <a:p>
              <a:endParaRPr lang="ru-RU"/>
            </a:p>
          </p:txBody>
        </p:sp>
      </p:grpSp>
      <p:graphicFrame>
        <p:nvGraphicFramePr>
          <p:cNvPr id="324645" name="Object 37"/>
          <p:cNvGraphicFramePr>
            <a:graphicFrameLocks noChangeAspect="1"/>
          </p:cNvGraphicFramePr>
          <p:nvPr/>
        </p:nvGraphicFramePr>
        <p:xfrm>
          <a:off x="2168525" y="1212850"/>
          <a:ext cx="1739900" cy="469900"/>
        </p:xfrm>
        <a:graphic>
          <a:graphicData uri="http://schemas.openxmlformats.org/presentationml/2006/ole">
            <p:oleObj spid="_x0000_s324645" name="Формула" r:id="rId8" imgW="1739880" imgH="469800" progId="Equation.3">
              <p:embed/>
            </p:oleObj>
          </a:graphicData>
        </a:graphic>
      </p:graphicFrame>
      <p:sp>
        <p:nvSpPr>
          <p:cNvPr id="324646" name="Text Box 38"/>
          <p:cNvSpPr txBox="1">
            <a:spLocks noChangeArrowheads="1"/>
          </p:cNvSpPr>
          <p:nvPr/>
        </p:nvSpPr>
        <p:spPr bwMode="auto">
          <a:xfrm>
            <a:off x="3922713" y="1173163"/>
            <a:ext cx="5219700" cy="1158875"/>
          </a:xfrm>
          <a:prstGeom prst="rect">
            <a:avLst/>
          </a:prstGeom>
          <a:noFill/>
          <a:ln w="9525" algn="ctr">
            <a:noFill/>
            <a:miter lim="800000"/>
            <a:headEnd/>
            <a:tailEnd/>
          </a:ln>
          <a:effectLst/>
        </p:spPr>
        <p:txBody>
          <a:bodyPr wrap="none">
            <a:spAutoFit/>
          </a:bodyPr>
          <a:lstStyle/>
          <a:p>
            <a:pPr marL="342900" indent="-342900"/>
            <a:r>
              <a:rPr lang="ru-RU" sz="1000"/>
              <a:t>2.</a:t>
            </a:r>
            <a:r>
              <a:rPr lang="ru-RU" sz="1000" b="1">
                <a:solidFill>
                  <a:srgbClr val="FF0000"/>
                </a:solidFill>
              </a:rPr>
              <a:t> Метод отрицательных площадей</a:t>
            </a:r>
            <a:r>
              <a:rPr lang="ru-RU" sz="1000"/>
              <a:t> – так же, как и в методе разбиения, </a:t>
            </a:r>
          </a:p>
          <a:p>
            <a:pPr marL="342900" indent="-342900"/>
            <a:r>
              <a:rPr lang="ru-RU" sz="1000"/>
              <a:t>сложная фигура разбивается на совокупность простых фигур, для которых известны</a:t>
            </a:r>
          </a:p>
          <a:p>
            <a:pPr marL="342900" indent="-342900"/>
            <a:r>
              <a:rPr lang="ru-RU" sz="1000"/>
              <a:t>положения центра тяжести или легко определяются, но при наличии отверстий или</a:t>
            </a:r>
          </a:p>
          <a:p>
            <a:pPr marL="342900" indent="-342900"/>
            <a:r>
              <a:rPr lang="ru-RU" sz="1000"/>
              <a:t>пустот удобно их представление в виде </a:t>
            </a:r>
            <a:r>
              <a:rPr lang="en-US" sz="1000"/>
              <a:t>“</a:t>
            </a:r>
            <a:r>
              <a:rPr lang="ru-RU" sz="1000"/>
              <a:t>отрицательных</a:t>
            </a:r>
            <a:r>
              <a:rPr lang="en-US" sz="1000"/>
              <a:t>” </a:t>
            </a:r>
            <a:r>
              <a:rPr lang="ru-RU" sz="1000"/>
              <a:t>областей. Например,</a:t>
            </a:r>
          </a:p>
          <a:p>
            <a:pPr marL="342900" indent="-342900"/>
            <a:r>
              <a:rPr lang="ru-RU" sz="1000"/>
              <a:t>следующая фигура вместо разбиения на 4 обычных прямоугольника, может быть</a:t>
            </a:r>
          </a:p>
          <a:p>
            <a:pPr marL="342900" indent="-342900"/>
            <a:r>
              <a:rPr lang="ru-RU" sz="1000"/>
              <a:t>представлена как совокупность двух прямоугольников, один из которых имеет</a:t>
            </a:r>
          </a:p>
          <a:p>
            <a:pPr marL="342900" indent="-342900"/>
            <a:r>
              <a:rPr lang="ru-RU" sz="1000"/>
              <a:t>отрицательную площадь</a:t>
            </a:r>
            <a:r>
              <a:rPr lang="en-US" sz="1000"/>
              <a:t>:</a:t>
            </a:r>
            <a:r>
              <a:rPr lang="ru-RU" sz="1000"/>
              <a:t> </a:t>
            </a:r>
          </a:p>
        </p:txBody>
      </p:sp>
      <p:grpSp>
        <p:nvGrpSpPr>
          <p:cNvPr id="324672" name="Group 64"/>
          <p:cNvGrpSpPr>
            <a:grpSpLocks/>
          </p:cNvGrpSpPr>
          <p:nvPr/>
        </p:nvGrpSpPr>
        <p:grpSpPr bwMode="auto">
          <a:xfrm>
            <a:off x="2370138" y="1781175"/>
            <a:ext cx="1539875" cy="1012825"/>
            <a:chOff x="1571" y="1152"/>
            <a:chExt cx="970" cy="638"/>
          </a:xfrm>
        </p:grpSpPr>
        <p:sp>
          <p:nvSpPr>
            <p:cNvPr id="324647" name="Rectangle 39"/>
            <p:cNvSpPr>
              <a:spLocks noChangeArrowheads="1"/>
            </p:cNvSpPr>
            <p:nvPr/>
          </p:nvSpPr>
          <p:spPr bwMode="auto">
            <a:xfrm>
              <a:off x="1577" y="1295"/>
              <a:ext cx="834" cy="491"/>
            </a:xfrm>
            <a:prstGeom prst="rect">
              <a:avLst/>
            </a:prstGeom>
            <a:solidFill>
              <a:srgbClr val="FFCC99"/>
            </a:solidFill>
            <a:ln w="9525" algn="ctr">
              <a:solidFill>
                <a:schemeClr val="tx1"/>
              </a:solidFill>
              <a:miter lim="800000"/>
              <a:headEnd/>
              <a:tailEnd/>
            </a:ln>
            <a:effectLst/>
          </p:spPr>
          <p:txBody>
            <a:bodyPr wrap="none" anchor="ctr"/>
            <a:lstStyle/>
            <a:p>
              <a:endParaRPr lang="ru-RU"/>
            </a:p>
          </p:txBody>
        </p:sp>
        <p:sp>
          <p:nvSpPr>
            <p:cNvPr id="324648" name="Rectangle 40"/>
            <p:cNvSpPr>
              <a:spLocks noChangeArrowheads="1"/>
            </p:cNvSpPr>
            <p:nvPr/>
          </p:nvSpPr>
          <p:spPr bwMode="auto">
            <a:xfrm rot="5400000">
              <a:off x="1982" y="1310"/>
              <a:ext cx="189" cy="258"/>
            </a:xfrm>
            <a:prstGeom prst="rect">
              <a:avLst/>
            </a:prstGeom>
            <a:solidFill>
              <a:schemeClr val="bg1"/>
            </a:solidFill>
            <a:ln w="9525" algn="ctr">
              <a:solidFill>
                <a:schemeClr val="tx1"/>
              </a:solidFill>
              <a:miter lim="800000"/>
              <a:headEnd/>
              <a:tailEnd/>
            </a:ln>
            <a:effectLst/>
          </p:spPr>
          <p:txBody>
            <a:bodyPr wrap="none" anchor="ctr"/>
            <a:lstStyle/>
            <a:p>
              <a:endParaRPr lang="ru-RU"/>
            </a:p>
          </p:txBody>
        </p:sp>
        <p:sp>
          <p:nvSpPr>
            <p:cNvPr id="324650" name="Line 42"/>
            <p:cNvSpPr>
              <a:spLocks noChangeShapeType="1"/>
            </p:cNvSpPr>
            <p:nvPr/>
          </p:nvSpPr>
          <p:spPr bwMode="auto">
            <a:xfrm rot="-5400000">
              <a:off x="1275" y="1489"/>
              <a:ext cx="602" cy="0"/>
            </a:xfrm>
            <a:prstGeom prst="line">
              <a:avLst/>
            </a:prstGeom>
            <a:noFill/>
            <a:ln w="9525">
              <a:solidFill>
                <a:srgbClr val="339966"/>
              </a:solidFill>
              <a:round/>
              <a:headEnd/>
              <a:tailEnd type="triangle" w="med" len="med"/>
            </a:ln>
            <a:effectLst/>
          </p:spPr>
          <p:txBody>
            <a:bodyPr anchor="ctr"/>
            <a:lstStyle/>
            <a:p>
              <a:endParaRPr lang="ru-RU"/>
            </a:p>
          </p:txBody>
        </p:sp>
        <p:graphicFrame>
          <p:nvGraphicFramePr>
            <p:cNvPr id="324651" name="Object 43"/>
            <p:cNvGraphicFramePr>
              <a:graphicFrameLocks noChangeAspect="1"/>
            </p:cNvGraphicFramePr>
            <p:nvPr/>
          </p:nvGraphicFramePr>
          <p:xfrm>
            <a:off x="1628" y="1152"/>
            <a:ext cx="88" cy="104"/>
          </p:xfrm>
          <a:graphic>
            <a:graphicData uri="http://schemas.openxmlformats.org/presentationml/2006/ole">
              <p:oleObj spid="_x0000_s324651" name="Формула" r:id="rId9" imgW="139680" imgH="164880" progId="Equation.3">
                <p:embed/>
              </p:oleObj>
            </a:graphicData>
          </a:graphic>
        </p:graphicFrame>
        <p:sp>
          <p:nvSpPr>
            <p:cNvPr id="324670" name="Line 62"/>
            <p:cNvSpPr>
              <a:spLocks noChangeShapeType="1"/>
            </p:cNvSpPr>
            <p:nvPr/>
          </p:nvSpPr>
          <p:spPr bwMode="auto">
            <a:xfrm>
              <a:off x="1571" y="1786"/>
              <a:ext cx="950" cy="0"/>
            </a:xfrm>
            <a:prstGeom prst="line">
              <a:avLst/>
            </a:prstGeom>
            <a:noFill/>
            <a:ln w="9525">
              <a:solidFill>
                <a:srgbClr val="008000"/>
              </a:solidFill>
              <a:round/>
              <a:headEnd/>
              <a:tailEnd type="triangle" w="med" len="med"/>
            </a:ln>
            <a:effectLst/>
          </p:spPr>
          <p:txBody>
            <a:bodyPr anchor="ctr"/>
            <a:lstStyle/>
            <a:p>
              <a:endParaRPr lang="ru-RU"/>
            </a:p>
          </p:txBody>
        </p:sp>
        <p:graphicFrame>
          <p:nvGraphicFramePr>
            <p:cNvPr id="324671" name="Object 63"/>
            <p:cNvGraphicFramePr>
              <a:graphicFrameLocks noChangeAspect="1"/>
            </p:cNvGraphicFramePr>
            <p:nvPr/>
          </p:nvGraphicFramePr>
          <p:xfrm>
            <a:off x="2461" y="1629"/>
            <a:ext cx="80" cy="88"/>
          </p:xfrm>
          <a:graphic>
            <a:graphicData uri="http://schemas.openxmlformats.org/presentationml/2006/ole">
              <p:oleObj spid="_x0000_s324671" name="Формула" r:id="rId10" imgW="126720" imgH="139680" progId="Equation.3">
                <p:embed/>
              </p:oleObj>
            </a:graphicData>
          </a:graphic>
        </p:graphicFrame>
      </p:grpSp>
      <p:sp>
        <p:nvSpPr>
          <p:cNvPr id="324656" name="Oval 48"/>
          <p:cNvSpPr>
            <a:spLocks noChangeArrowheads="1"/>
          </p:cNvSpPr>
          <p:nvPr/>
        </p:nvSpPr>
        <p:spPr bwMode="auto">
          <a:xfrm>
            <a:off x="2481263" y="2205038"/>
            <a:ext cx="219075" cy="219075"/>
          </a:xfrm>
          <a:prstGeom prst="ellipse">
            <a:avLst/>
          </a:prstGeom>
          <a:solidFill>
            <a:srgbClr val="CCFFFF"/>
          </a:solidFill>
          <a:ln w="9525" algn="ctr">
            <a:solidFill>
              <a:schemeClr val="tx1"/>
            </a:solidFill>
            <a:round/>
            <a:headEnd/>
            <a:tailEnd/>
          </a:ln>
          <a:effectLst/>
        </p:spPr>
        <p:txBody>
          <a:bodyPr wrap="none" anchor="ctr"/>
          <a:lstStyle/>
          <a:p>
            <a:pPr algn="ctr"/>
            <a:r>
              <a:rPr lang="en-US" sz="800"/>
              <a:t>1</a:t>
            </a:r>
            <a:endParaRPr lang="ru-RU" sz="800"/>
          </a:p>
        </p:txBody>
      </p:sp>
      <p:sp>
        <p:nvSpPr>
          <p:cNvPr id="324653" name="Line 45"/>
          <p:cNvSpPr>
            <a:spLocks noChangeShapeType="1"/>
          </p:cNvSpPr>
          <p:nvPr/>
        </p:nvSpPr>
        <p:spPr bwMode="auto">
          <a:xfrm flipH="1">
            <a:off x="2378075" y="2003425"/>
            <a:ext cx="1320800" cy="785813"/>
          </a:xfrm>
          <a:prstGeom prst="line">
            <a:avLst/>
          </a:prstGeom>
          <a:noFill/>
          <a:ln w="9525">
            <a:solidFill>
              <a:schemeClr val="tx1"/>
            </a:solidFill>
            <a:prstDash val="dash"/>
            <a:round/>
            <a:headEnd/>
            <a:tailEnd/>
          </a:ln>
          <a:effectLst/>
        </p:spPr>
        <p:txBody>
          <a:bodyPr anchor="ctr"/>
          <a:lstStyle/>
          <a:p>
            <a:endParaRPr lang="ru-RU"/>
          </a:p>
        </p:txBody>
      </p:sp>
      <p:sp>
        <p:nvSpPr>
          <p:cNvPr id="324673" name="Line 65"/>
          <p:cNvSpPr>
            <a:spLocks noChangeShapeType="1"/>
          </p:cNvSpPr>
          <p:nvPr/>
        </p:nvSpPr>
        <p:spPr bwMode="auto">
          <a:xfrm flipH="1" flipV="1">
            <a:off x="2386013" y="2005013"/>
            <a:ext cx="1314450" cy="776287"/>
          </a:xfrm>
          <a:prstGeom prst="line">
            <a:avLst/>
          </a:prstGeom>
          <a:noFill/>
          <a:ln w="9525">
            <a:solidFill>
              <a:schemeClr val="tx1"/>
            </a:solidFill>
            <a:prstDash val="dash"/>
            <a:round/>
            <a:headEnd/>
            <a:tailEnd/>
          </a:ln>
          <a:effectLst/>
        </p:spPr>
        <p:txBody>
          <a:bodyPr anchor="ctr"/>
          <a:lstStyle/>
          <a:p>
            <a:endParaRPr lang="ru-RU"/>
          </a:p>
        </p:txBody>
      </p:sp>
      <p:sp>
        <p:nvSpPr>
          <p:cNvPr id="324658" name="Oval 50"/>
          <p:cNvSpPr>
            <a:spLocks noChangeArrowheads="1"/>
          </p:cNvSpPr>
          <p:nvPr/>
        </p:nvSpPr>
        <p:spPr bwMode="auto">
          <a:xfrm>
            <a:off x="3011488" y="2363788"/>
            <a:ext cx="42862" cy="42862"/>
          </a:xfrm>
          <a:prstGeom prst="ellipse">
            <a:avLst/>
          </a:prstGeom>
          <a:solidFill>
            <a:srgbClr val="FF0000"/>
          </a:solidFill>
          <a:ln w="9525" algn="ctr">
            <a:solidFill>
              <a:schemeClr val="tx1"/>
            </a:solidFill>
            <a:round/>
            <a:headEnd/>
            <a:tailEnd/>
          </a:ln>
          <a:effectLst/>
        </p:spPr>
        <p:txBody>
          <a:bodyPr wrap="none" anchor="ctr"/>
          <a:lstStyle/>
          <a:p>
            <a:endParaRPr lang="ru-RU"/>
          </a:p>
        </p:txBody>
      </p:sp>
      <p:sp>
        <p:nvSpPr>
          <p:cNvPr id="324654" name="Line 46"/>
          <p:cNvSpPr>
            <a:spLocks noChangeShapeType="1"/>
          </p:cNvSpPr>
          <p:nvPr/>
        </p:nvSpPr>
        <p:spPr bwMode="auto">
          <a:xfrm>
            <a:off x="2973388" y="2090738"/>
            <a:ext cx="403225" cy="295275"/>
          </a:xfrm>
          <a:prstGeom prst="line">
            <a:avLst/>
          </a:prstGeom>
          <a:noFill/>
          <a:ln w="9525">
            <a:solidFill>
              <a:schemeClr val="tx1"/>
            </a:solidFill>
            <a:prstDash val="dash"/>
            <a:round/>
            <a:headEnd/>
            <a:tailEnd/>
          </a:ln>
          <a:effectLst/>
        </p:spPr>
        <p:txBody>
          <a:bodyPr anchor="ctr"/>
          <a:lstStyle/>
          <a:p>
            <a:endParaRPr lang="ru-RU"/>
          </a:p>
        </p:txBody>
      </p:sp>
      <p:sp>
        <p:nvSpPr>
          <p:cNvPr id="324674" name="Line 66"/>
          <p:cNvSpPr>
            <a:spLocks noChangeShapeType="1"/>
          </p:cNvSpPr>
          <p:nvPr/>
        </p:nvSpPr>
        <p:spPr bwMode="auto">
          <a:xfrm flipV="1">
            <a:off x="2971800" y="2085975"/>
            <a:ext cx="403225" cy="295275"/>
          </a:xfrm>
          <a:prstGeom prst="line">
            <a:avLst/>
          </a:prstGeom>
          <a:noFill/>
          <a:ln w="9525">
            <a:solidFill>
              <a:schemeClr val="tx1"/>
            </a:solidFill>
            <a:prstDash val="dash"/>
            <a:round/>
            <a:headEnd/>
            <a:tailEnd/>
          </a:ln>
          <a:effectLst/>
        </p:spPr>
        <p:txBody>
          <a:bodyPr anchor="ctr"/>
          <a:lstStyle/>
          <a:p>
            <a:endParaRPr lang="ru-RU"/>
          </a:p>
        </p:txBody>
      </p:sp>
      <p:sp>
        <p:nvSpPr>
          <p:cNvPr id="324657" name="Oval 49"/>
          <p:cNvSpPr>
            <a:spLocks noChangeArrowheads="1"/>
          </p:cNvSpPr>
          <p:nvPr/>
        </p:nvSpPr>
        <p:spPr bwMode="auto">
          <a:xfrm>
            <a:off x="3124200" y="1978025"/>
            <a:ext cx="219075" cy="219075"/>
          </a:xfrm>
          <a:prstGeom prst="ellipse">
            <a:avLst/>
          </a:prstGeom>
          <a:solidFill>
            <a:srgbClr val="CCFFFF"/>
          </a:solidFill>
          <a:ln w="9525" algn="ctr">
            <a:solidFill>
              <a:schemeClr val="tx1"/>
            </a:solidFill>
            <a:round/>
            <a:headEnd/>
            <a:tailEnd/>
          </a:ln>
          <a:effectLst/>
        </p:spPr>
        <p:txBody>
          <a:bodyPr wrap="none" anchor="ctr"/>
          <a:lstStyle/>
          <a:p>
            <a:pPr algn="ctr"/>
            <a:r>
              <a:rPr lang="en-US" sz="800"/>
              <a:t>2</a:t>
            </a:r>
            <a:endParaRPr lang="ru-RU" sz="800"/>
          </a:p>
        </p:txBody>
      </p:sp>
      <p:sp>
        <p:nvSpPr>
          <p:cNvPr id="324675" name="Oval 67"/>
          <p:cNvSpPr>
            <a:spLocks noChangeArrowheads="1"/>
          </p:cNvSpPr>
          <p:nvPr/>
        </p:nvSpPr>
        <p:spPr bwMode="auto">
          <a:xfrm>
            <a:off x="3146425" y="2216150"/>
            <a:ext cx="42863" cy="42863"/>
          </a:xfrm>
          <a:prstGeom prst="ellipse">
            <a:avLst/>
          </a:prstGeom>
          <a:solidFill>
            <a:srgbClr val="FF0000"/>
          </a:solidFill>
          <a:ln w="9525" algn="ctr">
            <a:solidFill>
              <a:schemeClr val="tx1"/>
            </a:solidFill>
            <a:round/>
            <a:headEnd/>
            <a:tailEnd/>
          </a:ln>
          <a:effectLst/>
        </p:spPr>
        <p:txBody>
          <a:bodyPr wrap="none" anchor="ctr"/>
          <a:lstStyle/>
          <a:p>
            <a:endParaRPr lang="ru-RU"/>
          </a:p>
        </p:txBody>
      </p:sp>
      <p:grpSp>
        <p:nvGrpSpPr>
          <p:cNvPr id="324681" name="Group 73"/>
          <p:cNvGrpSpPr>
            <a:grpSpLocks/>
          </p:cNvGrpSpPr>
          <p:nvPr/>
        </p:nvGrpSpPr>
        <p:grpSpPr bwMode="auto">
          <a:xfrm>
            <a:off x="2373313" y="2252663"/>
            <a:ext cx="800100" cy="885825"/>
            <a:chOff x="1495" y="1419"/>
            <a:chExt cx="504" cy="558"/>
          </a:xfrm>
        </p:grpSpPr>
        <p:sp>
          <p:nvSpPr>
            <p:cNvPr id="324661" name="Line 53"/>
            <p:cNvSpPr>
              <a:spLocks noChangeShapeType="1"/>
            </p:cNvSpPr>
            <p:nvPr/>
          </p:nvSpPr>
          <p:spPr bwMode="auto">
            <a:xfrm>
              <a:off x="1504" y="1950"/>
              <a:ext cx="493" cy="0"/>
            </a:xfrm>
            <a:prstGeom prst="line">
              <a:avLst/>
            </a:prstGeom>
            <a:noFill/>
            <a:ln w="9525">
              <a:solidFill>
                <a:schemeClr val="tx1"/>
              </a:solidFill>
              <a:round/>
              <a:headEnd type="triangle" w="med" len="med"/>
              <a:tailEnd type="triangle" w="med" len="med"/>
            </a:ln>
            <a:effectLst/>
          </p:spPr>
          <p:txBody>
            <a:bodyPr anchor="ctr"/>
            <a:lstStyle/>
            <a:p>
              <a:endParaRPr lang="ru-RU"/>
            </a:p>
          </p:txBody>
        </p:sp>
        <p:graphicFrame>
          <p:nvGraphicFramePr>
            <p:cNvPr id="324664" name="Object 56"/>
            <p:cNvGraphicFramePr>
              <a:graphicFrameLocks noChangeAspect="1"/>
            </p:cNvGraphicFramePr>
            <p:nvPr/>
          </p:nvGraphicFramePr>
          <p:xfrm>
            <a:off x="1637" y="1735"/>
            <a:ext cx="86" cy="112"/>
          </p:xfrm>
          <a:graphic>
            <a:graphicData uri="http://schemas.openxmlformats.org/presentationml/2006/ole">
              <p:oleObj spid="_x0000_s324664" name="Формула" r:id="rId11" imgW="164880" imgH="215640" progId="Equation.3">
                <p:embed/>
              </p:oleObj>
            </a:graphicData>
          </a:graphic>
        </p:graphicFrame>
        <p:graphicFrame>
          <p:nvGraphicFramePr>
            <p:cNvPr id="324665" name="Object 57"/>
            <p:cNvGraphicFramePr>
              <a:graphicFrameLocks noChangeAspect="1"/>
            </p:cNvGraphicFramePr>
            <p:nvPr/>
          </p:nvGraphicFramePr>
          <p:xfrm>
            <a:off x="1664" y="1830"/>
            <a:ext cx="99" cy="120"/>
          </p:xfrm>
          <a:graphic>
            <a:graphicData uri="http://schemas.openxmlformats.org/presentationml/2006/ole">
              <p:oleObj spid="_x0000_s324665" name="Формула" r:id="rId12" imgW="177480" imgH="215640" progId="Equation.3">
                <p:embed/>
              </p:oleObj>
            </a:graphicData>
          </a:graphic>
        </p:graphicFrame>
        <p:sp>
          <p:nvSpPr>
            <p:cNvPr id="324667" name="Line 59"/>
            <p:cNvSpPr>
              <a:spLocks noChangeShapeType="1"/>
            </p:cNvSpPr>
            <p:nvPr/>
          </p:nvSpPr>
          <p:spPr bwMode="auto">
            <a:xfrm>
              <a:off x="1499" y="1761"/>
              <a:ext cx="0" cy="216"/>
            </a:xfrm>
            <a:prstGeom prst="line">
              <a:avLst/>
            </a:prstGeom>
            <a:noFill/>
            <a:ln w="9525">
              <a:solidFill>
                <a:schemeClr val="tx1"/>
              </a:solidFill>
              <a:round/>
              <a:headEnd/>
              <a:tailEnd/>
            </a:ln>
            <a:effectLst/>
          </p:spPr>
          <p:txBody>
            <a:bodyPr anchor="ctr"/>
            <a:lstStyle/>
            <a:p>
              <a:endParaRPr lang="ru-RU"/>
            </a:p>
          </p:txBody>
        </p:sp>
        <p:sp>
          <p:nvSpPr>
            <p:cNvPr id="324668" name="Line 60"/>
            <p:cNvSpPr>
              <a:spLocks noChangeShapeType="1"/>
            </p:cNvSpPr>
            <p:nvPr/>
          </p:nvSpPr>
          <p:spPr bwMode="auto">
            <a:xfrm flipH="1">
              <a:off x="1997" y="1419"/>
              <a:ext cx="2" cy="555"/>
            </a:xfrm>
            <a:prstGeom prst="line">
              <a:avLst/>
            </a:prstGeom>
            <a:noFill/>
            <a:ln w="9525">
              <a:solidFill>
                <a:schemeClr val="tx1"/>
              </a:solidFill>
              <a:round/>
              <a:headEnd/>
              <a:tailEnd/>
            </a:ln>
            <a:effectLst/>
          </p:spPr>
          <p:txBody>
            <a:bodyPr anchor="ctr"/>
            <a:lstStyle/>
            <a:p>
              <a:endParaRPr lang="ru-RU"/>
            </a:p>
          </p:txBody>
        </p:sp>
        <p:sp>
          <p:nvSpPr>
            <p:cNvPr id="324669" name="Line 61"/>
            <p:cNvSpPr>
              <a:spLocks noChangeShapeType="1"/>
            </p:cNvSpPr>
            <p:nvPr/>
          </p:nvSpPr>
          <p:spPr bwMode="auto">
            <a:xfrm>
              <a:off x="1911" y="1514"/>
              <a:ext cx="0" cy="384"/>
            </a:xfrm>
            <a:prstGeom prst="line">
              <a:avLst/>
            </a:prstGeom>
            <a:noFill/>
            <a:ln w="9525">
              <a:solidFill>
                <a:schemeClr val="tx1"/>
              </a:solidFill>
              <a:round/>
              <a:headEnd/>
              <a:tailEnd/>
            </a:ln>
            <a:effectLst/>
          </p:spPr>
          <p:txBody>
            <a:bodyPr anchor="ctr"/>
            <a:lstStyle/>
            <a:p>
              <a:endParaRPr lang="ru-RU"/>
            </a:p>
          </p:txBody>
        </p:sp>
        <p:sp>
          <p:nvSpPr>
            <p:cNvPr id="324676" name="Line 68"/>
            <p:cNvSpPr>
              <a:spLocks noChangeShapeType="1"/>
            </p:cNvSpPr>
            <p:nvPr/>
          </p:nvSpPr>
          <p:spPr bwMode="auto">
            <a:xfrm>
              <a:off x="1495" y="1855"/>
              <a:ext cx="414" cy="0"/>
            </a:xfrm>
            <a:prstGeom prst="line">
              <a:avLst/>
            </a:prstGeom>
            <a:noFill/>
            <a:ln w="9525">
              <a:solidFill>
                <a:schemeClr val="tx1"/>
              </a:solidFill>
              <a:round/>
              <a:headEnd type="triangle" w="med" len="med"/>
              <a:tailEnd type="triangle" w="med" len="med"/>
            </a:ln>
            <a:effectLst/>
          </p:spPr>
          <p:txBody>
            <a:bodyPr anchor="ctr"/>
            <a:lstStyle/>
            <a:p>
              <a:endParaRPr lang="ru-RU"/>
            </a:p>
          </p:txBody>
        </p:sp>
      </p:grpSp>
      <p:graphicFrame>
        <p:nvGraphicFramePr>
          <p:cNvPr id="324682" name="Object 74"/>
          <p:cNvGraphicFramePr>
            <a:graphicFrameLocks noChangeAspect="1"/>
          </p:cNvGraphicFramePr>
          <p:nvPr/>
        </p:nvGraphicFramePr>
        <p:xfrm>
          <a:off x="5741988" y="2230438"/>
          <a:ext cx="1943100" cy="469900"/>
        </p:xfrm>
        <a:graphic>
          <a:graphicData uri="http://schemas.openxmlformats.org/presentationml/2006/ole">
            <p:oleObj spid="_x0000_s324682" name="Формула" r:id="rId13" imgW="1942920" imgH="469800" progId="Equation.3">
              <p:embed/>
            </p:oleObj>
          </a:graphicData>
        </a:graphic>
      </p:graphicFrame>
      <p:sp>
        <p:nvSpPr>
          <p:cNvPr id="324683" name="Text Box 75"/>
          <p:cNvSpPr txBox="1">
            <a:spLocks noChangeArrowheads="1"/>
          </p:cNvSpPr>
          <p:nvPr/>
        </p:nvSpPr>
        <p:spPr bwMode="auto">
          <a:xfrm>
            <a:off x="254000" y="3219450"/>
            <a:ext cx="8645525" cy="549275"/>
          </a:xfrm>
          <a:prstGeom prst="rect">
            <a:avLst/>
          </a:prstGeom>
          <a:noFill/>
          <a:ln w="9525" algn="ctr">
            <a:noFill/>
            <a:miter lim="800000"/>
            <a:headEnd/>
            <a:tailEnd/>
          </a:ln>
          <a:effectLst/>
        </p:spPr>
        <p:txBody>
          <a:bodyPr>
            <a:spAutoFit/>
          </a:bodyPr>
          <a:lstStyle/>
          <a:p>
            <a:pPr marL="342900" indent="-342900"/>
            <a:r>
              <a:rPr lang="ru-RU" sz="1000"/>
              <a:t>3.</a:t>
            </a:r>
            <a:r>
              <a:rPr lang="ru-RU" sz="1000" b="1">
                <a:solidFill>
                  <a:srgbClr val="FF0000"/>
                </a:solidFill>
              </a:rPr>
              <a:t> Метод симметрии</a:t>
            </a:r>
            <a:r>
              <a:rPr lang="ru-RU" sz="1000"/>
              <a:t> – при наличии у фигуры оси или плоскости симметрии центр тяжести лежит на этой оси или в этой плоскости. С учетом этого свойства уменьшается количество координат центра тяжести, подлежащих определению. См., например, определение положения центра тяжести кругового сектора.   </a:t>
            </a:r>
          </a:p>
        </p:txBody>
      </p:sp>
      <p:sp>
        <p:nvSpPr>
          <p:cNvPr id="324684" name="Text Box 76"/>
          <p:cNvSpPr txBox="1">
            <a:spLocks noChangeArrowheads="1"/>
          </p:cNvSpPr>
          <p:nvPr/>
        </p:nvSpPr>
        <p:spPr bwMode="auto">
          <a:xfrm>
            <a:off x="4089400" y="2735263"/>
            <a:ext cx="4767263" cy="396875"/>
          </a:xfrm>
          <a:prstGeom prst="rect">
            <a:avLst/>
          </a:prstGeom>
          <a:noFill/>
          <a:ln w="9525" algn="ctr">
            <a:noFill/>
            <a:miter lim="800000"/>
            <a:headEnd/>
            <a:tailEnd/>
          </a:ln>
          <a:effectLst/>
        </p:spPr>
        <p:txBody>
          <a:bodyPr wrap="none">
            <a:spAutoFit/>
          </a:bodyPr>
          <a:lstStyle/>
          <a:p>
            <a:r>
              <a:rPr lang="ru-RU" sz="1000" b="1">
                <a:solidFill>
                  <a:srgbClr val="FF0000"/>
                </a:solidFill>
              </a:rPr>
              <a:t>Замечание</a:t>
            </a:r>
            <a:r>
              <a:rPr lang="ru-RU" sz="1000"/>
              <a:t>. Поскольку координата, например, </a:t>
            </a:r>
            <a:r>
              <a:rPr lang="en-US" sz="1000"/>
              <a:t>x2</a:t>
            </a:r>
            <a:r>
              <a:rPr lang="ru-RU" sz="1000"/>
              <a:t>, может быть отрицательна,</a:t>
            </a:r>
          </a:p>
          <a:p>
            <a:r>
              <a:rPr lang="ru-RU" sz="1000"/>
              <a:t>то не следует представлять это выражение с использованием  разностей</a:t>
            </a:r>
            <a:r>
              <a:rPr lang="en-US" sz="1000"/>
              <a:t>:</a:t>
            </a:r>
            <a:r>
              <a:rPr lang="ru-RU" sz="1000"/>
              <a:t> </a:t>
            </a:r>
          </a:p>
        </p:txBody>
      </p:sp>
      <p:graphicFrame>
        <p:nvGraphicFramePr>
          <p:cNvPr id="324685" name="Object 77"/>
          <p:cNvGraphicFramePr>
            <a:graphicFrameLocks noChangeAspect="1"/>
          </p:cNvGraphicFramePr>
          <p:nvPr/>
        </p:nvGraphicFramePr>
        <p:xfrm>
          <a:off x="6838950" y="3136900"/>
          <a:ext cx="1117600" cy="444500"/>
        </p:xfrm>
        <a:graphic>
          <a:graphicData uri="http://schemas.openxmlformats.org/presentationml/2006/ole">
            <p:oleObj spid="_x0000_s324685" name="Формула" r:id="rId14" imgW="1117440" imgH="444240" progId="Equation.3">
              <p:embed/>
            </p:oleObj>
          </a:graphicData>
        </a:graphic>
      </p:graphicFrame>
      <p:sp>
        <p:nvSpPr>
          <p:cNvPr id="324686" name="Text Box 78"/>
          <p:cNvSpPr txBox="1">
            <a:spLocks noChangeArrowheads="1"/>
          </p:cNvSpPr>
          <p:nvPr/>
        </p:nvSpPr>
        <p:spPr bwMode="auto">
          <a:xfrm>
            <a:off x="242888" y="3703638"/>
            <a:ext cx="8645525" cy="854075"/>
          </a:xfrm>
          <a:prstGeom prst="rect">
            <a:avLst/>
          </a:prstGeom>
          <a:noFill/>
          <a:ln w="9525" algn="ctr">
            <a:noFill/>
            <a:miter lim="800000"/>
            <a:headEnd/>
            <a:tailEnd/>
          </a:ln>
          <a:effectLst/>
        </p:spPr>
        <p:txBody>
          <a:bodyPr>
            <a:spAutoFit/>
          </a:bodyPr>
          <a:lstStyle/>
          <a:p>
            <a:pPr marL="342900" indent="-342900"/>
            <a:r>
              <a:rPr lang="ru-RU" sz="1000"/>
              <a:t>4.</a:t>
            </a:r>
            <a:r>
              <a:rPr lang="ru-RU" sz="1000" b="1">
                <a:solidFill>
                  <a:srgbClr val="FF0000"/>
                </a:solidFill>
              </a:rPr>
              <a:t> Метод интегрирования</a:t>
            </a:r>
            <a:r>
              <a:rPr lang="ru-RU" sz="1000"/>
              <a:t> – при наличии у фигуры достаточно простого контура, описываемым известным уравнением (окружность, парабола и т.п.), выбирается элементарная площадка или полоска и выполняется аналитическое интегрирование. См. например, определение положения центра тяжести треугольника или кругового сектора. При более сложном контуре, который может быть разбит на более простые граничные отрезки используется предварительно метод разбиения. При сложностях с аналитическим интегрированием используются численные методы интегрирования.</a:t>
            </a:r>
          </a:p>
        </p:txBody>
      </p:sp>
      <p:sp>
        <p:nvSpPr>
          <p:cNvPr id="324687" name="Text Box 79"/>
          <p:cNvSpPr txBox="1">
            <a:spLocks noChangeArrowheads="1"/>
          </p:cNvSpPr>
          <p:nvPr/>
        </p:nvSpPr>
        <p:spPr bwMode="auto">
          <a:xfrm>
            <a:off x="212725" y="4454525"/>
            <a:ext cx="8645525" cy="701675"/>
          </a:xfrm>
          <a:prstGeom prst="rect">
            <a:avLst/>
          </a:prstGeom>
          <a:noFill/>
          <a:ln w="9525" algn="ctr">
            <a:noFill/>
            <a:miter lim="800000"/>
            <a:headEnd/>
            <a:tailEnd/>
          </a:ln>
          <a:effectLst/>
        </p:spPr>
        <p:txBody>
          <a:bodyPr>
            <a:spAutoFit/>
          </a:bodyPr>
          <a:lstStyle/>
          <a:p>
            <a:pPr marL="342900" indent="-342900"/>
            <a:r>
              <a:rPr lang="ru-RU" sz="1000"/>
              <a:t>5.</a:t>
            </a:r>
            <a:r>
              <a:rPr lang="ru-RU" sz="1000" b="1">
                <a:solidFill>
                  <a:srgbClr val="FF0000"/>
                </a:solidFill>
              </a:rPr>
              <a:t> Метод подвешивания</a:t>
            </a:r>
            <a:r>
              <a:rPr lang="ru-RU" sz="1000"/>
              <a:t> – экспериментальный метод, основанный на том, что при подвешивании тела или фигуры за какую-либо произвольную точку центр тяжести находится на одной вертикали с точкой подвеса. Для определения положения центра тяжести плоской фигуры достаточно ее подвесить поочередно за две любые точки и прочертить соответствующие вертикали, например, с помощью отвеса, и точка пересечений этих прямых соответствует положению центра тяжести фигуры.</a:t>
            </a:r>
          </a:p>
        </p:txBody>
      </p:sp>
      <p:grpSp>
        <p:nvGrpSpPr>
          <p:cNvPr id="324691" name="Group 83"/>
          <p:cNvGrpSpPr>
            <a:grpSpLocks/>
          </p:cNvGrpSpPr>
          <p:nvPr/>
        </p:nvGrpSpPr>
        <p:grpSpPr bwMode="auto">
          <a:xfrm>
            <a:off x="1279525" y="5143500"/>
            <a:ext cx="1060450" cy="1514475"/>
            <a:chOff x="806" y="3252"/>
            <a:chExt cx="668" cy="954"/>
          </a:xfrm>
        </p:grpSpPr>
        <p:sp>
          <p:nvSpPr>
            <p:cNvPr id="324688" name="Freeform 80"/>
            <p:cNvSpPr>
              <a:spLocks/>
            </p:cNvSpPr>
            <p:nvPr/>
          </p:nvSpPr>
          <p:spPr bwMode="auto">
            <a:xfrm rot="-2808983">
              <a:off x="750" y="3358"/>
              <a:ext cx="780" cy="668"/>
            </a:xfrm>
            <a:custGeom>
              <a:avLst/>
              <a:gdLst/>
              <a:ahLst/>
              <a:cxnLst>
                <a:cxn ang="0">
                  <a:pos x="18" y="590"/>
                </a:cxn>
                <a:cxn ang="0">
                  <a:pos x="0" y="524"/>
                </a:cxn>
                <a:cxn ang="0">
                  <a:pos x="48" y="344"/>
                </a:cxn>
                <a:cxn ang="0">
                  <a:pos x="210" y="176"/>
                </a:cxn>
                <a:cxn ang="0">
                  <a:pos x="252" y="140"/>
                </a:cxn>
                <a:cxn ang="0">
                  <a:pos x="372" y="80"/>
                </a:cxn>
                <a:cxn ang="0">
                  <a:pos x="414" y="50"/>
                </a:cxn>
                <a:cxn ang="0">
                  <a:pos x="600" y="2"/>
                </a:cxn>
                <a:cxn ang="0">
                  <a:pos x="654" y="8"/>
                </a:cxn>
                <a:cxn ang="0">
                  <a:pos x="702" y="56"/>
                </a:cxn>
                <a:cxn ang="0">
                  <a:pos x="780" y="146"/>
                </a:cxn>
                <a:cxn ang="0">
                  <a:pos x="768" y="200"/>
                </a:cxn>
                <a:cxn ang="0">
                  <a:pos x="750" y="212"/>
                </a:cxn>
                <a:cxn ang="0">
                  <a:pos x="726" y="248"/>
                </a:cxn>
                <a:cxn ang="0">
                  <a:pos x="672" y="278"/>
                </a:cxn>
                <a:cxn ang="0">
                  <a:pos x="528" y="320"/>
                </a:cxn>
                <a:cxn ang="0">
                  <a:pos x="414" y="566"/>
                </a:cxn>
                <a:cxn ang="0">
                  <a:pos x="216" y="668"/>
                </a:cxn>
                <a:cxn ang="0">
                  <a:pos x="102" y="662"/>
                </a:cxn>
                <a:cxn ang="0">
                  <a:pos x="18" y="626"/>
                </a:cxn>
                <a:cxn ang="0">
                  <a:pos x="18" y="590"/>
                </a:cxn>
              </a:cxnLst>
              <a:rect l="0" t="0" r="r" b="b"/>
              <a:pathLst>
                <a:path w="780" h="668">
                  <a:moveTo>
                    <a:pt x="18" y="590"/>
                  </a:moveTo>
                  <a:cubicBezTo>
                    <a:pt x="3" y="544"/>
                    <a:pt x="8" y="566"/>
                    <a:pt x="0" y="524"/>
                  </a:cubicBezTo>
                  <a:cubicBezTo>
                    <a:pt x="5" y="442"/>
                    <a:pt x="3" y="404"/>
                    <a:pt x="48" y="344"/>
                  </a:cubicBezTo>
                  <a:cubicBezTo>
                    <a:pt x="67" y="286"/>
                    <a:pt x="150" y="196"/>
                    <a:pt x="210" y="176"/>
                  </a:cubicBezTo>
                  <a:cubicBezTo>
                    <a:pt x="225" y="165"/>
                    <a:pt x="237" y="151"/>
                    <a:pt x="252" y="140"/>
                  </a:cubicBezTo>
                  <a:cubicBezTo>
                    <a:pt x="289" y="114"/>
                    <a:pt x="333" y="102"/>
                    <a:pt x="372" y="80"/>
                  </a:cubicBezTo>
                  <a:cubicBezTo>
                    <a:pt x="378" y="77"/>
                    <a:pt x="412" y="51"/>
                    <a:pt x="414" y="50"/>
                  </a:cubicBezTo>
                  <a:cubicBezTo>
                    <a:pt x="470" y="18"/>
                    <a:pt x="537" y="8"/>
                    <a:pt x="600" y="2"/>
                  </a:cubicBezTo>
                  <a:cubicBezTo>
                    <a:pt x="618" y="4"/>
                    <a:pt x="638" y="0"/>
                    <a:pt x="654" y="8"/>
                  </a:cubicBezTo>
                  <a:cubicBezTo>
                    <a:pt x="674" y="19"/>
                    <a:pt x="686" y="40"/>
                    <a:pt x="702" y="56"/>
                  </a:cubicBezTo>
                  <a:cubicBezTo>
                    <a:pt x="732" y="86"/>
                    <a:pt x="761" y="107"/>
                    <a:pt x="780" y="146"/>
                  </a:cubicBezTo>
                  <a:cubicBezTo>
                    <a:pt x="776" y="164"/>
                    <a:pt x="776" y="183"/>
                    <a:pt x="768" y="200"/>
                  </a:cubicBezTo>
                  <a:cubicBezTo>
                    <a:pt x="765" y="207"/>
                    <a:pt x="755" y="207"/>
                    <a:pt x="750" y="212"/>
                  </a:cubicBezTo>
                  <a:cubicBezTo>
                    <a:pt x="741" y="223"/>
                    <a:pt x="734" y="236"/>
                    <a:pt x="726" y="248"/>
                  </a:cubicBezTo>
                  <a:cubicBezTo>
                    <a:pt x="707" y="276"/>
                    <a:pt x="694" y="267"/>
                    <a:pt x="672" y="278"/>
                  </a:cubicBezTo>
                  <a:cubicBezTo>
                    <a:pt x="629" y="300"/>
                    <a:pt x="576" y="310"/>
                    <a:pt x="528" y="320"/>
                  </a:cubicBezTo>
                  <a:cubicBezTo>
                    <a:pt x="429" y="386"/>
                    <a:pt x="469" y="483"/>
                    <a:pt x="414" y="566"/>
                  </a:cubicBezTo>
                  <a:cubicBezTo>
                    <a:pt x="381" y="615"/>
                    <a:pt x="270" y="654"/>
                    <a:pt x="216" y="668"/>
                  </a:cubicBezTo>
                  <a:cubicBezTo>
                    <a:pt x="178" y="666"/>
                    <a:pt x="140" y="665"/>
                    <a:pt x="102" y="662"/>
                  </a:cubicBezTo>
                  <a:cubicBezTo>
                    <a:pt x="72" y="659"/>
                    <a:pt x="46" y="635"/>
                    <a:pt x="18" y="626"/>
                  </a:cubicBezTo>
                  <a:cubicBezTo>
                    <a:pt x="10" y="602"/>
                    <a:pt x="10" y="614"/>
                    <a:pt x="18" y="590"/>
                  </a:cubicBezTo>
                  <a:close/>
                </a:path>
              </a:pathLst>
            </a:custGeom>
            <a:solidFill>
              <a:srgbClr val="FFCC99"/>
            </a:solidFill>
            <a:ln w="9525" cap="flat" cmpd="sng">
              <a:solidFill>
                <a:schemeClr val="tx1"/>
              </a:solidFill>
              <a:prstDash val="solid"/>
              <a:round/>
              <a:headEnd type="none" w="med" len="med"/>
              <a:tailEnd type="none" w="med" len="med"/>
            </a:ln>
            <a:effectLst/>
          </p:spPr>
          <p:txBody>
            <a:bodyPr anchor="ctr"/>
            <a:lstStyle/>
            <a:p>
              <a:endParaRPr lang="ru-RU"/>
            </a:p>
          </p:txBody>
        </p:sp>
        <p:sp>
          <p:nvSpPr>
            <p:cNvPr id="324690" name="Line 82"/>
            <p:cNvSpPr>
              <a:spLocks noChangeShapeType="1"/>
            </p:cNvSpPr>
            <p:nvPr/>
          </p:nvSpPr>
          <p:spPr bwMode="auto">
            <a:xfrm>
              <a:off x="1122" y="3252"/>
              <a:ext cx="0" cy="954"/>
            </a:xfrm>
            <a:prstGeom prst="line">
              <a:avLst/>
            </a:prstGeom>
            <a:noFill/>
            <a:ln w="9525">
              <a:solidFill>
                <a:schemeClr val="tx1"/>
              </a:solidFill>
              <a:prstDash val="dash"/>
              <a:round/>
              <a:headEnd/>
              <a:tailEnd/>
            </a:ln>
            <a:effectLst/>
          </p:spPr>
          <p:txBody>
            <a:bodyPr anchor="ctr"/>
            <a:lstStyle/>
            <a:p>
              <a:endParaRPr lang="ru-RU"/>
            </a:p>
          </p:txBody>
        </p:sp>
      </p:grpSp>
      <p:sp>
        <p:nvSpPr>
          <p:cNvPr id="324689" name="Oval 81"/>
          <p:cNvSpPr>
            <a:spLocks noChangeArrowheads="1"/>
          </p:cNvSpPr>
          <p:nvPr/>
        </p:nvSpPr>
        <p:spPr bwMode="auto">
          <a:xfrm>
            <a:off x="1763713" y="5310188"/>
            <a:ext cx="42862" cy="42862"/>
          </a:xfrm>
          <a:prstGeom prst="ellipse">
            <a:avLst/>
          </a:prstGeom>
          <a:solidFill>
            <a:srgbClr val="FF0000"/>
          </a:solidFill>
          <a:ln w="9525" algn="ctr">
            <a:solidFill>
              <a:schemeClr val="tx1"/>
            </a:solidFill>
            <a:round/>
            <a:headEnd/>
            <a:tailEnd/>
          </a:ln>
          <a:effectLst/>
        </p:spPr>
        <p:txBody>
          <a:bodyPr wrap="none" anchor="ctr"/>
          <a:lstStyle/>
          <a:p>
            <a:endParaRPr lang="ru-RU"/>
          </a:p>
        </p:txBody>
      </p:sp>
      <p:grpSp>
        <p:nvGrpSpPr>
          <p:cNvPr id="324692" name="Group 84"/>
          <p:cNvGrpSpPr>
            <a:grpSpLocks/>
          </p:cNvGrpSpPr>
          <p:nvPr/>
        </p:nvGrpSpPr>
        <p:grpSpPr bwMode="auto">
          <a:xfrm rot="4094641">
            <a:off x="2297113" y="4846637"/>
            <a:ext cx="1060450" cy="1514475"/>
            <a:chOff x="806" y="3252"/>
            <a:chExt cx="668" cy="954"/>
          </a:xfrm>
        </p:grpSpPr>
        <p:sp>
          <p:nvSpPr>
            <p:cNvPr id="324693" name="Freeform 85"/>
            <p:cNvSpPr>
              <a:spLocks/>
            </p:cNvSpPr>
            <p:nvPr/>
          </p:nvSpPr>
          <p:spPr bwMode="auto">
            <a:xfrm rot="-2808983">
              <a:off x="750" y="3358"/>
              <a:ext cx="780" cy="668"/>
            </a:xfrm>
            <a:custGeom>
              <a:avLst/>
              <a:gdLst/>
              <a:ahLst/>
              <a:cxnLst>
                <a:cxn ang="0">
                  <a:pos x="18" y="590"/>
                </a:cxn>
                <a:cxn ang="0">
                  <a:pos x="0" y="524"/>
                </a:cxn>
                <a:cxn ang="0">
                  <a:pos x="48" y="344"/>
                </a:cxn>
                <a:cxn ang="0">
                  <a:pos x="210" y="176"/>
                </a:cxn>
                <a:cxn ang="0">
                  <a:pos x="252" y="140"/>
                </a:cxn>
                <a:cxn ang="0">
                  <a:pos x="372" y="80"/>
                </a:cxn>
                <a:cxn ang="0">
                  <a:pos x="414" y="50"/>
                </a:cxn>
                <a:cxn ang="0">
                  <a:pos x="600" y="2"/>
                </a:cxn>
                <a:cxn ang="0">
                  <a:pos x="654" y="8"/>
                </a:cxn>
                <a:cxn ang="0">
                  <a:pos x="702" y="56"/>
                </a:cxn>
                <a:cxn ang="0">
                  <a:pos x="780" y="146"/>
                </a:cxn>
                <a:cxn ang="0">
                  <a:pos x="768" y="200"/>
                </a:cxn>
                <a:cxn ang="0">
                  <a:pos x="750" y="212"/>
                </a:cxn>
                <a:cxn ang="0">
                  <a:pos x="726" y="248"/>
                </a:cxn>
                <a:cxn ang="0">
                  <a:pos x="672" y="278"/>
                </a:cxn>
                <a:cxn ang="0">
                  <a:pos x="528" y="320"/>
                </a:cxn>
                <a:cxn ang="0">
                  <a:pos x="414" y="566"/>
                </a:cxn>
                <a:cxn ang="0">
                  <a:pos x="216" y="668"/>
                </a:cxn>
                <a:cxn ang="0">
                  <a:pos x="102" y="662"/>
                </a:cxn>
                <a:cxn ang="0">
                  <a:pos x="18" y="626"/>
                </a:cxn>
                <a:cxn ang="0">
                  <a:pos x="18" y="590"/>
                </a:cxn>
              </a:cxnLst>
              <a:rect l="0" t="0" r="r" b="b"/>
              <a:pathLst>
                <a:path w="780" h="668">
                  <a:moveTo>
                    <a:pt x="18" y="590"/>
                  </a:moveTo>
                  <a:cubicBezTo>
                    <a:pt x="3" y="544"/>
                    <a:pt x="8" y="566"/>
                    <a:pt x="0" y="524"/>
                  </a:cubicBezTo>
                  <a:cubicBezTo>
                    <a:pt x="5" y="442"/>
                    <a:pt x="3" y="404"/>
                    <a:pt x="48" y="344"/>
                  </a:cubicBezTo>
                  <a:cubicBezTo>
                    <a:pt x="67" y="286"/>
                    <a:pt x="150" y="196"/>
                    <a:pt x="210" y="176"/>
                  </a:cubicBezTo>
                  <a:cubicBezTo>
                    <a:pt x="225" y="165"/>
                    <a:pt x="237" y="151"/>
                    <a:pt x="252" y="140"/>
                  </a:cubicBezTo>
                  <a:cubicBezTo>
                    <a:pt x="289" y="114"/>
                    <a:pt x="333" y="102"/>
                    <a:pt x="372" y="80"/>
                  </a:cubicBezTo>
                  <a:cubicBezTo>
                    <a:pt x="378" y="77"/>
                    <a:pt x="412" y="51"/>
                    <a:pt x="414" y="50"/>
                  </a:cubicBezTo>
                  <a:cubicBezTo>
                    <a:pt x="470" y="18"/>
                    <a:pt x="537" y="8"/>
                    <a:pt x="600" y="2"/>
                  </a:cubicBezTo>
                  <a:cubicBezTo>
                    <a:pt x="618" y="4"/>
                    <a:pt x="638" y="0"/>
                    <a:pt x="654" y="8"/>
                  </a:cubicBezTo>
                  <a:cubicBezTo>
                    <a:pt x="674" y="19"/>
                    <a:pt x="686" y="40"/>
                    <a:pt x="702" y="56"/>
                  </a:cubicBezTo>
                  <a:cubicBezTo>
                    <a:pt x="732" y="86"/>
                    <a:pt x="761" y="107"/>
                    <a:pt x="780" y="146"/>
                  </a:cubicBezTo>
                  <a:cubicBezTo>
                    <a:pt x="776" y="164"/>
                    <a:pt x="776" y="183"/>
                    <a:pt x="768" y="200"/>
                  </a:cubicBezTo>
                  <a:cubicBezTo>
                    <a:pt x="765" y="207"/>
                    <a:pt x="755" y="207"/>
                    <a:pt x="750" y="212"/>
                  </a:cubicBezTo>
                  <a:cubicBezTo>
                    <a:pt x="741" y="223"/>
                    <a:pt x="734" y="236"/>
                    <a:pt x="726" y="248"/>
                  </a:cubicBezTo>
                  <a:cubicBezTo>
                    <a:pt x="707" y="276"/>
                    <a:pt x="694" y="267"/>
                    <a:pt x="672" y="278"/>
                  </a:cubicBezTo>
                  <a:cubicBezTo>
                    <a:pt x="629" y="300"/>
                    <a:pt x="576" y="310"/>
                    <a:pt x="528" y="320"/>
                  </a:cubicBezTo>
                  <a:cubicBezTo>
                    <a:pt x="429" y="386"/>
                    <a:pt x="469" y="483"/>
                    <a:pt x="414" y="566"/>
                  </a:cubicBezTo>
                  <a:cubicBezTo>
                    <a:pt x="381" y="615"/>
                    <a:pt x="270" y="654"/>
                    <a:pt x="216" y="668"/>
                  </a:cubicBezTo>
                  <a:cubicBezTo>
                    <a:pt x="178" y="666"/>
                    <a:pt x="140" y="665"/>
                    <a:pt x="102" y="662"/>
                  </a:cubicBezTo>
                  <a:cubicBezTo>
                    <a:pt x="72" y="659"/>
                    <a:pt x="46" y="635"/>
                    <a:pt x="18" y="626"/>
                  </a:cubicBezTo>
                  <a:cubicBezTo>
                    <a:pt x="10" y="602"/>
                    <a:pt x="10" y="614"/>
                    <a:pt x="18" y="590"/>
                  </a:cubicBezTo>
                  <a:close/>
                </a:path>
              </a:pathLst>
            </a:custGeom>
            <a:solidFill>
              <a:srgbClr val="FFCC99"/>
            </a:solidFill>
            <a:ln w="9525" cap="flat" cmpd="sng">
              <a:solidFill>
                <a:schemeClr val="tx1"/>
              </a:solidFill>
              <a:prstDash val="solid"/>
              <a:round/>
              <a:headEnd type="none" w="med" len="med"/>
              <a:tailEnd type="none" w="med" len="med"/>
            </a:ln>
            <a:effectLst/>
          </p:spPr>
          <p:txBody>
            <a:bodyPr anchor="ctr"/>
            <a:lstStyle/>
            <a:p>
              <a:endParaRPr lang="ru-RU"/>
            </a:p>
          </p:txBody>
        </p:sp>
        <p:sp>
          <p:nvSpPr>
            <p:cNvPr id="324694" name="Line 86"/>
            <p:cNvSpPr>
              <a:spLocks noChangeShapeType="1"/>
            </p:cNvSpPr>
            <p:nvPr/>
          </p:nvSpPr>
          <p:spPr bwMode="auto">
            <a:xfrm>
              <a:off x="1122" y="3252"/>
              <a:ext cx="0" cy="954"/>
            </a:xfrm>
            <a:prstGeom prst="line">
              <a:avLst/>
            </a:prstGeom>
            <a:noFill/>
            <a:ln w="9525">
              <a:solidFill>
                <a:schemeClr val="tx1"/>
              </a:solidFill>
              <a:prstDash val="dash"/>
              <a:round/>
              <a:headEnd/>
              <a:tailEnd/>
            </a:ln>
            <a:effectLst/>
          </p:spPr>
          <p:txBody>
            <a:bodyPr anchor="ctr"/>
            <a:lstStyle/>
            <a:p>
              <a:endParaRPr lang="ru-RU"/>
            </a:p>
          </p:txBody>
        </p:sp>
      </p:grpSp>
      <p:sp>
        <p:nvSpPr>
          <p:cNvPr id="324695" name="Oval 87"/>
          <p:cNvSpPr>
            <a:spLocks noChangeArrowheads="1"/>
          </p:cNvSpPr>
          <p:nvPr/>
        </p:nvSpPr>
        <p:spPr bwMode="auto">
          <a:xfrm>
            <a:off x="2724150" y="5280025"/>
            <a:ext cx="42863" cy="42863"/>
          </a:xfrm>
          <a:prstGeom prst="ellipse">
            <a:avLst/>
          </a:prstGeom>
          <a:solidFill>
            <a:srgbClr val="FF0000"/>
          </a:solidFill>
          <a:ln w="9525" algn="ctr">
            <a:solidFill>
              <a:schemeClr val="tx1"/>
            </a:solidFill>
            <a:round/>
            <a:headEnd/>
            <a:tailEnd/>
          </a:ln>
          <a:effectLst/>
        </p:spPr>
        <p:txBody>
          <a:bodyPr wrap="none" anchor="ctr"/>
          <a:lstStyle/>
          <a:p>
            <a:endParaRPr lang="ru-RU"/>
          </a:p>
        </p:txBody>
      </p:sp>
      <p:sp>
        <p:nvSpPr>
          <p:cNvPr id="324696" name="Line 88"/>
          <p:cNvSpPr>
            <a:spLocks noChangeShapeType="1"/>
          </p:cNvSpPr>
          <p:nvPr/>
        </p:nvSpPr>
        <p:spPr bwMode="auto">
          <a:xfrm>
            <a:off x="2743200" y="5143500"/>
            <a:ext cx="0" cy="942975"/>
          </a:xfrm>
          <a:prstGeom prst="line">
            <a:avLst/>
          </a:prstGeom>
          <a:noFill/>
          <a:ln w="9525">
            <a:solidFill>
              <a:schemeClr val="tx1"/>
            </a:solidFill>
            <a:prstDash val="dash"/>
            <a:round/>
            <a:headEnd/>
            <a:tailEnd/>
          </a:ln>
          <a:effectLst/>
        </p:spPr>
        <p:txBody>
          <a:bodyPr anchor="ctr"/>
          <a:lstStyle/>
          <a:p>
            <a:endParaRPr lang="ru-RU"/>
          </a:p>
        </p:txBody>
      </p:sp>
      <p:sp>
        <p:nvSpPr>
          <p:cNvPr id="324697" name="Oval 89"/>
          <p:cNvSpPr>
            <a:spLocks noChangeArrowheads="1"/>
          </p:cNvSpPr>
          <p:nvPr/>
        </p:nvSpPr>
        <p:spPr bwMode="auto">
          <a:xfrm>
            <a:off x="2722563" y="5583238"/>
            <a:ext cx="42862" cy="42862"/>
          </a:xfrm>
          <a:prstGeom prst="ellipse">
            <a:avLst/>
          </a:prstGeom>
          <a:solidFill>
            <a:srgbClr val="FFFF00"/>
          </a:solidFill>
          <a:ln w="9525" algn="ctr">
            <a:solidFill>
              <a:schemeClr val="tx1"/>
            </a:solidFill>
            <a:round/>
            <a:headEnd/>
            <a:tailEnd/>
          </a:ln>
          <a:effectLst/>
        </p:spPr>
        <p:txBody>
          <a:bodyPr wrap="none" anchor="ctr"/>
          <a:lstStyle/>
          <a:p>
            <a:endParaRPr lang="ru-RU"/>
          </a:p>
        </p:txBody>
      </p:sp>
      <p:sp>
        <p:nvSpPr>
          <p:cNvPr id="324699" name="AutoShape 91">
            <a:hlinkClick r:id="rId15" action="ppaction://hlinksldjump" highlightClick="1"/>
          </p:cNvPr>
          <p:cNvSpPr>
            <a:spLocks noChangeArrowheads="1"/>
          </p:cNvSpPr>
          <p:nvPr/>
        </p:nvSpPr>
        <p:spPr bwMode="auto">
          <a:xfrm>
            <a:off x="338138" y="552450"/>
            <a:ext cx="242887" cy="204788"/>
          </a:xfrm>
          <a:prstGeom prst="actionButtonBeginning">
            <a:avLst/>
          </a:prstGeom>
          <a:solidFill>
            <a:srgbClr val="00CCFF"/>
          </a:solidFill>
          <a:ln w="9525">
            <a:noFill/>
            <a:miter lim="800000"/>
            <a:headEnd/>
            <a:tailEnd/>
          </a:ln>
          <a:effectLst/>
        </p:spPr>
        <p:txBody>
          <a:bodyPr wrap="none" anchor="ctr"/>
          <a:lstStyle/>
          <a:p>
            <a:endParaRPr lang="ru-RU"/>
          </a:p>
        </p:txBody>
      </p:sp>
      <p:sp>
        <p:nvSpPr>
          <p:cNvPr id="324700" name="AutoShape 92">
            <a:hlinkClick r:id="" action="ppaction://hlinkshowjump?jump=previousslide" highlightClick="1"/>
          </p:cNvPr>
          <p:cNvSpPr>
            <a:spLocks noChangeArrowheads="1"/>
          </p:cNvSpPr>
          <p:nvPr/>
        </p:nvSpPr>
        <p:spPr bwMode="auto">
          <a:xfrm>
            <a:off x="609600" y="552450"/>
            <a:ext cx="257175" cy="209550"/>
          </a:xfrm>
          <a:prstGeom prst="actionButtonBackPrevious">
            <a:avLst/>
          </a:prstGeom>
          <a:solidFill>
            <a:srgbClr val="00CCFF"/>
          </a:solidFill>
          <a:ln w="9525">
            <a:noFill/>
            <a:miter lim="800000"/>
            <a:headEnd/>
            <a:tailEnd/>
          </a:ln>
          <a:effectLst/>
        </p:spPr>
        <p:txBody>
          <a:bodyPr wrap="none" anchor="ctr"/>
          <a:lstStyle/>
          <a:p>
            <a:endParaRPr lang="ru-RU"/>
          </a:p>
        </p:txBody>
      </p:sp>
      <p:sp>
        <p:nvSpPr>
          <p:cNvPr id="324701" name="Oval 93"/>
          <p:cNvSpPr>
            <a:spLocks noChangeArrowheads="1"/>
          </p:cNvSpPr>
          <p:nvPr/>
        </p:nvSpPr>
        <p:spPr bwMode="auto">
          <a:xfrm>
            <a:off x="8696325" y="6391275"/>
            <a:ext cx="333375" cy="333375"/>
          </a:xfrm>
          <a:prstGeom prst="ellipse">
            <a:avLst/>
          </a:prstGeom>
          <a:solidFill>
            <a:srgbClr val="CCFFFF"/>
          </a:solidFill>
          <a:ln w="9525" algn="ctr">
            <a:solidFill>
              <a:srgbClr val="0000FF"/>
            </a:solidFill>
            <a:round/>
            <a:headEnd/>
            <a:tailEnd/>
          </a:ln>
          <a:effectLst/>
        </p:spPr>
        <p:txBody>
          <a:bodyPr wrap="none" anchor="ctr"/>
          <a:lstStyle/>
          <a:p>
            <a:pPr algn="ctr"/>
            <a:r>
              <a:rPr lang="en-US" sz="1000" b="1">
                <a:solidFill>
                  <a:schemeClr val="bg2"/>
                </a:solidFill>
              </a:rPr>
              <a:t>25</a:t>
            </a:r>
            <a:endParaRPr lang="ru-RU" sz="1000" b="1">
              <a:solidFill>
                <a:schemeClr val="bg2"/>
              </a:solidFill>
            </a:endParaRPr>
          </a:p>
        </p:txBody>
      </p:sp>
      <p:pic>
        <p:nvPicPr>
          <p:cNvPr id="324702" name="Picture 94" descr="mogilka"/>
          <p:cNvPicPr>
            <a:picLocks noChangeAspect="1" noChangeArrowheads="1"/>
          </p:cNvPicPr>
          <p:nvPr/>
        </p:nvPicPr>
        <p:blipFill>
          <a:blip r:embed="rId16" cstate="print"/>
          <a:srcRect/>
          <a:stretch>
            <a:fillRect/>
          </a:stretch>
        </p:blipFill>
        <p:spPr bwMode="auto">
          <a:xfrm>
            <a:off x="6311900" y="5346700"/>
            <a:ext cx="2071688" cy="12795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324618"/>
                                        </p:tgtEl>
                                      </p:cBhvr>
                                    </p:animEffect>
                                    <p:set>
                                      <p:cBhvr>
                                        <p:cTn id="7" dur="1" fill="hold">
                                          <p:stCondLst>
                                            <p:cond delay="499"/>
                                          </p:stCondLst>
                                        </p:cTn>
                                        <p:tgtEl>
                                          <p:spTgt spid="324618"/>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246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46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46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46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46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46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46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46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46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46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46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4646"/>
                                        </p:tgtEl>
                                        <p:attrNameLst>
                                          <p:attrName>style.visibility</p:attrName>
                                        </p:attrNameLst>
                                      </p:cBhvr>
                                      <p:to>
                                        <p:strVal val="visible"/>
                                      </p:to>
                                    </p:set>
                                    <p:anim calcmode="lin" valueType="num">
                                      <p:cBhvr additive="base">
                                        <p:cTn id="37" dur="500" fill="hold"/>
                                        <p:tgtEl>
                                          <p:spTgt spid="324646"/>
                                        </p:tgtEl>
                                        <p:attrNameLst>
                                          <p:attrName>ppt_x</p:attrName>
                                        </p:attrNameLst>
                                      </p:cBhvr>
                                      <p:tavLst>
                                        <p:tav tm="0">
                                          <p:val>
                                            <p:strVal val="#ppt_x"/>
                                          </p:val>
                                        </p:tav>
                                        <p:tav tm="100000">
                                          <p:val>
                                            <p:strVal val="#ppt_x"/>
                                          </p:val>
                                        </p:tav>
                                      </p:tavLst>
                                    </p:anim>
                                    <p:anim calcmode="lin" valueType="num">
                                      <p:cBhvr additive="base">
                                        <p:cTn id="38" dur="500" fill="hold"/>
                                        <p:tgtEl>
                                          <p:spTgt spid="32464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24672"/>
                                        </p:tgtEl>
                                        <p:attrNameLst>
                                          <p:attrName>style.visibility</p:attrName>
                                        </p:attrNameLst>
                                      </p:cBhvr>
                                      <p:to>
                                        <p:strVal val="visible"/>
                                      </p:to>
                                    </p:set>
                                    <p:anim calcmode="lin" valueType="num">
                                      <p:cBhvr additive="base">
                                        <p:cTn id="41" dur="500" fill="hold"/>
                                        <p:tgtEl>
                                          <p:spTgt spid="324672"/>
                                        </p:tgtEl>
                                        <p:attrNameLst>
                                          <p:attrName>ppt_x</p:attrName>
                                        </p:attrNameLst>
                                      </p:cBhvr>
                                      <p:tavLst>
                                        <p:tav tm="0">
                                          <p:val>
                                            <p:strVal val="#ppt_x"/>
                                          </p:val>
                                        </p:tav>
                                        <p:tav tm="100000">
                                          <p:val>
                                            <p:strVal val="#ppt_x"/>
                                          </p:val>
                                        </p:tav>
                                      </p:tavLst>
                                    </p:anim>
                                    <p:anim calcmode="lin" valueType="num">
                                      <p:cBhvr additive="base">
                                        <p:cTn id="42" dur="500" fill="hold"/>
                                        <p:tgtEl>
                                          <p:spTgt spid="32467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46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465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465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467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465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465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2467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2467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2468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2468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24684"/>
                                        </p:tgtEl>
                                        <p:attrNameLst>
                                          <p:attrName>style.visibility</p:attrName>
                                        </p:attrNameLst>
                                      </p:cBhvr>
                                      <p:to>
                                        <p:strVal val="visible"/>
                                      </p:to>
                                    </p:set>
                                    <p:anim calcmode="lin" valueType="num">
                                      <p:cBhvr additive="base">
                                        <p:cTn id="69" dur="500" fill="hold"/>
                                        <p:tgtEl>
                                          <p:spTgt spid="324684"/>
                                        </p:tgtEl>
                                        <p:attrNameLst>
                                          <p:attrName>ppt_x</p:attrName>
                                        </p:attrNameLst>
                                      </p:cBhvr>
                                      <p:tavLst>
                                        <p:tav tm="0">
                                          <p:val>
                                            <p:strVal val="#ppt_x"/>
                                          </p:val>
                                        </p:tav>
                                        <p:tav tm="100000">
                                          <p:val>
                                            <p:strVal val="#ppt_x"/>
                                          </p:val>
                                        </p:tav>
                                      </p:tavLst>
                                    </p:anim>
                                    <p:anim calcmode="lin" valueType="num">
                                      <p:cBhvr additive="base">
                                        <p:cTn id="70" dur="500" fill="hold"/>
                                        <p:tgtEl>
                                          <p:spTgt spid="324684"/>
                                        </p:tgtEl>
                                        <p:attrNameLst>
                                          <p:attrName>ppt_y</p:attrName>
                                        </p:attrNameLst>
                                      </p:cBhvr>
                                      <p:tavLst>
                                        <p:tav tm="0">
                                          <p:val>
                                            <p:strVal val="1+#ppt_h/2"/>
                                          </p:val>
                                        </p:tav>
                                        <p:tav tm="100000">
                                          <p:val>
                                            <p:strVal val="#ppt_y"/>
                                          </p:val>
                                        </p:tav>
                                      </p:tavLst>
                                    </p:anim>
                                  </p:childTnLst>
                                </p:cTn>
                              </p:par>
                              <p:par>
                                <p:cTn id="71" presetID="1" presetClass="entr" presetSubtype="0" fill="hold" nodeType="withEffect">
                                  <p:stCondLst>
                                    <p:cond delay="0"/>
                                  </p:stCondLst>
                                  <p:childTnLst>
                                    <p:set>
                                      <p:cBhvr>
                                        <p:cTn id="72" dur="1" fill="hold">
                                          <p:stCondLst>
                                            <p:cond delay="0"/>
                                          </p:stCondLst>
                                        </p:cTn>
                                        <p:tgtEl>
                                          <p:spTgt spid="324685"/>
                                        </p:tgtEl>
                                        <p:attrNameLst>
                                          <p:attrName>style.visibility</p:attrName>
                                        </p:attrNameLst>
                                      </p:cBhvr>
                                      <p:to>
                                        <p:strVal val="visible"/>
                                      </p:to>
                                    </p:set>
                                  </p:childTnLst>
                                </p:cTn>
                              </p:par>
                            </p:childTnLst>
                          </p:cTn>
                        </p:par>
                        <p:par>
                          <p:cTn id="73" fill="hold">
                            <p:stCondLst>
                              <p:cond delay="500"/>
                            </p:stCondLst>
                            <p:childTnLst>
                              <p:par>
                                <p:cTn id="74" presetID="49" presetClass="exit" presetSubtype="0" accel="100000" fill="hold" nodeType="afterEffect">
                                  <p:stCondLst>
                                    <p:cond delay="0"/>
                                  </p:stCondLst>
                                  <p:childTnLst>
                                    <p:anim calcmode="lin" valueType="num">
                                      <p:cBhvr>
                                        <p:cTn id="75" dur="3000"/>
                                        <p:tgtEl>
                                          <p:spTgt spid="324685"/>
                                        </p:tgtEl>
                                        <p:attrNameLst>
                                          <p:attrName>ppt_w</p:attrName>
                                        </p:attrNameLst>
                                      </p:cBhvr>
                                      <p:tavLst>
                                        <p:tav tm="0">
                                          <p:val>
                                            <p:strVal val="ppt_w"/>
                                          </p:val>
                                        </p:tav>
                                        <p:tav tm="100000">
                                          <p:val>
                                            <p:fltVal val="0"/>
                                          </p:val>
                                        </p:tav>
                                      </p:tavLst>
                                    </p:anim>
                                    <p:anim calcmode="lin" valueType="num">
                                      <p:cBhvr>
                                        <p:cTn id="76" dur="3000"/>
                                        <p:tgtEl>
                                          <p:spTgt spid="324685"/>
                                        </p:tgtEl>
                                        <p:attrNameLst>
                                          <p:attrName>ppt_h</p:attrName>
                                        </p:attrNameLst>
                                      </p:cBhvr>
                                      <p:tavLst>
                                        <p:tav tm="0">
                                          <p:val>
                                            <p:strVal val="ppt_h"/>
                                          </p:val>
                                        </p:tav>
                                        <p:tav tm="100000">
                                          <p:val>
                                            <p:fltVal val="0"/>
                                          </p:val>
                                        </p:tav>
                                      </p:tavLst>
                                    </p:anim>
                                    <p:anim calcmode="lin" valueType="num">
                                      <p:cBhvr>
                                        <p:cTn id="77" dur="3000"/>
                                        <p:tgtEl>
                                          <p:spTgt spid="324685"/>
                                        </p:tgtEl>
                                        <p:attrNameLst>
                                          <p:attrName>style.rotation</p:attrName>
                                        </p:attrNameLst>
                                      </p:cBhvr>
                                      <p:tavLst>
                                        <p:tav tm="0">
                                          <p:val>
                                            <p:fltVal val="0"/>
                                          </p:val>
                                        </p:tav>
                                        <p:tav tm="100000">
                                          <p:val>
                                            <p:fltVal val="360"/>
                                          </p:val>
                                        </p:tav>
                                      </p:tavLst>
                                    </p:anim>
                                    <p:animEffect transition="out" filter="fade">
                                      <p:cBhvr>
                                        <p:cTn id="78" dur="3000"/>
                                        <p:tgtEl>
                                          <p:spTgt spid="324685"/>
                                        </p:tgtEl>
                                      </p:cBhvr>
                                    </p:animEffect>
                                    <p:set>
                                      <p:cBhvr>
                                        <p:cTn id="79" dur="1" fill="hold">
                                          <p:stCondLst>
                                            <p:cond delay="2999"/>
                                          </p:stCondLst>
                                        </p:cTn>
                                        <p:tgtEl>
                                          <p:spTgt spid="32468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324683"/>
                                        </p:tgtEl>
                                        <p:attrNameLst>
                                          <p:attrName>style.visibility</p:attrName>
                                        </p:attrNameLst>
                                      </p:cBhvr>
                                      <p:to>
                                        <p:strVal val="visible"/>
                                      </p:to>
                                    </p:set>
                                    <p:anim calcmode="lin" valueType="num">
                                      <p:cBhvr additive="base">
                                        <p:cTn id="84" dur="500" fill="hold"/>
                                        <p:tgtEl>
                                          <p:spTgt spid="324683"/>
                                        </p:tgtEl>
                                        <p:attrNameLst>
                                          <p:attrName>ppt_x</p:attrName>
                                        </p:attrNameLst>
                                      </p:cBhvr>
                                      <p:tavLst>
                                        <p:tav tm="0">
                                          <p:val>
                                            <p:strVal val="#ppt_x"/>
                                          </p:val>
                                        </p:tav>
                                        <p:tav tm="100000">
                                          <p:val>
                                            <p:strVal val="#ppt_x"/>
                                          </p:val>
                                        </p:tav>
                                      </p:tavLst>
                                    </p:anim>
                                    <p:anim calcmode="lin" valueType="num">
                                      <p:cBhvr additive="base">
                                        <p:cTn id="85" dur="500" fill="hold"/>
                                        <p:tgtEl>
                                          <p:spTgt spid="324683"/>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324686"/>
                                        </p:tgtEl>
                                        <p:attrNameLst>
                                          <p:attrName>style.visibility</p:attrName>
                                        </p:attrNameLst>
                                      </p:cBhvr>
                                      <p:to>
                                        <p:strVal val="visible"/>
                                      </p:to>
                                    </p:set>
                                    <p:anim calcmode="lin" valueType="num">
                                      <p:cBhvr additive="base">
                                        <p:cTn id="90" dur="500" fill="hold"/>
                                        <p:tgtEl>
                                          <p:spTgt spid="324686"/>
                                        </p:tgtEl>
                                        <p:attrNameLst>
                                          <p:attrName>ppt_x</p:attrName>
                                        </p:attrNameLst>
                                      </p:cBhvr>
                                      <p:tavLst>
                                        <p:tav tm="0">
                                          <p:val>
                                            <p:strVal val="#ppt_x"/>
                                          </p:val>
                                        </p:tav>
                                        <p:tav tm="100000">
                                          <p:val>
                                            <p:strVal val="#ppt_x"/>
                                          </p:val>
                                        </p:tav>
                                      </p:tavLst>
                                    </p:anim>
                                    <p:anim calcmode="lin" valueType="num">
                                      <p:cBhvr additive="base">
                                        <p:cTn id="91" dur="500" fill="hold"/>
                                        <p:tgtEl>
                                          <p:spTgt spid="324686"/>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324687"/>
                                        </p:tgtEl>
                                        <p:attrNameLst>
                                          <p:attrName>style.visibility</p:attrName>
                                        </p:attrNameLst>
                                      </p:cBhvr>
                                      <p:to>
                                        <p:strVal val="visible"/>
                                      </p:to>
                                    </p:set>
                                    <p:anim calcmode="lin" valueType="num">
                                      <p:cBhvr additive="base">
                                        <p:cTn id="96" dur="500" fill="hold"/>
                                        <p:tgtEl>
                                          <p:spTgt spid="324687"/>
                                        </p:tgtEl>
                                        <p:attrNameLst>
                                          <p:attrName>ppt_x</p:attrName>
                                        </p:attrNameLst>
                                      </p:cBhvr>
                                      <p:tavLst>
                                        <p:tav tm="0">
                                          <p:val>
                                            <p:strVal val="#ppt_x"/>
                                          </p:val>
                                        </p:tav>
                                        <p:tav tm="100000">
                                          <p:val>
                                            <p:strVal val="#ppt_x"/>
                                          </p:val>
                                        </p:tav>
                                      </p:tavLst>
                                    </p:anim>
                                    <p:anim calcmode="lin" valueType="num">
                                      <p:cBhvr additive="base">
                                        <p:cTn id="97" dur="500" fill="hold"/>
                                        <p:tgtEl>
                                          <p:spTgt spid="324687"/>
                                        </p:tgtEl>
                                        <p:attrNameLst>
                                          <p:attrName>ppt_y</p:attrName>
                                        </p:attrNameLst>
                                      </p:cBhvr>
                                      <p:tavLst>
                                        <p:tav tm="0">
                                          <p:val>
                                            <p:strVal val="1+#ppt_h/2"/>
                                          </p:val>
                                        </p:tav>
                                        <p:tav tm="100000">
                                          <p:val>
                                            <p:strVal val="#ppt_y"/>
                                          </p:val>
                                        </p:tav>
                                      </p:tavLst>
                                    </p:anim>
                                  </p:childTnLst>
                                </p:cTn>
                              </p:par>
                              <p:par>
                                <p:cTn id="98" presetID="1" presetClass="entr" presetSubtype="0" fill="hold" grpId="0" nodeType="withEffect">
                                  <p:stCondLst>
                                    <p:cond delay="0"/>
                                  </p:stCondLst>
                                  <p:childTnLst>
                                    <p:set>
                                      <p:cBhvr>
                                        <p:cTn id="99" dur="1" fill="hold">
                                          <p:stCondLst>
                                            <p:cond delay="0"/>
                                          </p:stCondLst>
                                        </p:cTn>
                                        <p:tgtEl>
                                          <p:spTgt spid="324689"/>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324691"/>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324692"/>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324696"/>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324695"/>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324697"/>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nodeType="clickEffect">
                                  <p:stCondLst>
                                    <p:cond delay="0"/>
                                  </p:stCondLst>
                                  <p:childTnLst>
                                    <p:set>
                                      <p:cBhvr>
                                        <p:cTn id="119" dur="1" fill="hold">
                                          <p:stCondLst>
                                            <p:cond delay="0"/>
                                          </p:stCondLst>
                                        </p:cTn>
                                        <p:tgtEl>
                                          <p:spTgt spid="324702"/>
                                        </p:tgtEl>
                                        <p:attrNameLst>
                                          <p:attrName>style.visibility</p:attrName>
                                        </p:attrNameLst>
                                      </p:cBhvr>
                                      <p:to>
                                        <p:strVal val="visible"/>
                                      </p:to>
                                    </p:set>
                                    <p:anim calcmode="lin" valueType="num">
                                      <p:cBhvr additive="base">
                                        <p:cTn id="120" dur="500" fill="hold"/>
                                        <p:tgtEl>
                                          <p:spTgt spid="324702"/>
                                        </p:tgtEl>
                                        <p:attrNameLst>
                                          <p:attrName>ppt_x</p:attrName>
                                        </p:attrNameLst>
                                      </p:cBhvr>
                                      <p:tavLst>
                                        <p:tav tm="0">
                                          <p:val>
                                            <p:strVal val="#ppt_x"/>
                                          </p:val>
                                        </p:tav>
                                        <p:tav tm="100000">
                                          <p:val>
                                            <p:strVal val="#ppt_x"/>
                                          </p:val>
                                        </p:tav>
                                      </p:tavLst>
                                    </p:anim>
                                    <p:anim calcmode="lin" valueType="num">
                                      <p:cBhvr additive="base">
                                        <p:cTn id="121" dur="500" fill="hold"/>
                                        <p:tgtEl>
                                          <p:spTgt spid="3247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8" grpId="0" animBg="1"/>
      <p:bldP spid="324623" grpId="0" animBg="1"/>
      <p:bldP spid="324624" grpId="0" animBg="1"/>
      <p:bldP spid="324625" grpId="0" animBg="1"/>
      <p:bldP spid="324626" grpId="0" animBg="1"/>
      <p:bldP spid="324627" grpId="0" animBg="1"/>
      <p:bldP spid="324628" grpId="0" animBg="1"/>
      <p:bldP spid="324636" grpId="0" animBg="1"/>
      <p:bldP spid="324637" grpId="0" animBg="1"/>
      <p:bldP spid="324646" grpId="0"/>
      <p:bldP spid="324656" grpId="0" animBg="1"/>
      <p:bldP spid="324653" grpId="0" animBg="1"/>
      <p:bldP spid="324673" grpId="0" animBg="1"/>
      <p:bldP spid="324658" grpId="0" animBg="1"/>
      <p:bldP spid="324654" grpId="0" animBg="1"/>
      <p:bldP spid="324674" grpId="0" animBg="1"/>
      <p:bldP spid="324657" grpId="0" animBg="1"/>
      <p:bldP spid="324675" grpId="0" animBg="1"/>
      <p:bldP spid="324683" grpId="0"/>
      <p:bldP spid="324684" grpId="0"/>
      <p:bldP spid="324686" grpId="0"/>
      <p:bldP spid="324687" grpId="0"/>
      <p:bldP spid="324689" grpId="0" animBg="1"/>
      <p:bldP spid="324695" grpId="0" animBg="1"/>
      <p:bldP spid="324696" grpId="0" animBg="1"/>
      <p:bldP spid="32469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69" name="Rectangle 25"/>
          <p:cNvSpPr>
            <a:spLocks noChangeArrowheads="1"/>
          </p:cNvSpPr>
          <p:nvPr/>
        </p:nvSpPr>
        <p:spPr bwMode="auto">
          <a:xfrm>
            <a:off x="385763" y="1673225"/>
            <a:ext cx="7966075" cy="2070100"/>
          </a:xfrm>
          <a:prstGeom prst="rect">
            <a:avLst/>
          </a:prstGeom>
          <a:solidFill>
            <a:srgbClr val="CCFFFF"/>
          </a:solidFill>
          <a:ln w="9525">
            <a:solidFill>
              <a:schemeClr val="tx1"/>
            </a:solidFill>
            <a:miter lim="800000"/>
            <a:headEnd/>
            <a:tailEnd/>
          </a:ln>
          <a:effectLst/>
        </p:spPr>
        <p:txBody>
          <a:bodyPr wrap="none" anchor="ctr"/>
          <a:lstStyle/>
          <a:p>
            <a:endParaRPr lang="ru-RU"/>
          </a:p>
        </p:txBody>
      </p:sp>
      <p:sp>
        <p:nvSpPr>
          <p:cNvPr id="236546" name="Rectangle 2"/>
          <p:cNvSpPr>
            <a:spLocks noGrp="1" noChangeArrowheads="1"/>
          </p:cNvSpPr>
          <p:nvPr>
            <p:ph type="title"/>
          </p:nvPr>
        </p:nvSpPr>
        <p:spPr>
          <a:xfrm>
            <a:off x="914400" y="317500"/>
            <a:ext cx="8229600" cy="668338"/>
          </a:xfrm>
        </p:spPr>
        <p:txBody>
          <a:bodyPr/>
          <a:lstStyle/>
          <a:p>
            <a:r>
              <a:rPr lang="ru-RU" sz="2000"/>
              <a:t>Лекция 1</a:t>
            </a:r>
          </a:p>
        </p:txBody>
      </p:sp>
      <p:sp>
        <p:nvSpPr>
          <p:cNvPr id="236547" name="Rectangle 3"/>
          <p:cNvSpPr>
            <a:spLocks noGrp="1" noChangeArrowheads="1"/>
          </p:cNvSpPr>
          <p:nvPr>
            <p:ph type="body" sz="half" idx="1"/>
          </p:nvPr>
        </p:nvSpPr>
        <p:spPr>
          <a:xfrm>
            <a:off x="179388" y="908050"/>
            <a:ext cx="8964612" cy="4141788"/>
          </a:xfrm>
        </p:spPr>
        <p:txBody>
          <a:bodyPr/>
          <a:lstStyle/>
          <a:p>
            <a:pPr>
              <a:lnSpc>
                <a:spcPct val="80000"/>
              </a:lnSpc>
            </a:pPr>
            <a:r>
              <a:rPr lang="ru-RU" sz="1000" b="1"/>
              <a:t>Введение</a:t>
            </a:r>
          </a:p>
          <a:p>
            <a:pPr>
              <a:lnSpc>
                <a:spcPct val="80000"/>
              </a:lnSpc>
              <a:buFont typeface="Wingdings" pitchFamily="2" charset="2"/>
              <a:buNone/>
            </a:pPr>
            <a:r>
              <a:rPr lang="ru-RU" sz="1000"/>
              <a:t>Под названием </a:t>
            </a:r>
            <a:r>
              <a:rPr lang="en-US" sz="1000"/>
              <a:t>“</a:t>
            </a:r>
            <a:r>
              <a:rPr lang="ru-RU" sz="1000" i="1"/>
              <a:t>механика</a:t>
            </a:r>
            <a:r>
              <a:rPr lang="en-US" sz="1000"/>
              <a:t>”</a:t>
            </a:r>
            <a:r>
              <a:rPr lang="ru-RU" sz="1000"/>
              <a:t> объединяется</a:t>
            </a:r>
            <a:r>
              <a:rPr lang="en-US" sz="1000"/>
              <a:t> </a:t>
            </a:r>
            <a:r>
              <a:rPr lang="ru-RU" sz="1000"/>
              <a:t>ряд наук, изучающих механическое движение и механическое взаимодействие твердых и деформируемых тел, а также жидких и газообразных сред.</a:t>
            </a:r>
          </a:p>
          <a:p>
            <a:pPr>
              <a:lnSpc>
                <a:spcPct val="80000"/>
              </a:lnSpc>
              <a:buFont typeface="Wingdings" pitchFamily="2" charset="2"/>
              <a:buNone/>
            </a:pPr>
            <a:endParaRPr lang="ru-RU" sz="1000"/>
          </a:p>
          <a:p>
            <a:pPr>
              <a:lnSpc>
                <a:spcPct val="80000"/>
              </a:lnSpc>
              <a:buFont typeface="Wingdings" pitchFamily="2" charset="2"/>
              <a:buNone/>
            </a:pPr>
            <a:endParaRPr lang="ru-RU" sz="1000"/>
          </a:p>
          <a:p>
            <a:pPr>
              <a:lnSpc>
                <a:spcPct val="80000"/>
              </a:lnSpc>
              <a:buFont typeface="Wingdings" pitchFamily="2" charset="2"/>
              <a:buNone/>
            </a:pPr>
            <a:endParaRPr lang="ru-RU" sz="1000"/>
          </a:p>
          <a:p>
            <a:pPr>
              <a:lnSpc>
                <a:spcPct val="80000"/>
              </a:lnSpc>
              <a:buFont typeface="Wingdings" pitchFamily="2" charset="2"/>
              <a:buNone/>
            </a:pPr>
            <a:endParaRPr lang="ru-RU" sz="1000"/>
          </a:p>
          <a:p>
            <a:pPr>
              <a:lnSpc>
                <a:spcPct val="80000"/>
              </a:lnSpc>
              <a:buFont typeface="Wingdings" pitchFamily="2" charset="2"/>
              <a:buNone/>
            </a:pPr>
            <a:endParaRPr lang="ru-RU" sz="1000"/>
          </a:p>
          <a:p>
            <a:pPr>
              <a:lnSpc>
                <a:spcPct val="80000"/>
              </a:lnSpc>
              <a:buFont typeface="Wingdings" pitchFamily="2" charset="2"/>
              <a:buNone/>
            </a:pPr>
            <a:endParaRPr lang="ru-RU" sz="1000"/>
          </a:p>
          <a:p>
            <a:pPr>
              <a:lnSpc>
                <a:spcPct val="80000"/>
              </a:lnSpc>
              <a:buFont typeface="Wingdings" pitchFamily="2" charset="2"/>
              <a:buNone/>
            </a:pPr>
            <a:endParaRPr lang="ru-RU" sz="1000"/>
          </a:p>
          <a:p>
            <a:pPr>
              <a:lnSpc>
                <a:spcPct val="80000"/>
              </a:lnSpc>
              <a:buFont typeface="Wingdings" pitchFamily="2" charset="2"/>
              <a:buNone/>
            </a:pPr>
            <a:endParaRPr lang="ru-RU" sz="1000"/>
          </a:p>
          <a:p>
            <a:pPr>
              <a:lnSpc>
                <a:spcPct val="80000"/>
              </a:lnSpc>
              <a:buFont typeface="Wingdings" pitchFamily="2" charset="2"/>
              <a:buNone/>
            </a:pPr>
            <a:endParaRPr lang="ru-RU" sz="1000"/>
          </a:p>
          <a:p>
            <a:pPr>
              <a:lnSpc>
                <a:spcPct val="80000"/>
              </a:lnSpc>
              <a:buFont typeface="Wingdings" pitchFamily="2" charset="2"/>
              <a:buNone/>
            </a:pPr>
            <a:endParaRPr lang="ru-RU" sz="1000"/>
          </a:p>
          <a:p>
            <a:pPr>
              <a:lnSpc>
                <a:spcPct val="80000"/>
              </a:lnSpc>
              <a:buFont typeface="Wingdings" pitchFamily="2" charset="2"/>
              <a:buNone/>
            </a:pPr>
            <a:endParaRPr lang="ru-RU" sz="1000"/>
          </a:p>
          <a:p>
            <a:pPr>
              <a:lnSpc>
                <a:spcPct val="80000"/>
              </a:lnSpc>
              <a:buFont typeface="Wingdings" pitchFamily="2" charset="2"/>
              <a:buNone/>
            </a:pPr>
            <a:endParaRPr lang="en-US" sz="1000"/>
          </a:p>
          <a:p>
            <a:pPr>
              <a:lnSpc>
                <a:spcPct val="80000"/>
              </a:lnSpc>
              <a:buFont typeface="Wingdings" pitchFamily="2" charset="2"/>
              <a:buNone/>
            </a:pPr>
            <a:endParaRPr lang="en-US" sz="1000"/>
          </a:p>
          <a:p>
            <a:pPr>
              <a:lnSpc>
                <a:spcPct val="80000"/>
              </a:lnSpc>
              <a:buFont typeface="Wingdings" pitchFamily="2" charset="2"/>
              <a:buNone/>
            </a:pPr>
            <a:endParaRPr lang="en-US" sz="1000"/>
          </a:p>
          <a:p>
            <a:pPr>
              <a:lnSpc>
                <a:spcPct val="80000"/>
              </a:lnSpc>
              <a:buFont typeface="Wingdings" pitchFamily="2" charset="2"/>
              <a:buNone/>
            </a:pPr>
            <a:endParaRPr lang="en-US" sz="1000"/>
          </a:p>
          <a:p>
            <a:pPr>
              <a:lnSpc>
                <a:spcPct val="80000"/>
              </a:lnSpc>
              <a:buFont typeface="Wingdings" pitchFamily="2" charset="2"/>
              <a:buNone/>
            </a:pPr>
            <a:endParaRPr lang="ru-RU" sz="1000"/>
          </a:p>
          <a:p>
            <a:pPr>
              <a:lnSpc>
                <a:spcPct val="80000"/>
              </a:lnSpc>
              <a:buFont typeface="Wingdings" pitchFamily="2" charset="2"/>
              <a:buNone/>
            </a:pPr>
            <a:r>
              <a:rPr lang="ru-RU" sz="1000">
                <a:solidFill>
                  <a:srgbClr val="FF0000"/>
                </a:solidFill>
              </a:rPr>
              <a:t>Механическое движение</a:t>
            </a:r>
            <a:r>
              <a:rPr lang="ru-RU" sz="1000"/>
              <a:t> – один из видов движения материи, выражающееся в </a:t>
            </a:r>
            <a:r>
              <a:rPr lang="ru-RU" sz="1000" i="1">
                <a:solidFill>
                  <a:schemeClr val="bg2"/>
                </a:solidFill>
              </a:rPr>
              <a:t>изменении</a:t>
            </a:r>
            <a:r>
              <a:rPr lang="ru-RU" sz="1000"/>
              <a:t> с течением времени </a:t>
            </a:r>
            <a:r>
              <a:rPr lang="ru-RU" sz="1000" i="1">
                <a:solidFill>
                  <a:schemeClr val="bg2"/>
                </a:solidFill>
              </a:rPr>
              <a:t>взаимных</a:t>
            </a:r>
            <a:r>
              <a:rPr lang="ru-RU" sz="1000" i="1"/>
              <a:t> </a:t>
            </a:r>
            <a:r>
              <a:rPr lang="ru-RU" sz="1000" i="1">
                <a:solidFill>
                  <a:schemeClr val="bg2"/>
                </a:solidFill>
              </a:rPr>
              <a:t>положений</a:t>
            </a:r>
            <a:r>
              <a:rPr lang="ru-RU" sz="1000">
                <a:solidFill>
                  <a:schemeClr val="bg2"/>
                </a:solidFill>
              </a:rPr>
              <a:t> </a:t>
            </a:r>
            <a:r>
              <a:rPr lang="ru-RU" sz="1000"/>
              <a:t>тел или их частей.</a:t>
            </a:r>
          </a:p>
          <a:p>
            <a:pPr>
              <a:lnSpc>
                <a:spcPct val="80000"/>
              </a:lnSpc>
              <a:buFont typeface="Wingdings" pitchFamily="2" charset="2"/>
              <a:buNone/>
            </a:pPr>
            <a:r>
              <a:rPr lang="ru-RU" sz="1000">
                <a:solidFill>
                  <a:srgbClr val="FF0000"/>
                </a:solidFill>
              </a:rPr>
              <a:t>Механическое взаимодействие</a:t>
            </a:r>
            <a:r>
              <a:rPr lang="ru-RU" sz="1000"/>
              <a:t> – один из видов взаимодействия материи, вызывающий </a:t>
            </a:r>
            <a:r>
              <a:rPr lang="ru-RU" sz="1000" i="1">
                <a:solidFill>
                  <a:schemeClr val="bg2"/>
                </a:solidFill>
              </a:rPr>
              <a:t>изменение механического движения</a:t>
            </a:r>
            <a:r>
              <a:rPr lang="ru-RU" sz="1000"/>
              <a:t> тел или их частей, а также </a:t>
            </a:r>
            <a:r>
              <a:rPr lang="ru-RU" sz="1000" i="1">
                <a:solidFill>
                  <a:schemeClr val="bg2"/>
                </a:solidFill>
              </a:rPr>
              <a:t>препятствующий изменению</a:t>
            </a:r>
            <a:r>
              <a:rPr lang="ru-RU" sz="1000"/>
              <a:t> их взаимных положений.</a:t>
            </a:r>
          </a:p>
          <a:p>
            <a:pPr>
              <a:lnSpc>
                <a:spcPct val="80000"/>
              </a:lnSpc>
              <a:buFont typeface="Wingdings" pitchFamily="2" charset="2"/>
              <a:buNone/>
            </a:pPr>
            <a:r>
              <a:rPr lang="ru-RU" sz="1000">
                <a:solidFill>
                  <a:srgbClr val="FF0000"/>
                </a:solidFill>
              </a:rPr>
              <a:t>Теоретическая механика</a:t>
            </a:r>
            <a:r>
              <a:rPr lang="ru-RU" sz="1000"/>
              <a:t> – изучает </a:t>
            </a:r>
            <a:r>
              <a:rPr lang="ru-RU" sz="1000">
                <a:solidFill>
                  <a:schemeClr val="bg2"/>
                </a:solidFill>
              </a:rPr>
              <a:t>законы механического движения и механического взаимодействия</a:t>
            </a:r>
            <a:r>
              <a:rPr lang="ru-RU" sz="1000"/>
              <a:t>, общие для любых тел. </a:t>
            </a:r>
          </a:p>
          <a:p>
            <a:pPr>
              <a:lnSpc>
                <a:spcPct val="80000"/>
              </a:lnSpc>
              <a:buFont typeface="Wingdings" pitchFamily="2" charset="2"/>
              <a:buNone/>
            </a:pPr>
            <a:r>
              <a:rPr lang="ru-RU" sz="1000" i="1">
                <a:solidFill>
                  <a:schemeClr val="bg2"/>
                </a:solidFill>
              </a:rPr>
              <a:t>Общность законов</a:t>
            </a:r>
            <a:r>
              <a:rPr lang="ru-RU" sz="1000"/>
              <a:t>, пригодность для любых тел и систем, достигается </a:t>
            </a:r>
            <a:r>
              <a:rPr lang="ru-RU" sz="1000" i="1">
                <a:solidFill>
                  <a:schemeClr val="bg2"/>
                </a:solidFill>
              </a:rPr>
              <a:t>абстрагированием</a:t>
            </a:r>
            <a:r>
              <a:rPr lang="ru-RU" sz="1000"/>
              <a:t> (отвлечением) от несущественных особенностей рассматриваемого тела и </a:t>
            </a:r>
            <a:r>
              <a:rPr lang="ru-RU" sz="1000" i="1">
                <a:solidFill>
                  <a:schemeClr val="bg2"/>
                </a:solidFill>
              </a:rPr>
              <a:t>выделением наиболее важных особенностей</a:t>
            </a:r>
            <a:r>
              <a:rPr lang="ru-RU" sz="1000"/>
              <a:t>. Именно по этому теоретическая механика является базовой наукой, на основе которой изучаются другие прикладные технические дисциплины.</a:t>
            </a:r>
          </a:p>
          <a:p>
            <a:pPr>
              <a:lnSpc>
                <a:spcPct val="80000"/>
              </a:lnSpc>
              <a:buFont typeface="Wingdings" pitchFamily="2" charset="2"/>
              <a:buNone/>
            </a:pPr>
            <a:endParaRPr lang="ru-RU" sz="1000"/>
          </a:p>
          <a:p>
            <a:pPr>
              <a:lnSpc>
                <a:spcPct val="80000"/>
              </a:lnSpc>
              <a:buFont typeface="Wingdings" pitchFamily="2" charset="2"/>
              <a:buNone/>
            </a:pPr>
            <a:endParaRPr lang="ru-RU" sz="2000"/>
          </a:p>
          <a:p>
            <a:pPr>
              <a:lnSpc>
                <a:spcPct val="80000"/>
              </a:lnSpc>
              <a:buFont typeface="Wingdings" pitchFamily="2" charset="2"/>
              <a:buNone/>
            </a:pPr>
            <a:endParaRPr lang="ru-RU" sz="2000"/>
          </a:p>
          <a:p>
            <a:pPr>
              <a:lnSpc>
                <a:spcPct val="80000"/>
              </a:lnSpc>
              <a:buFont typeface="Wingdings" pitchFamily="2" charset="2"/>
              <a:buNone/>
            </a:pPr>
            <a:endParaRPr lang="ru-RU" sz="2000"/>
          </a:p>
          <a:p>
            <a:pPr>
              <a:lnSpc>
                <a:spcPct val="80000"/>
              </a:lnSpc>
              <a:buFont typeface="Wingdings" pitchFamily="2" charset="2"/>
              <a:buNone/>
            </a:pPr>
            <a:endParaRPr lang="ru-RU" sz="2000"/>
          </a:p>
        </p:txBody>
      </p:sp>
      <p:pic>
        <p:nvPicPr>
          <p:cNvPr id="236548" name="Picture 4" descr="НТЦТТ2"/>
          <p:cNvPicPr>
            <a:picLocks noChangeAspect="1" noChangeArrowheads="1"/>
          </p:cNvPicPr>
          <p:nvPr>
            <p:ph sz="half" idx="2"/>
          </p:nvPr>
        </p:nvPicPr>
        <p:blipFill>
          <a:blip r:embed="rId2" cstate="print"/>
          <a:srcRect/>
          <a:stretch>
            <a:fillRect/>
          </a:stretch>
        </p:blipFill>
        <p:spPr>
          <a:xfrm>
            <a:off x="8172450" y="115888"/>
            <a:ext cx="792163" cy="512762"/>
          </a:xfrm>
          <a:noFill/>
          <a:ln/>
        </p:spPr>
      </p:pic>
      <p:sp>
        <p:nvSpPr>
          <p:cNvPr id="236550" name="Rectangle 6"/>
          <p:cNvSpPr>
            <a:spLocks noChangeArrowheads="1"/>
          </p:cNvSpPr>
          <p:nvPr/>
        </p:nvSpPr>
        <p:spPr bwMode="auto">
          <a:xfrm>
            <a:off x="3222625" y="1493838"/>
            <a:ext cx="2160588" cy="269875"/>
          </a:xfrm>
          <a:prstGeom prst="rect">
            <a:avLst/>
          </a:prstGeom>
          <a:solidFill>
            <a:srgbClr val="FFFF00"/>
          </a:solidFill>
          <a:ln w="9525">
            <a:solidFill>
              <a:schemeClr val="tx1"/>
            </a:solidFill>
            <a:miter lim="800000"/>
            <a:headEnd/>
            <a:tailEnd/>
          </a:ln>
          <a:effectLst/>
        </p:spPr>
        <p:txBody>
          <a:bodyPr wrap="none" anchor="ctr"/>
          <a:lstStyle/>
          <a:p>
            <a:pPr algn="ctr"/>
            <a:r>
              <a:rPr lang="ru-RU" sz="1400" b="1">
                <a:solidFill>
                  <a:srgbClr val="FF0000"/>
                </a:solidFill>
              </a:rPr>
              <a:t>Механика</a:t>
            </a:r>
          </a:p>
        </p:txBody>
      </p:sp>
      <p:sp>
        <p:nvSpPr>
          <p:cNvPr id="236552" name="Rectangle 8"/>
          <p:cNvSpPr>
            <a:spLocks noChangeArrowheads="1"/>
          </p:cNvSpPr>
          <p:nvPr/>
        </p:nvSpPr>
        <p:spPr bwMode="auto">
          <a:xfrm>
            <a:off x="468313" y="1844675"/>
            <a:ext cx="2016125" cy="279400"/>
          </a:xfrm>
          <a:prstGeom prst="rect">
            <a:avLst/>
          </a:prstGeom>
          <a:solidFill>
            <a:schemeClr val="accent1"/>
          </a:solidFill>
          <a:ln w="9525">
            <a:solidFill>
              <a:schemeClr val="tx1"/>
            </a:solidFill>
            <a:miter lim="800000"/>
            <a:headEnd/>
            <a:tailEnd/>
          </a:ln>
          <a:effectLst/>
        </p:spPr>
        <p:txBody>
          <a:bodyPr wrap="none" anchor="ctr"/>
          <a:lstStyle/>
          <a:p>
            <a:pPr algn="ctr"/>
            <a:r>
              <a:rPr lang="ru-RU" sz="1400"/>
              <a:t>Прикладная</a:t>
            </a:r>
            <a:r>
              <a:rPr lang="ru-RU" sz="1800"/>
              <a:t> </a:t>
            </a:r>
            <a:r>
              <a:rPr lang="ru-RU" sz="1400"/>
              <a:t>механика</a:t>
            </a:r>
            <a:r>
              <a:rPr lang="ru-RU" sz="1800"/>
              <a:t> </a:t>
            </a:r>
          </a:p>
        </p:txBody>
      </p:sp>
      <p:sp>
        <p:nvSpPr>
          <p:cNvPr id="236554" name="Rectangle 10"/>
          <p:cNvSpPr>
            <a:spLocks noChangeArrowheads="1"/>
          </p:cNvSpPr>
          <p:nvPr/>
        </p:nvSpPr>
        <p:spPr bwMode="auto">
          <a:xfrm>
            <a:off x="2555875" y="1844675"/>
            <a:ext cx="1511300" cy="279400"/>
          </a:xfrm>
          <a:prstGeom prst="rect">
            <a:avLst/>
          </a:prstGeom>
          <a:solidFill>
            <a:schemeClr val="accent1"/>
          </a:solidFill>
          <a:ln w="9525">
            <a:solidFill>
              <a:schemeClr val="tx1"/>
            </a:solidFill>
            <a:miter lim="800000"/>
            <a:headEnd/>
            <a:tailEnd/>
          </a:ln>
          <a:effectLst/>
        </p:spPr>
        <p:txBody>
          <a:bodyPr wrap="none" anchor="ctr"/>
          <a:lstStyle/>
          <a:p>
            <a:pPr algn="ctr"/>
            <a:r>
              <a:rPr lang="ru-RU" sz="1400"/>
              <a:t>Гидромеханика</a:t>
            </a:r>
            <a:r>
              <a:rPr lang="ru-RU" sz="1800"/>
              <a:t> </a:t>
            </a:r>
          </a:p>
        </p:txBody>
      </p:sp>
      <p:sp>
        <p:nvSpPr>
          <p:cNvPr id="236555" name="Rectangle 11"/>
          <p:cNvSpPr>
            <a:spLocks noChangeArrowheads="1"/>
          </p:cNvSpPr>
          <p:nvPr/>
        </p:nvSpPr>
        <p:spPr bwMode="auto">
          <a:xfrm>
            <a:off x="4284663" y="1844675"/>
            <a:ext cx="1511300" cy="279400"/>
          </a:xfrm>
          <a:prstGeom prst="rect">
            <a:avLst/>
          </a:prstGeom>
          <a:solidFill>
            <a:schemeClr val="accent1"/>
          </a:solidFill>
          <a:ln w="9525">
            <a:solidFill>
              <a:schemeClr val="tx1"/>
            </a:solidFill>
            <a:miter lim="800000"/>
            <a:headEnd/>
            <a:tailEnd/>
          </a:ln>
          <a:effectLst/>
        </p:spPr>
        <p:txBody>
          <a:bodyPr wrap="none" anchor="ctr"/>
          <a:lstStyle/>
          <a:p>
            <a:pPr algn="ctr"/>
            <a:r>
              <a:rPr lang="ru-RU" sz="1400"/>
              <a:t>Аэромеханика</a:t>
            </a:r>
            <a:r>
              <a:rPr lang="ru-RU" sz="1800"/>
              <a:t> </a:t>
            </a:r>
          </a:p>
        </p:txBody>
      </p:sp>
      <p:sp>
        <p:nvSpPr>
          <p:cNvPr id="236556" name="Rectangle 12"/>
          <p:cNvSpPr>
            <a:spLocks noChangeArrowheads="1"/>
          </p:cNvSpPr>
          <p:nvPr/>
        </p:nvSpPr>
        <p:spPr bwMode="auto">
          <a:xfrm>
            <a:off x="5940425" y="1844675"/>
            <a:ext cx="1943100" cy="279400"/>
          </a:xfrm>
          <a:prstGeom prst="rect">
            <a:avLst/>
          </a:prstGeom>
          <a:solidFill>
            <a:schemeClr val="accent1"/>
          </a:solidFill>
          <a:ln w="9525">
            <a:solidFill>
              <a:schemeClr val="tx1"/>
            </a:solidFill>
            <a:miter lim="800000"/>
            <a:headEnd/>
            <a:tailEnd/>
          </a:ln>
          <a:effectLst/>
        </p:spPr>
        <p:txBody>
          <a:bodyPr wrap="none" anchor="ctr"/>
          <a:lstStyle/>
          <a:p>
            <a:pPr algn="ctr"/>
            <a:r>
              <a:rPr lang="ru-RU" sz="1400"/>
              <a:t>Небесная</a:t>
            </a:r>
            <a:r>
              <a:rPr lang="ru-RU" sz="1800"/>
              <a:t> </a:t>
            </a:r>
            <a:r>
              <a:rPr lang="ru-RU" sz="1400"/>
              <a:t>механика</a:t>
            </a:r>
            <a:r>
              <a:rPr lang="ru-RU" sz="1800"/>
              <a:t> </a:t>
            </a:r>
          </a:p>
        </p:txBody>
      </p:sp>
      <p:sp>
        <p:nvSpPr>
          <p:cNvPr id="236557" name="Rectangle 13"/>
          <p:cNvSpPr>
            <a:spLocks noChangeArrowheads="1"/>
          </p:cNvSpPr>
          <p:nvPr/>
        </p:nvSpPr>
        <p:spPr bwMode="auto">
          <a:xfrm>
            <a:off x="468313" y="2205038"/>
            <a:ext cx="2087562" cy="279400"/>
          </a:xfrm>
          <a:prstGeom prst="rect">
            <a:avLst/>
          </a:prstGeom>
          <a:solidFill>
            <a:schemeClr val="accent1"/>
          </a:solidFill>
          <a:ln w="9525">
            <a:solidFill>
              <a:schemeClr val="tx1"/>
            </a:solidFill>
            <a:miter lim="800000"/>
            <a:headEnd/>
            <a:tailEnd/>
          </a:ln>
          <a:effectLst/>
        </p:spPr>
        <p:txBody>
          <a:bodyPr wrap="none" anchor="ctr"/>
          <a:lstStyle/>
          <a:p>
            <a:pPr algn="ctr"/>
            <a:r>
              <a:rPr lang="ru-RU" sz="1400"/>
              <a:t>Динамика сооружений</a:t>
            </a:r>
            <a:r>
              <a:rPr lang="ru-RU" sz="1800"/>
              <a:t> </a:t>
            </a:r>
          </a:p>
        </p:txBody>
      </p:sp>
      <p:sp>
        <p:nvSpPr>
          <p:cNvPr id="236558" name="Rectangle 14"/>
          <p:cNvSpPr>
            <a:spLocks noChangeArrowheads="1"/>
          </p:cNvSpPr>
          <p:nvPr/>
        </p:nvSpPr>
        <p:spPr bwMode="auto">
          <a:xfrm>
            <a:off x="2700338" y="2205038"/>
            <a:ext cx="1800225" cy="279400"/>
          </a:xfrm>
          <a:prstGeom prst="rect">
            <a:avLst/>
          </a:prstGeom>
          <a:solidFill>
            <a:schemeClr val="accent1"/>
          </a:solidFill>
          <a:ln w="9525">
            <a:solidFill>
              <a:schemeClr val="tx1"/>
            </a:solidFill>
            <a:miter lim="800000"/>
            <a:headEnd/>
            <a:tailEnd/>
          </a:ln>
          <a:effectLst/>
        </p:spPr>
        <p:txBody>
          <a:bodyPr wrap="none" anchor="ctr"/>
          <a:lstStyle/>
          <a:p>
            <a:pPr algn="ctr"/>
            <a:r>
              <a:rPr lang="ru-RU" sz="1400"/>
              <a:t>Механика корабля</a:t>
            </a:r>
            <a:r>
              <a:rPr lang="ru-RU" sz="1800"/>
              <a:t> </a:t>
            </a:r>
          </a:p>
        </p:txBody>
      </p:sp>
      <p:sp>
        <p:nvSpPr>
          <p:cNvPr id="236559" name="Rectangle 15"/>
          <p:cNvSpPr>
            <a:spLocks noChangeArrowheads="1"/>
          </p:cNvSpPr>
          <p:nvPr/>
        </p:nvSpPr>
        <p:spPr bwMode="auto">
          <a:xfrm>
            <a:off x="468313" y="2565400"/>
            <a:ext cx="2168525" cy="277813"/>
          </a:xfrm>
          <a:prstGeom prst="rect">
            <a:avLst/>
          </a:prstGeom>
          <a:solidFill>
            <a:schemeClr val="accent1"/>
          </a:solidFill>
          <a:ln w="9525">
            <a:solidFill>
              <a:schemeClr val="tx1"/>
            </a:solidFill>
            <a:miter lim="800000"/>
            <a:headEnd/>
            <a:tailEnd/>
          </a:ln>
          <a:effectLst/>
        </p:spPr>
        <p:txBody>
          <a:bodyPr wrap="none" anchor="ctr"/>
          <a:lstStyle/>
          <a:p>
            <a:pPr algn="ctr"/>
            <a:r>
              <a:rPr lang="ru-RU" sz="1400"/>
              <a:t>Строительная</a:t>
            </a:r>
            <a:r>
              <a:rPr lang="ru-RU" sz="1800"/>
              <a:t> </a:t>
            </a:r>
            <a:r>
              <a:rPr lang="ru-RU" sz="1400"/>
              <a:t>механика</a:t>
            </a:r>
            <a:r>
              <a:rPr lang="ru-RU" sz="1800"/>
              <a:t> </a:t>
            </a:r>
          </a:p>
        </p:txBody>
      </p:sp>
      <p:sp>
        <p:nvSpPr>
          <p:cNvPr id="236560" name="Rectangle 16"/>
          <p:cNvSpPr>
            <a:spLocks noChangeArrowheads="1"/>
          </p:cNvSpPr>
          <p:nvPr/>
        </p:nvSpPr>
        <p:spPr bwMode="auto">
          <a:xfrm>
            <a:off x="4643438" y="2205038"/>
            <a:ext cx="1584325" cy="279400"/>
          </a:xfrm>
          <a:prstGeom prst="rect">
            <a:avLst/>
          </a:prstGeom>
          <a:solidFill>
            <a:schemeClr val="accent1"/>
          </a:solidFill>
          <a:ln w="9525">
            <a:solidFill>
              <a:schemeClr val="tx1"/>
            </a:solidFill>
            <a:miter lim="800000"/>
            <a:headEnd/>
            <a:tailEnd/>
          </a:ln>
          <a:effectLst/>
        </p:spPr>
        <p:txBody>
          <a:bodyPr wrap="none" anchor="ctr"/>
          <a:lstStyle/>
          <a:p>
            <a:pPr algn="ctr"/>
            <a:r>
              <a:rPr lang="ru-RU" sz="1400"/>
              <a:t>Гидродинамика</a:t>
            </a:r>
            <a:r>
              <a:rPr lang="ru-RU" sz="1800"/>
              <a:t> </a:t>
            </a:r>
          </a:p>
        </p:txBody>
      </p:sp>
      <p:sp>
        <p:nvSpPr>
          <p:cNvPr id="236561" name="Rectangle 17"/>
          <p:cNvSpPr>
            <a:spLocks noChangeArrowheads="1"/>
          </p:cNvSpPr>
          <p:nvPr/>
        </p:nvSpPr>
        <p:spPr bwMode="auto">
          <a:xfrm>
            <a:off x="6443663" y="2205038"/>
            <a:ext cx="1800225" cy="279400"/>
          </a:xfrm>
          <a:prstGeom prst="rect">
            <a:avLst/>
          </a:prstGeom>
          <a:solidFill>
            <a:schemeClr val="accent1"/>
          </a:solidFill>
          <a:ln w="9525">
            <a:solidFill>
              <a:schemeClr val="tx1"/>
            </a:solidFill>
            <a:miter lim="800000"/>
            <a:headEnd/>
            <a:tailEnd/>
          </a:ln>
          <a:effectLst/>
        </p:spPr>
        <p:txBody>
          <a:bodyPr wrap="none" anchor="ctr"/>
          <a:lstStyle/>
          <a:p>
            <a:pPr algn="ctr"/>
            <a:r>
              <a:rPr lang="ru-RU" sz="1400"/>
              <a:t>Механика грунтов</a:t>
            </a:r>
            <a:r>
              <a:rPr lang="ru-RU" sz="1800"/>
              <a:t> </a:t>
            </a:r>
          </a:p>
        </p:txBody>
      </p:sp>
      <p:sp>
        <p:nvSpPr>
          <p:cNvPr id="236562" name="Rectangle 18"/>
          <p:cNvSpPr>
            <a:spLocks noChangeArrowheads="1"/>
          </p:cNvSpPr>
          <p:nvPr/>
        </p:nvSpPr>
        <p:spPr bwMode="auto">
          <a:xfrm>
            <a:off x="971550" y="2933700"/>
            <a:ext cx="2519363" cy="269875"/>
          </a:xfrm>
          <a:prstGeom prst="rect">
            <a:avLst/>
          </a:prstGeom>
          <a:solidFill>
            <a:schemeClr val="accent1"/>
          </a:solidFill>
          <a:ln w="9525">
            <a:solidFill>
              <a:schemeClr val="tx1"/>
            </a:solidFill>
            <a:miter lim="800000"/>
            <a:headEnd/>
            <a:tailEnd/>
          </a:ln>
          <a:effectLst/>
        </p:spPr>
        <p:txBody>
          <a:bodyPr wrap="none" anchor="ctr"/>
          <a:lstStyle/>
          <a:p>
            <a:pPr algn="ctr"/>
            <a:r>
              <a:rPr lang="ru-RU" sz="1400"/>
              <a:t>Сопротивление материалов</a:t>
            </a:r>
            <a:r>
              <a:rPr lang="ru-RU" sz="1800"/>
              <a:t> </a:t>
            </a:r>
          </a:p>
        </p:txBody>
      </p:sp>
      <p:sp>
        <p:nvSpPr>
          <p:cNvPr id="236563" name="Rectangle 19"/>
          <p:cNvSpPr>
            <a:spLocks noChangeArrowheads="1"/>
          </p:cNvSpPr>
          <p:nvPr/>
        </p:nvSpPr>
        <p:spPr bwMode="auto">
          <a:xfrm>
            <a:off x="3581400" y="2933700"/>
            <a:ext cx="1574800" cy="269875"/>
          </a:xfrm>
          <a:prstGeom prst="rect">
            <a:avLst/>
          </a:prstGeom>
          <a:solidFill>
            <a:schemeClr val="accent1"/>
          </a:solidFill>
          <a:ln w="9525">
            <a:solidFill>
              <a:schemeClr val="tx1"/>
            </a:solidFill>
            <a:miter lim="800000"/>
            <a:headEnd/>
            <a:tailEnd/>
          </a:ln>
          <a:effectLst/>
        </p:spPr>
        <p:txBody>
          <a:bodyPr wrap="none" anchor="ctr"/>
          <a:lstStyle/>
          <a:p>
            <a:pPr algn="ctr"/>
            <a:r>
              <a:rPr lang="ru-RU" sz="1400"/>
              <a:t>Детали машин</a:t>
            </a:r>
            <a:r>
              <a:rPr lang="ru-RU" sz="1800"/>
              <a:t> </a:t>
            </a:r>
          </a:p>
        </p:txBody>
      </p:sp>
      <p:sp>
        <p:nvSpPr>
          <p:cNvPr id="236564" name="Rectangle 20"/>
          <p:cNvSpPr>
            <a:spLocks noChangeArrowheads="1"/>
          </p:cNvSpPr>
          <p:nvPr/>
        </p:nvSpPr>
        <p:spPr bwMode="auto">
          <a:xfrm>
            <a:off x="5246688" y="2933700"/>
            <a:ext cx="2519362" cy="269875"/>
          </a:xfrm>
          <a:prstGeom prst="rect">
            <a:avLst/>
          </a:prstGeom>
          <a:solidFill>
            <a:schemeClr val="accent1"/>
          </a:solidFill>
          <a:ln w="9525">
            <a:solidFill>
              <a:schemeClr val="tx1"/>
            </a:solidFill>
            <a:miter lim="800000"/>
            <a:headEnd/>
            <a:tailEnd/>
          </a:ln>
          <a:effectLst/>
        </p:spPr>
        <p:txBody>
          <a:bodyPr wrap="none" anchor="ctr"/>
          <a:lstStyle/>
          <a:p>
            <a:pPr algn="ctr"/>
            <a:r>
              <a:rPr lang="ru-RU" sz="1400"/>
              <a:t>Теория механизмов и машин</a:t>
            </a:r>
            <a:r>
              <a:rPr lang="ru-RU" sz="1800"/>
              <a:t> </a:t>
            </a:r>
          </a:p>
        </p:txBody>
      </p:sp>
      <p:sp>
        <p:nvSpPr>
          <p:cNvPr id="236565" name="Rectangle 21"/>
          <p:cNvSpPr>
            <a:spLocks noChangeArrowheads="1"/>
          </p:cNvSpPr>
          <p:nvPr/>
        </p:nvSpPr>
        <p:spPr bwMode="auto">
          <a:xfrm>
            <a:off x="3176588" y="3338513"/>
            <a:ext cx="2519362" cy="315912"/>
          </a:xfrm>
          <a:prstGeom prst="rect">
            <a:avLst/>
          </a:prstGeom>
          <a:solidFill>
            <a:srgbClr val="FFFF00"/>
          </a:solidFill>
          <a:ln w="9525">
            <a:solidFill>
              <a:schemeClr val="tx1"/>
            </a:solidFill>
            <a:miter lim="800000"/>
            <a:headEnd/>
            <a:tailEnd/>
          </a:ln>
          <a:effectLst/>
        </p:spPr>
        <p:txBody>
          <a:bodyPr wrap="none" anchor="ctr"/>
          <a:lstStyle/>
          <a:p>
            <a:pPr algn="ctr"/>
            <a:r>
              <a:rPr lang="ru-RU" sz="1400" b="1">
                <a:solidFill>
                  <a:srgbClr val="FF0000"/>
                </a:solidFill>
              </a:rPr>
              <a:t>Теоретическая механика</a:t>
            </a:r>
            <a:r>
              <a:rPr lang="ru-RU" sz="1800"/>
              <a:t> </a:t>
            </a:r>
          </a:p>
        </p:txBody>
      </p:sp>
      <p:sp>
        <p:nvSpPr>
          <p:cNvPr id="236566" name="Rectangle 22"/>
          <p:cNvSpPr>
            <a:spLocks noChangeArrowheads="1"/>
          </p:cNvSpPr>
          <p:nvPr/>
        </p:nvSpPr>
        <p:spPr bwMode="auto">
          <a:xfrm>
            <a:off x="2771775" y="2565400"/>
            <a:ext cx="2401888" cy="277813"/>
          </a:xfrm>
          <a:prstGeom prst="rect">
            <a:avLst/>
          </a:prstGeom>
          <a:solidFill>
            <a:schemeClr val="accent1"/>
          </a:solidFill>
          <a:ln w="9525">
            <a:solidFill>
              <a:schemeClr val="tx1"/>
            </a:solidFill>
            <a:miter lim="800000"/>
            <a:headEnd/>
            <a:tailEnd/>
          </a:ln>
          <a:effectLst/>
        </p:spPr>
        <p:txBody>
          <a:bodyPr wrap="none" anchor="ctr"/>
          <a:lstStyle/>
          <a:p>
            <a:pPr algn="ctr"/>
            <a:r>
              <a:rPr lang="ru-RU" sz="1400"/>
              <a:t>Строительные конструкции</a:t>
            </a:r>
            <a:r>
              <a:rPr lang="ru-RU" sz="1800"/>
              <a:t> </a:t>
            </a:r>
          </a:p>
        </p:txBody>
      </p:sp>
      <p:sp>
        <p:nvSpPr>
          <p:cNvPr id="236567" name="Rectangle 23"/>
          <p:cNvSpPr>
            <a:spLocks noChangeArrowheads="1"/>
          </p:cNvSpPr>
          <p:nvPr/>
        </p:nvSpPr>
        <p:spPr bwMode="auto">
          <a:xfrm>
            <a:off x="5291138" y="2573338"/>
            <a:ext cx="1863725" cy="277812"/>
          </a:xfrm>
          <a:prstGeom prst="rect">
            <a:avLst/>
          </a:prstGeom>
          <a:solidFill>
            <a:schemeClr val="accent1"/>
          </a:solidFill>
          <a:ln w="9525">
            <a:solidFill>
              <a:schemeClr val="tx1"/>
            </a:solidFill>
            <a:miter lim="800000"/>
            <a:headEnd/>
            <a:tailEnd/>
          </a:ln>
          <a:effectLst/>
        </p:spPr>
        <p:txBody>
          <a:bodyPr wrap="none" anchor="ctr"/>
          <a:lstStyle/>
          <a:p>
            <a:pPr algn="ctr"/>
            <a:r>
              <a:rPr lang="ru-RU" sz="1400"/>
              <a:t>Мосты и тоннели</a:t>
            </a:r>
            <a:r>
              <a:rPr lang="ru-RU" sz="1800"/>
              <a:t> </a:t>
            </a:r>
          </a:p>
        </p:txBody>
      </p:sp>
      <p:sp>
        <p:nvSpPr>
          <p:cNvPr id="236570" name="Text Box 26"/>
          <p:cNvSpPr txBox="1">
            <a:spLocks noChangeArrowheads="1"/>
          </p:cNvSpPr>
          <p:nvPr/>
        </p:nvSpPr>
        <p:spPr bwMode="auto">
          <a:xfrm>
            <a:off x="215900" y="4937125"/>
            <a:ext cx="8785225" cy="1463675"/>
          </a:xfrm>
          <a:prstGeom prst="rect">
            <a:avLst/>
          </a:prstGeom>
          <a:noFill/>
          <a:ln w="9525">
            <a:noFill/>
            <a:miter lim="800000"/>
            <a:headEnd/>
            <a:tailEnd/>
          </a:ln>
          <a:effectLst/>
        </p:spPr>
        <p:txBody>
          <a:bodyPr>
            <a:spAutoFit/>
          </a:bodyPr>
          <a:lstStyle/>
          <a:p>
            <a:pPr marL="342900" indent="-342900"/>
            <a:r>
              <a:rPr lang="ru-RU" sz="1000" i="1">
                <a:solidFill>
                  <a:schemeClr val="bg2"/>
                </a:solidFill>
              </a:rPr>
              <a:t>Основные абстрактные образы (модели) материальных тел и систем</a:t>
            </a:r>
            <a:r>
              <a:rPr lang="en-US" sz="1000" i="1">
                <a:solidFill>
                  <a:schemeClr val="bg2"/>
                </a:solidFill>
              </a:rPr>
              <a:t>:</a:t>
            </a:r>
          </a:p>
          <a:p>
            <a:pPr marL="342900" indent="-342900"/>
            <a:r>
              <a:rPr lang="ru-RU" sz="1000">
                <a:solidFill>
                  <a:srgbClr val="FF0000"/>
                </a:solidFill>
              </a:rPr>
              <a:t>Материальная точка (МТ)</a:t>
            </a:r>
            <a:r>
              <a:rPr lang="ru-RU" sz="1000" i="1"/>
              <a:t> – </a:t>
            </a:r>
            <a:r>
              <a:rPr lang="ru-RU" sz="1000"/>
              <a:t>не имеет размеров, но в отличие от геометрической точки обладает массой, равной массе того тела, которое </a:t>
            </a:r>
            <a:r>
              <a:rPr lang="en-US" sz="1000"/>
              <a:t>  </a:t>
            </a:r>
            <a:r>
              <a:rPr lang="ru-RU" sz="1000"/>
              <a:t>изображается данной материальной точкой.</a:t>
            </a:r>
          </a:p>
          <a:p>
            <a:pPr marL="342900" indent="-342900"/>
            <a:r>
              <a:rPr lang="ru-RU" sz="1000">
                <a:solidFill>
                  <a:srgbClr val="FF0000"/>
                </a:solidFill>
              </a:rPr>
              <a:t>Абсолютно твердое тело (АТТ)</a:t>
            </a:r>
            <a:r>
              <a:rPr lang="ru-RU" sz="1000" i="1"/>
              <a:t> – </a:t>
            </a:r>
            <a:r>
              <a:rPr lang="ru-RU" sz="1000"/>
              <a:t>система МТ, в которой расстояние между ними не изменяются ни при каких воздействиях.</a:t>
            </a:r>
            <a:endParaRPr lang="ru-RU" sz="1000" i="1"/>
          </a:p>
          <a:p>
            <a:pPr marL="342900" indent="-342900"/>
            <a:r>
              <a:rPr lang="ru-RU" sz="1000">
                <a:solidFill>
                  <a:srgbClr val="FF0000"/>
                </a:solidFill>
              </a:rPr>
              <a:t>Механическая система (МС)</a:t>
            </a:r>
            <a:r>
              <a:rPr lang="ru-RU" sz="1000" i="1">
                <a:solidFill>
                  <a:schemeClr val="bg2"/>
                </a:solidFill>
              </a:rPr>
              <a:t> </a:t>
            </a:r>
            <a:r>
              <a:rPr lang="ru-RU" sz="1000" i="1"/>
              <a:t>– </a:t>
            </a:r>
            <a:r>
              <a:rPr lang="ru-RU" sz="1000"/>
              <a:t>совокупность МТ или АТТ, связанных между собой общими законами движения или взаимодействия.</a:t>
            </a:r>
          </a:p>
          <a:p>
            <a:pPr marL="342900" indent="-342900"/>
            <a:r>
              <a:rPr lang="ru-RU" sz="1000">
                <a:solidFill>
                  <a:schemeClr val="bg2"/>
                </a:solidFill>
              </a:rPr>
              <a:t>В зависимости от условия задачи и выбора объекта изучения одно и то же физическое тело может быть принято за МТ, АТТ или МС.</a:t>
            </a:r>
            <a:r>
              <a:rPr lang="ru-RU" sz="1000"/>
              <a:t> Например, Земля при изучении ее движения вокруг Солнца принимается за МТ, а при изучении ее вращения вокруг собственной оси – за АТТ. При изучении явлений, происходящих на Земле (приливы и отливы, перемещения коры и т.п.), Земля рассматривается как МС. </a:t>
            </a:r>
          </a:p>
          <a:p>
            <a:pPr marL="342900" indent="-342900"/>
            <a:endParaRPr lang="ru-RU" sz="1000"/>
          </a:p>
        </p:txBody>
      </p:sp>
      <p:sp>
        <p:nvSpPr>
          <p:cNvPr id="236571" name="AutoShape 27">
            <a:hlinkClick r:id="rId3" action="ppaction://hlinksldjump" highlightClick="1"/>
          </p:cNvPr>
          <p:cNvSpPr>
            <a:spLocks noChangeArrowheads="1"/>
          </p:cNvSpPr>
          <p:nvPr/>
        </p:nvSpPr>
        <p:spPr bwMode="auto">
          <a:xfrm>
            <a:off x="576263" y="542925"/>
            <a:ext cx="242887" cy="204788"/>
          </a:xfrm>
          <a:prstGeom prst="actionButtonBeginning">
            <a:avLst/>
          </a:prstGeom>
          <a:solidFill>
            <a:srgbClr val="00CCFF"/>
          </a:solidFill>
          <a:ln w="9525">
            <a:noFill/>
            <a:miter lim="800000"/>
            <a:headEnd/>
            <a:tailEnd/>
          </a:ln>
          <a:effectLst/>
        </p:spPr>
        <p:txBody>
          <a:bodyPr wrap="none" anchor="ctr"/>
          <a:lstStyle/>
          <a:p>
            <a:endParaRPr lang="ru-RU"/>
          </a:p>
        </p:txBody>
      </p:sp>
      <p:sp>
        <p:nvSpPr>
          <p:cNvPr id="236572" name="AutoShape 28">
            <a:hlinkClick r:id="" action="ppaction://hlinkshowjump?jump=nextslide" highlightClick="1"/>
          </p:cNvPr>
          <p:cNvSpPr>
            <a:spLocks noChangeArrowheads="1"/>
          </p:cNvSpPr>
          <p:nvPr/>
        </p:nvSpPr>
        <p:spPr bwMode="auto">
          <a:xfrm>
            <a:off x="2200275" y="552450"/>
            <a:ext cx="285750" cy="219075"/>
          </a:xfrm>
          <a:prstGeom prst="actionButtonForwardNext">
            <a:avLst/>
          </a:prstGeom>
          <a:solidFill>
            <a:srgbClr val="00CCFF"/>
          </a:solidFill>
          <a:ln w="9525">
            <a:noFill/>
            <a:miter lim="800000"/>
            <a:headEnd/>
            <a:tailEnd/>
          </a:ln>
          <a:effectLst/>
        </p:spPr>
        <p:txBody>
          <a:bodyPr wrap="none" anchor="ctr"/>
          <a:lstStyle/>
          <a:p>
            <a:endParaRPr lang="ru-RU"/>
          </a:p>
        </p:txBody>
      </p:sp>
      <p:sp>
        <p:nvSpPr>
          <p:cNvPr id="236573" name="Oval 29"/>
          <p:cNvSpPr>
            <a:spLocks noChangeArrowheads="1"/>
          </p:cNvSpPr>
          <p:nvPr/>
        </p:nvSpPr>
        <p:spPr bwMode="auto">
          <a:xfrm>
            <a:off x="8696325" y="6391275"/>
            <a:ext cx="333375" cy="333375"/>
          </a:xfrm>
          <a:prstGeom prst="ellipse">
            <a:avLst/>
          </a:prstGeom>
          <a:solidFill>
            <a:srgbClr val="CCFFFF"/>
          </a:solidFill>
          <a:ln w="9525" algn="ctr">
            <a:solidFill>
              <a:srgbClr val="0000FF"/>
            </a:solidFill>
            <a:round/>
            <a:headEnd/>
            <a:tailEnd/>
          </a:ln>
          <a:effectLst/>
        </p:spPr>
        <p:txBody>
          <a:bodyPr wrap="none" anchor="ctr"/>
          <a:lstStyle/>
          <a:p>
            <a:pPr algn="ctr"/>
            <a:r>
              <a:rPr lang="en-US" sz="1000" b="1">
                <a:solidFill>
                  <a:schemeClr val="bg2"/>
                </a:solidFill>
              </a:rPr>
              <a:t>1</a:t>
            </a:r>
            <a:endParaRPr lang="ru-RU" sz="1000" b="1">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6570"/>
                                        </p:tgtEl>
                                        <p:attrNameLst>
                                          <p:attrName>style.visibility</p:attrName>
                                        </p:attrNameLst>
                                      </p:cBhvr>
                                      <p:to>
                                        <p:strVal val="visible"/>
                                      </p:to>
                                    </p:set>
                                    <p:anim calcmode="lin" valueType="num">
                                      <p:cBhvr additive="base">
                                        <p:cTn id="7" dur="500" fill="hold"/>
                                        <p:tgtEl>
                                          <p:spTgt spid="236570"/>
                                        </p:tgtEl>
                                        <p:attrNameLst>
                                          <p:attrName>ppt_x</p:attrName>
                                        </p:attrNameLst>
                                      </p:cBhvr>
                                      <p:tavLst>
                                        <p:tav tm="0">
                                          <p:val>
                                            <p:strVal val="#ppt_x"/>
                                          </p:val>
                                        </p:tav>
                                        <p:tav tm="100000">
                                          <p:val>
                                            <p:strVal val="#ppt_x"/>
                                          </p:val>
                                        </p:tav>
                                      </p:tavLst>
                                    </p:anim>
                                    <p:anim calcmode="lin" valueType="num">
                                      <p:cBhvr additive="base">
                                        <p:cTn id="8" dur="500" fill="hold"/>
                                        <p:tgtEl>
                                          <p:spTgt spid="2365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624" name="Rectangle 56"/>
          <p:cNvSpPr>
            <a:spLocks noChangeArrowheads="1"/>
          </p:cNvSpPr>
          <p:nvPr/>
        </p:nvSpPr>
        <p:spPr bwMode="auto">
          <a:xfrm>
            <a:off x="2681288" y="1223963"/>
            <a:ext cx="6030912" cy="719137"/>
          </a:xfrm>
          <a:prstGeom prst="rect">
            <a:avLst/>
          </a:prstGeom>
          <a:solidFill>
            <a:srgbClr val="CCFFFF"/>
          </a:solidFill>
          <a:ln w="9525">
            <a:solidFill>
              <a:schemeClr val="tx1"/>
            </a:solidFill>
            <a:miter lim="800000"/>
            <a:headEnd/>
            <a:tailEnd/>
          </a:ln>
          <a:effectLst/>
        </p:spPr>
        <p:txBody>
          <a:bodyPr wrap="none" anchor="ctr"/>
          <a:lstStyle/>
          <a:p>
            <a:endParaRPr lang="ru-RU"/>
          </a:p>
        </p:txBody>
      </p:sp>
      <p:sp>
        <p:nvSpPr>
          <p:cNvPr id="237570" name="Rectangle 2"/>
          <p:cNvSpPr>
            <a:spLocks noGrp="1" noChangeArrowheads="1"/>
          </p:cNvSpPr>
          <p:nvPr>
            <p:ph type="title"/>
          </p:nvPr>
        </p:nvSpPr>
        <p:spPr>
          <a:xfrm>
            <a:off x="981075" y="428625"/>
            <a:ext cx="5105400" cy="450850"/>
          </a:xfrm>
        </p:spPr>
        <p:txBody>
          <a:bodyPr/>
          <a:lstStyle/>
          <a:p>
            <a:r>
              <a:rPr lang="ru-RU" sz="2000"/>
              <a:t>Лекция 1 (</a:t>
            </a:r>
            <a:r>
              <a:rPr lang="ru-RU" sz="1600"/>
              <a:t>продолжение – 1.2</a:t>
            </a:r>
            <a:r>
              <a:rPr lang="ru-RU" sz="2000"/>
              <a:t>)</a:t>
            </a:r>
          </a:p>
        </p:txBody>
      </p:sp>
      <p:sp>
        <p:nvSpPr>
          <p:cNvPr id="237571" name="Rectangle 3"/>
          <p:cNvSpPr>
            <a:spLocks noGrp="1" noChangeArrowheads="1"/>
          </p:cNvSpPr>
          <p:nvPr>
            <p:ph type="body" sz="half" idx="1"/>
          </p:nvPr>
        </p:nvSpPr>
        <p:spPr>
          <a:xfrm>
            <a:off x="161925" y="954088"/>
            <a:ext cx="8982075" cy="1970087"/>
          </a:xfrm>
        </p:spPr>
        <p:txBody>
          <a:bodyPr/>
          <a:lstStyle/>
          <a:p>
            <a:pPr>
              <a:lnSpc>
                <a:spcPct val="80000"/>
              </a:lnSpc>
              <a:buFont typeface="Wingdings" pitchFamily="2" charset="2"/>
              <a:buNone/>
            </a:pPr>
            <a:r>
              <a:rPr lang="ru-RU" sz="1000"/>
              <a:t>Теоретическая механика состоит из трех разделов</a:t>
            </a:r>
            <a:r>
              <a:rPr lang="en-US" sz="1000"/>
              <a:t>:</a:t>
            </a:r>
            <a:endParaRPr lang="ru-RU" sz="1000"/>
          </a:p>
          <a:p>
            <a:pPr>
              <a:lnSpc>
                <a:spcPct val="80000"/>
              </a:lnSpc>
              <a:buFont typeface="Wingdings" pitchFamily="2" charset="2"/>
              <a:buNone/>
            </a:pPr>
            <a:endParaRPr lang="ru-RU" sz="1000"/>
          </a:p>
          <a:p>
            <a:pPr>
              <a:lnSpc>
                <a:spcPct val="80000"/>
              </a:lnSpc>
              <a:buFont typeface="Wingdings" pitchFamily="2" charset="2"/>
              <a:buNone/>
            </a:pPr>
            <a:endParaRPr lang="ru-RU" sz="1000"/>
          </a:p>
          <a:p>
            <a:pPr>
              <a:lnSpc>
                <a:spcPct val="80000"/>
              </a:lnSpc>
              <a:buFont typeface="Wingdings" pitchFamily="2" charset="2"/>
              <a:buNone/>
            </a:pPr>
            <a:endParaRPr lang="ru-RU" sz="1000"/>
          </a:p>
          <a:p>
            <a:pPr>
              <a:lnSpc>
                <a:spcPct val="80000"/>
              </a:lnSpc>
              <a:buFont typeface="Wingdings" pitchFamily="2" charset="2"/>
              <a:buNone/>
            </a:pPr>
            <a:endParaRPr lang="ru-RU" sz="1000"/>
          </a:p>
          <a:p>
            <a:pPr>
              <a:lnSpc>
                <a:spcPct val="80000"/>
              </a:lnSpc>
              <a:buFont typeface="Wingdings" pitchFamily="2" charset="2"/>
              <a:buNone/>
            </a:pPr>
            <a:endParaRPr lang="ru-RU" sz="1000"/>
          </a:p>
          <a:p>
            <a:pPr>
              <a:lnSpc>
                <a:spcPct val="80000"/>
              </a:lnSpc>
              <a:buFont typeface="Wingdings" pitchFamily="2" charset="2"/>
              <a:buNone/>
            </a:pPr>
            <a:endParaRPr lang="ru-RU" sz="1000"/>
          </a:p>
          <a:p>
            <a:pPr>
              <a:lnSpc>
                <a:spcPct val="80000"/>
              </a:lnSpc>
              <a:buFont typeface="Wingdings" pitchFamily="2" charset="2"/>
              <a:buNone/>
            </a:pPr>
            <a:r>
              <a:rPr lang="ru-RU" sz="1000">
                <a:solidFill>
                  <a:srgbClr val="FF0000"/>
                </a:solidFill>
              </a:rPr>
              <a:t>Статика </a:t>
            </a:r>
            <a:r>
              <a:rPr lang="ru-RU" sz="1000"/>
              <a:t>– изучает </a:t>
            </a:r>
            <a:r>
              <a:rPr lang="ru-RU" sz="1000">
                <a:solidFill>
                  <a:schemeClr val="bg2"/>
                </a:solidFill>
              </a:rPr>
              <a:t>условия относительного равновесия</a:t>
            </a:r>
            <a:r>
              <a:rPr lang="ru-RU" sz="1000"/>
              <a:t> механических систем. Для осуществления равновесия необходимо определенное соотношение сил, поэтому в статике изучаются общие свойства сил, правила замены сил другими силами, эквивалентными с точки зрения равновесия.  </a:t>
            </a:r>
          </a:p>
          <a:p>
            <a:pPr>
              <a:lnSpc>
                <a:spcPct val="80000"/>
              </a:lnSpc>
              <a:buFont typeface="Wingdings" pitchFamily="2" charset="2"/>
              <a:buNone/>
            </a:pPr>
            <a:r>
              <a:rPr lang="ru-RU" sz="1000">
                <a:solidFill>
                  <a:srgbClr val="FF0000"/>
                </a:solidFill>
              </a:rPr>
              <a:t>Кинематика</a:t>
            </a:r>
            <a:r>
              <a:rPr lang="ru-RU" sz="1000"/>
              <a:t> –изучает </a:t>
            </a:r>
            <a:r>
              <a:rPr lang="ru-RU" sz="1000">
                <a:solidFill>
                  <a:schemeClr val="bg2"/>
                </a:solidFill>
              </a:rPr>
              <a:t>механическое движение без учета сил</a:t>
            </a:r>
            <a:r>
              <a:rPr lang="ru-RU" sz="1000"/>
              <a:t>, вызывающих это движение или влияющих на него. Таким образом, устанавливаются некоторые количественные меры движения с чисто геометрической точки зрения.</a:t>
            </a:r>
          </a:p>
          <a:p>
            <a:pPr>
              <a:lnSpc>
                <a:spcPct val="80000"/>
              </a:lnSpc>
              <a:buFont typeface="Wingdings" pitchFamily="2" charset="2"/>
              <a:buNone/>
            </a:pPr>
            <a:r>
              <a:rPr lang="ru-RU" sz="1000">
                <a:solidFill>
                  <a:srgbClr val="FF0000"/>
                </a:solidFill>
              </a:rPr>
              <a:t>Динамика</a:t>
            </a:r>
            <a:r>
              <a:rPr lang="ru-RU" sz="1000"/>
              <a:t> – изучает </a:t>
            </a:r>
            <a:r>
              <a:rPr lang="ru-RU" sz="1000">
                <a:solidFill>
                  <a:schemeClr val="bg2"/>
                </a:solidFill>
              </a:rPr>
              <a:t>механическое движение в связи с действующими силами</a:t>
            </a:r>
            <a:r>
              <a:rPr lang="ru-RU" sz="1000"/>
              <a:t> на объект движения. Таким образом, изучается связь между</a:t>
            </a:r>
            <a:r>
              <a:rPr lang="en-US" sz="1000"/>
              <a:t> </a:t>
            </a:r>
            <a:r>
              <a:rPr lang="ru-RU" sz="1000"/>
              <a:t>движением и действующими силами.</a:t>
            </a:r>
            <a:endParaRPr lang="ru-RU" sz="1000" b="1"/>
          </a:p>
          <a:p>
            <a:pPr>
              <a:lnSpc>
                <a:spcPct val="80000"/>
              </a:lnSpc>
              <a:buFont typeface="Wingdings" pitchFamily="2" charset="2"/>
              <a:buNone/>
            </a:pPr>
            <a:endParaRPr lang="ru-RU" sz="1000"/>
          </a:p>
          <a:p>
            <a:pPr>
              <a:lnSpc>
                <a:spcPct val="80000"/>
              </a:lnSpc>
              <a:buFont typeface="Wingdings" pitchFamily="2" charset="2"/>
              <a:buNone/>
            </a:pPr>
            <a:endParaRPr lang="ru-RU" sz="900"/>
          </a:p>
          <a:p>
            <a:pPr>
              <a:lnSpc>
                <a:spcPct val="80000"/>
              </a:lnSpc>
              <a:buFont typeface="Wingdings" pitchFamily="2" charset="2"/>
              <a:buNone/>
            </a:pPr>
            <a:endParaRPr lang="ru-RU" sz="900"/>
          </a:p>
          <a:p>
            <a:pPr>
              <a:lnSpc>
                <a:spcPct val="80000"/>
              </a:lnSpc>
              <a:buFont typeface="Wingdings" pitchFamily="2" charset="2"/>
              <a:buNone/>
            </a:pPr>
            <a:endParaRPr lang="ru-RU" sz="900"/>
          </a:p>
          <a:p>
            <a:pPr>
              <a:lnSpc>
                <a:spcPct val="80000"/>
              </a:lnSpc>
              <a:buFont typeface="Wingdings" pitchFamily="2" charset="2"/>
              <a:buNone/>
            </a:pPr>
            <a:endParaRPr lang="ru-RU" sz="900"/>
          </a:p>
          <a:p>
            <a:pPr>
              <a:lnSpc>
                <a:spcPct val="80000"/>
              </a:lnSpc>
              <a:buFont typeface="Wingdings" pitchFamily="2" charset="2"/>
              <a:buNone/>
            </a:pPr>
            <a:endParaRPr lang="ru-RU" sz="900"/>
          </a:p>
        </p:txBody>
      </p:sp>
      <p:sp>
        <p:nvSpPr>
          <p:cNvPr id="237579" name="Rectangle 11"/>
          <p:cNvSpPr>
            <a:spLocks noChangeArrowheads="1"/>
          </p:cNvSpPr>
          <p:nvPr/>
        </p:nvSpPr>
        <p:spPr bwMode="auto">
          <a:xfrm>
            <a:off x="2862263" y="1403350"/>
            <a:ext cx="1800225" cy="279400"/>
          </a:xfrm>
          <a:prstGeom prst="rect">
            <a:avLst/>
          </a:prstGeom>
          <a:solidFill>
            <a:schemeClr val="accent1"/>
          </a:solidFill>
          <a:ln w="9525">
            <a:solidFill>
              <a:schemeClr val="tx1"/>
            </a:solidFill>
            <a:miter lim="800000"/>
            <a:headEnd/>
            <a:tailEnd/>
          </a:ln>
          <a:effectLst/>
        </p:spPr>
        <p:txBody>
          <a:bodyPr wrap="none" anchor="ctr"/>
          <a:lstStyle/>
          <a:p>
            <a:pPr algn="ctr"/>
            <a:r>
              <a:rPr lang="ru-RU" sz="1400"/>
              <a:t>Статика</a:t>
            </a:r>
            <a:r>
              <a:rPr lang="ru-RU" sz="1800"/>
              <a:t> </a:t>
            </a:r>
          </a:p>
        </p:txBody>
      </p:sp>
      <p:sp>
        <p:nvSpPr>
          <p:cNvPr id="237584" name="Rectangle 16"/>
          <p:cNvSpPr>
            <a:spLocks noChangeArrowheads="1"/>
          </p:cNvSpPr>
          <p:nvPr/>
        </p:nvSpPr>
        <p:spPr bwMode="auto">
          <a:xfrm>
            <a:off x="4887913" y="1412875"/>
            <a:ext cx="1574800" cy="269875"/>
          </a:xfrm>
          <a:prstGeom prst="rect">
            <a:avLst/>
          </a:prstGeom>
          <a:solidFill>
            <a:schemeClr val="accent1"/>
          </a:solidFill>
          <a:ln w="9525">
            <a:solidFill>
              <a:schemeClr val="tx1"/>
            </a:solidFill>
            <a:miter lim="800000"/>
            <a:headEnd/>
            <a:tailEnd/>
          </a:ln>
          <a:effectLst/>
        </p:spPr>
        <p:txBody>
          <a:bodyPr wrap="none" anchor="ctr"/>
          <a:lstStyle/>
          <a:p>
            <a:pPr algn="ctr"/>
            <a:r>
              <a:rPr lang="ru-RU" sz="1400"/>
              <a:t>Кинематика</a:t>
            </a:r>
            <a:r>
              <a:rPr lang="ru-RU" sz="1800"/>
              <a:t> </a:t>
            </a:r>
          </a:p>
        </p:txBody>
      </p:sp>
      <p:sp>
        <p:nvSpPr>
          <p:cNvPr id="237586" name="Rectangle 18"/>
          <p:cNvSpPr>
            <a:spLocks noChangeArrowheads="1"/>
          </p:cNvSpPr>
          <p:nvPr/>
        </p:nvSpPr>
        <p:spPr bwMode="auto">
          <a:xfrm>
            <a:off x="4302125" y="998538"/>
            <a:ext cx="2519363" cy="315912"/>
          </a:xfrm>
          <a:prstGeom prst="rect">
            <a:avLst/>
          </a:prstGeom>
          <a:solidFill>
            <a:srgbClr val="FFFF00"/>
          </a:solidFill>
          <a:ln w="9525">
            <a:solidFill>
              <a:schemeClr val="tx1"/>
            </a:solidFill>
            <a:miter lim="800000"/>
            <a:headEnd/>
            <a:tailEnd/>
          </a:ln>
          <a:effectLst/>
        </p:spPr>
        <p:txBody>
          <a:bodyPr wrap="none" anchor="ctr"/>
          <a:lstStyle/>
          <a:p>
            <a:pPr algn="ctr"/>
            <a:r>
              <a:rPr lang="ru-RU" sz="1400" b="1">
                <a:solidFill>
                  <a:srgbClr val="FF0000"/>
                </a:solidFill>
              </a:rPr>
              <a:t>Теоретическая механика</a:t>
            </a:r>
            <a:r>
              <a:rPr lang="ru-RU" sz="1800"/>
              <a:t> </a:t>
            </a:r>
          </a:p>
        </p:txBody>
      </p:sp>
      <p:sp>
        <p:nvSpPr>
          <p:cNvPr id="237588" name="Rectangle 20"/>
          <p:cNvSpPr>
            <a:spLocks noChangeArrowheads="1"/>
          </p:cNvSpPr>
          <p:nvPr/>
        </p:nvSpPr>
        <p:spPr bwMode="auto">
          <a:xfrm>
            <a:off x="6713538" y="1412875"/>
            <a:ext cx="1863725" cy="277813"/>
          </a:xfrm>
          <a:prstGeom prst="rect">
            <a:avLst/>
          </a:prstGeom>
          <a:solidFill>
            <a:schemeClr val="accent1"/>
          </a:solidFill>
          <a:ln w="9525">
            <a:solidFill>
              <a:schemeClr val="tx1"/>
            </a:solidFill>
            <a:miter lim="800000"/>
            <a:headEnd/>
            <a:tailEnd/>
          </a:ln>
          <a:effectLst/>
        </p:spPr>
        <p:txBody>
          <a:bodyPr wrap="none" anchor="ctr"/>
          <a:lstStyle/>
          <a:p>
            <a:pPr algn="ctr"/>
            <a:r>
              <a:rPr lang="ru-RU" sz="1400"/>
              <a:t>Динамика</a:t>
            </a:r>
            <a:r>
              <a:rPr lang="ru-RU" sz="1800"/>
              <a:t> </a:t>
            </a:r>
          </a:p>
        </p:txBody>
      </p:sp>
      <p:sp>
        <p:nvSpPr>
          <p:cNvPr id="237605" name="Rectangle 37"/>
          <p:cNvSpPr>
            <a:spLocks noChangeArrowheads="1"/>
          </p:cNvSpPr>
          <p:nvPr/>
        </p:nvSpPr>
        <p:spPr bwMode="auto">
          <a:xfrm>
            <a:off x="0" y="3271838"/>
            <a:ext cx="9144000" cy="0"/>
          </a:xfrm>
          <a:prstGeom prst="rect">
            <a:avLst/>
          </a:prstGeom>
          <a:noFill/>
          <a:ln w="9525">
            <a:noFill/>
            <a:miter lim="800000"/>
            <a:headEnd/>
            <a:tailEnd/>
          </a:ln>
          <a:effectLst/>
        </p:spPr>
        <p:txBody>
          <a:bodyPr wrap="none" anchor="ctr">
            <a:spAutoFit/>
          </a:bodyPr>
          <a:lstStyle/>
          <a:p>
            <a:endParaRPr lang="ru-RU"/>
          </a:p>
        </p:txBody>
      </p:sp>
      <p:sp>
        <p:nvSpPr>
          <p:cNvPr id="237607" name="Rectangle 39"/>
          <p:cNvSpPr>
            <a:spLocks noChangeArrowheads="1"/>
          </p:cNvSpPr>
          <p:nvPr/>
        </p:nvSpPr>
        <p:spPr bwMode="auto">
          <a:xfrm>
            <a:off x="0" y="3271838"/>
            <a:ext cx="9144000" cy="0"/>
          </a:xfrm>
          <a:prstGeom prst="rect">
            <a:avLst/>
          </a:prstGeom>
          <a:noFill/>
          <a:ln w="9525">
            <a:noFill/>
            <a:miter lim="800000"/>
            <a:headEnd/>
            <a:tailEnd/>
          </a:ln>
          <a:effectLst/>
        </p:spPr>
        <p:txBody>
          <a:bodyPr wrap="none" anchor="ctr">
            <a:spAutoFit/>
          </a:bodyPr>
          <a:lstStyle/>
          <a:p>
            <a:endParaRPr lang="ru-RU"/>
          </a:p>
        </p:txBody>
      </p:sp>
      <p:sp>
        <p:nvSpPr>
          <p:cNvPr id="237609" name="Rectangle 41"/>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ru-RU"/>
          </a:p>
        </p:txBody>
      </p:sp>
      <p:sp>
        <p:nvSpPr>
          <p:cNvPr id="237614" name="Line 46"/>
          <p:cNvSpPr>
            <a:spLocks noChangeShapeType="1"/>
          </p:cNvSpPr>
          <p:nvPr/>
        </p:nvSpPr>
        <p:spPr bwMode="auto">
          <a:xfrm>
            <a:off x="5607050" y="1673225"/>
            <a:ext cx="0" cy="134938"/>
          </a:xfrm>
          <a:prstGeom prst="line">
            <a:avLst/>
          </a:prstGeom>
          <a:noFill/>
          <a:ln w="9525">
            <a:solidFill>
              <a:schemeClr val="tx1"/>
            </a:solidFill>
            <a:round/>
            <a:headEnd/>
            <a:tailEnd/>
          </a:ln>
          <a:effectLst/>
        </p:spPr>
        <p:txBody>
          <a:bodyPr/>
          <a:lstStyle/>
          <a:p>
            <a:endParaRPr lang="ru-RU"/>
          </a:p>
        </p:txBody>
      </p:sp>
      <p:sp>
        <p:nvSpPr>
          <p:cNvPr id="237615" name="Line 47"/>
          <p:cNvSpPr>
            <a:spLocks noChangeShapeType="1"/>
          </p:cNvSpPr>
          <p:nvPr/>
        </p:nvSpPr>
        <p:spPr bwMode="auto">
          <a:xfrm>
            <a:off x="5607050" y="1808163"/>
            <a:ext cx="1530350" cy="0"/>
          </a:xfrm>
          <a:prstGeom prst="line">
            <a:avLst/>
          </a:prstGeom>
          <a:noFill/>
          <a:ln w="9525">
            <a:solidFill>
              <a:schemeClr val="tx1"/>
            </a:solidFill>
            <a:round/>
            <a:headEnd/>
            <a:tailEnd/>
          </a:ln>
          <a:effectLst/>
        </p:spPr>
        <p:txBody>
          <a:bodyPr/>
          <a:lstStyle/>
          <a:p>
            <a:endParaRPr lang="ru-RU"/>
          </a:p>
        </p:txBody>
      </p:sp>
      <p:sp>
        <p:nvSpPr>
          <p:cNvPr id="237616" name="Line 48"/>
          <p:cNvSpPr>
            <a:spLocks noChangeShapeType="1"/>
          </p:cNvSpPr>
          <p:nvPr/>
        </p:nvSpPr>
        <p:spPr bwMode="auto">
          <a:xfrm flipV="1">
            <a:off x="7137400" y="1673225"/>
            <a:ext cx="0" cy="134938"/>
          </a:xfrm>
          <a:prstGeom prst="line">
            <a:avLst/>
          </a:prstGeom>
          <a:noFill/>
          <a:ln w="9525">
            <a:solidFill>
              <a:schemeClr val="tx1"/>
            </a:solidFill>
            <a:round/>
            <a:headEnd/>
            <a:tailEnd type="triangle" w="med" len="med"/>
          </a:ln>
          <a:effectLst/>
        </p:spPr>
        <p:txBody>
          <a:bodyPr/>
          <a:lstStyle/>
          <a:p>
            <a:endParaRPr lang="ru-RU"/>
          </a:p>
        </p:txBody>
      </p:sp>
      <p:sp>
        <p:nvSpPr>
          <p:cNvPr id="237617" name="Line 49"/>
          <p:cNvSpPr>
            <a:spLocks noChangeShapeType="1"/>
          </p:cNvSpPr>
          <p:nvPr/>
        </p:nvSpPr>
        <p:spPr bwMode="auto">
          <a:xfrm>
            <a:off x="3806825" y="1673225"/>
            <a:ext cx="0" cy="180975"/>
          </a:xfrm>
          <a:prstGeom prst="line">
            <a:avLst/>
          </a:prstGeom>
          <a:noFill/>
          <a:ln w="9525">
            <a:solidFill>
              <a:schemeClr val="tx1"/>
            </a:solidFill>
            <a:round/>
            <a:headEnd/>
            <a:tailEnd/>
          </a:ln>
          <a:effectLst/>
        </p:spPr>
        <p:txBody>
          <a:bodyPr/>
          <a:lstStyle/>
          <a:p>
            <a:endParaRPr lang="ru-RU"/>
          </a:p>
        </p:txBody>
      </p:sp>
      <p:sp>
        <p:nvSpPr>
          <p:cNvPr id="237618" name="Line 50"/>
          <p:cNvSpPr>
            <a:spLocks noChangeShapeType="1"/>
          </p:cNvSpPr>
          <p:nvPr/>
        </p:nvSpPr>
        <p:spPr bwMode="auto">
          <a:xfrm>
            <a:off x="3806825" y="1854200"/>
            <a:ext cx="4095750" cy="0"/>
          </a:xfrm>
          <a:prstGeom prst="line">
            <a:avLst/>
          </a:prstGeom>
          <a:noFill/>
          <a:ln w="9525">
            <a:solidFill>
              <a:schemeClr val="tx1"/>
            </a:solidFill>
            <a:round/>
            <a:headEnd/>
            <a:tailEnd/>
          </a:ln>
          <a:effectLst/>
        </p:spPr>
        <p:txBody>
          <a:bodyPr/>
          <a:lstStyle/>
          <a:p>
            <a:endParaRPr lang="ru-RU"/>
          </a:p>
        </p:txBody>
      </p:sp>
      <p:sp>
        <p:nvSpPr>
          <p:cNvPr id="237619" name="Line 51"/>
          <p:cNvSpPr>
            <a:spLocks noChangeShapeType="1"/>
          </p:cNvSpPr>
          <p:nvPr/>
        </p:nvSpPr>
        <p:spPr bwMode="auto">
          <a:xfrm flipV="1">
            <a:off x="7902575" y="1673225"/>
            <a:ext cx="0" cy="180975"/>
          </a:xfrm>
          <a:prstGeom prst="line">
            <a:avLst/>
          </a:prstGeom>
          <a:noFill/>
          <a:ln w="9525">
            <a:solidFill>
              <a:schemeClr val="tx1"/>
            </a:solidFill>
            <a:round/>
            <a:headEnd/>
            <a:tailEnd type="triangle" w="med" len="med"/>
          </a:ln>
          <a:effectLst/>
        </p:spPr>
        <p:txBody>
          <a:bodyPr/>
          <a:lstStyle/>
          <a:p>
            <a:endParaRPr lang="ru-RU"/>
          </a:p>
        </p:txBody>
      </p:sp>
      <p:grpSp>
        <p:nvGrpSpPr>
          <p:cNvPr id="237681" name="Group 113"/>
          <p:cNvGrpSpPr>
            <a:grpSpLocks/>
          </p:cNvGrpSpPr>
          <p:nvPr/>
        </p:nvGrpSpPr>
        <p:grpSpPr bwMode="auto">
          <a:xfrm>
            <a:off x="4108450" y="4905375"/>
            <a:ext cx="3925888" cy="347663"/>
            <a:chOff x="2588" y="3027"/>
            <a:chExt cx="2497" cy="255"/>
          </a:xfrm>
        </p:grpSpPr>
        <p:graphicFrame>
          <p:nvGraphicFramePr>
            <p:cNvPr id="237604" name="Object 36"/>
            <p:cNvGraphicFramePr>
              <a:graphicFrameLocks noChangeAspect="1"/>
            </p:cNvGraphicFramePr>
            <p:nvPr/>
          </p:nvGraphicFramePr>
          <p:xfrm>
            <a:off x="4581" y="3039"/>
            <a:ext cx="504" cy="198"/>
          </p:xfrm>
          <a:graphic>
            <a:graphicData uri="http://schemas.openxmlformats.org/presentationml/2006/ole">
              <p:oleObj spid="_x0000_s237604" name="Формула" r:id="rId3" imgW="583947" imgH="228501" progId="Equation.3">
                <p:embed/>
              </p:oleObj>
            </a:graphicData>
          </a:graphic>
        </p:graphicFrame>
        <p:graphicFrame>
          <p:nvGraphicFramePr>
            <p:cNvPr id="237606" name="Object 38"/>
            <p:cNvGraphicFramePr>
              <a:graphicFrameLocks noChangeAspect="1"/>
            </p:cNvGraphicFramePr>
            <p:nvPr/>
          </p:nvGraphicFramePr>
          <p:xfrm>
            <a:off x="4014" y="3039"/>
            <a:ext cx="168" cy="198"/>
          </p:xfrm>
          <a:graphic>
            <a:graphicData uri="http://schemas.openxmlformats.org/presentationml/2006/ole">
              <p:oleObj spid="_x0000_s237606" name="Формула" r:id="rId4" imgW="190500" imgH="228600" progId="Equation.3">
                <p:embed/>
              </p:oleObj>
            </a:graphicData>
          </a:graphic>
        </p:graphicFrame>
        <p:sp>
          <p:nvSpPr>
            <p:cNvPr id="237620" name="Oval 52"/>
            <p:cNvSpPr>
              <a:spLocks noChangeArrowheads="1"/>
            </p:cNvSpPr>
            <p:nvPr/>
          </p:nvSpPr>
          <p:spPr bwMode="auto">
            <a:xfrm>
              <a:off x="3209" y="3027"/>
              <a:ext cx="482" cy="255"/>
            </a:xfrm>
            <a:prstGeom prst="ellipse">
              <a:avLst/>
            </a:prstGeom>
            <a:solidFill>
              <a:srgbClr val="FFCC00"/>
            </a:solidFill>
            <a:ln w="9525">
              <a:solidFill>
                <a:schemeClr val="tx1"/>
              </a:solidFill>
              <a:round/>
              <a:headEnd/>
              <a:tailEnd/>
            </a:ln>
            <a:effectLst/>
          </p:spPr>
          <p:txBody>
            <a:bodyPr wrap="none" anchor="ctr"/>
            <a:lstStyle/>
            <a:p>
              <a:endParaRPr lang="ru-RU"/>
            </a:p>
          </p:txBody>
        </p:sp>
        <p:sp>
          <p:nvSpPr>
            <p:cNvPr id="237621" name="AutoShape 53"/>
            <p:cNvSpPr>
              <a:spLocks noChangeArrowheads="1"/>
            </p:cNvSpPr>
            <p:nvPr/>
          </p:nvSpPr>
          <p:spPr bwMode="auto">
            <a:xfrm>
              <a:off x="3606" y="3113"/>
              <a:ext cx="369" cy="113"/>
            </a:xfrm>
            <a:prstGeom prst="rightArrow">
              <a:avLst>
                <a:gd name="adj1" fmla="val 50000"/>
                <a:gd name="adj2" fmla="val 81637"/>
              </a:avLst>
            </a:prstGeom>
            <a:solidFill>
              <a:srgbClr val="FF0000"/>
            </a:solidFill>
            <a:ln w="9525">
              <a:solidFill>
                <a:schemeClr val="tx1"/>
              </a:solidFill>
              <a:miter lim="800000"/>
              <a:headEnd/>
              <a:tailEnd/>
            </a:ln>
            <a:effectLst/>
          </p:spPr>
          <p:txBody>
            <a:bodyPr wrap="none" anchor="ctr"/>
            <a:lstStyle/>
            <a:p>
              <a:endParaRPr lang="ru-RU"/>
            </a:p>
          </p:txBody>
        </p:sp>
        <p:sp>
          <p:nvSpPr>
            <p:cNvPr id="237622" name="AutoShape 54"/>
            <p:cNvSpPr>
              <a:spLocks noChangeArrowheads="1"/>
            </p:cNvSpPr>
            <p:nvPr/>
          </p:nvSpPr>
          <p:spPr bwMode="auto">
            <a:xfrm>
              <a:off x="2834" y="3113"/>
              <a:ext cx="454" cy="113"/>
            </a:xfrm>
            <a:prstGeom prst="leftArrow">
              <a:avLst>
                <a:gd name="adj1" fmla="val 50000"/>
                <a:gd name="adj2" fmla="val 100442"/>
              </a:avLst>
            </a:prstGeom>
            <a:solidFill>
              <a:srgbClr val="FF0000"/>
            </a:solidFill>
            <a:ln w="9525">
              <a:solidFill>
                <a:schemeClr val="tx1"/>
              </a:solidFill>
              <a:miter lim="800000"/>
              <a:headEnd/>
              <a:tailEnd/>
            </a:ln>
            <a:effectLst/>
          </p:spPr>
          <p:txBody>
            <a:bodyPr wrap="none" anchor="ctr"/>
            <a:lstStyle/>
            <a:p>
              <a:endParaRPr lang="ru-RU"/>
            </a:p>
          </p:txBody>
        </p:sp>
        <p:graphicFrame>
          <p:nvGraphicFramePr>
            <p:cNvPr id="237623" name="Object 55"/>
            <p:cNvGraphicFramePr>
              <a:graphicFrameLocks noChangeAspect="1"/>
            </p:cNvGraphicFramePr>
            <p:nvPr/>
          </p:nvGraphicFramePr>
          <p:xfrm>
            <a:off x="2588" y="3028"/>
            <a:ext cx="144" cy="198"/>
          </p:xfrm>
          <a:graphic>
            <a:graphicData uri="http://schemas.openxmlformats.org/presentationml/2006/ole">
              <p:oleObj spid="_x0000_s237623" name="Формула" r:id="rId5" imgW="165028" imgH="228501" progId="Equation.3">
                <p:embed/>
              </p:oleObj>
            </a:graphicData>
          </a:graphic>
        </p:graphicFrame>
      </p:grpSp>
      <p:sp>
        <p:nvSpPr>
          <p:cNvPr id="237651" name="Rectangle 8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ru-RU"/>
          </a:p>
        </p:txBody>
      </p:sp>
      <p:sp>
        <p:nvSpPr>
          <p:cNvPr id="237653" name="Rectangle 8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ru-RU"/>
          </a:p>
        </p:txBody>
      </p:sp>
      <p:sp>
        <p:nvSpPr>
          <p:cNvPr id="237655" name="Rectangle 87"/>
          <p:cNvSpPr>
            <a:spLocks noChangeArrowheads="1"/>
          </p:cNvSpPr>
          <p:nvPr/>
        </p:nvSpPr>
        <p:spPr bwMode="auto">
          <a:xfrm>
            <a:off x="0" y="3262313"/>
            <a:ext cx="9144000" cy="0"/>
          </a:xfrm>
          <a:prstGeom prst="rect">
            <a:avLst/>
          </a:prstGeom>
          <a:noFill/>
          <a:ln w="9525">
            <a:noFill/>
            <a:miter lim="800000"/>
            <a:headEnd/>
            <a:tailEnd/>
          </a:ln>
          <a:effectLst/>
        </p:spPr>
        <p:txBody>
          <a:bodyPr wrap="none" anchor="ctr">
            <a:spAutoFit/>
          </a:bodyPr>
          <a:lstStyle/>
          <a:p>
            <a:endParaRPr lang="ru-RU"/>
          </a:p>
        </p:txBody>
      </p:sp>
      <p:sp>
        <p:nvSpPr>
          <p:cNvPr id="237663" name="Rectangle 95"/>
          <p:cNvSpPr>
            <a:spLocks noChangeArrowheads="1"/>
          </p:cNvSpPr>
          <p:nvPr/>
        </p:nvSpPr>
        <p:spPr bwMode="auto">
          <a:xfrm>
            <a:off x="0" y="3371850"/>
            <a:ext cx="9144000" cy="0"/>
          </a:xfrm>
          <a:prstGeom prst="rect">
            <a:avLst/>
          </a:prstGeom>
          <a:noFill/>
          <a:ln w="9525">
            <a:noFill/>
            <a:miter lim="800000"/>
            <a:headEnd/>
            <a:tailEnd/>
          </a:ln>
          <a:effectLst/>
        </p:spPr>
        <p:txBody>
          <a:bodyPr wrap="none" anchor="ctr">
            <a:spAutoFit/>
          </a:bodyPr>
          <a:lstStyle/>
          <a:p>
            <a:endParaRPr lang="ru-RU"/>
          </a:p>
        </p:txBody>
      </p:sp>
      <p:sp>
        <p:nvSpPr>
          <p:cNvPr id="237666" name="Rectangle 9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ru-RU"/>
          </a:p>
        </p:txBody>
      </p:sp>
      <p:pic>
        <p:nvPicPr>
          <p:cNvPr id="237669" name="Picture 101" descr="НТЦТТ2"/>
          <p:cNvPicPr>
            <a:picLocks noChangeAspect="1" noChangeArrowheads="1"/>
          </p:cNvPicPr>
          <p:nvPr>
            <p:ph sz="half" idx="2"/>
          </p:nvPr>
        </p:nvPicPr>
        <p:blipFill>
          <a:blip r:embed="rId6" cstate="print"/>
          <a:srcRect/>
          <a:stretch>
            <a:fillRect/>
          </a:stretch>
        </p:blipFill>
        <p:spPr>
          <a:xfrm>
            <a:off x="8172450" y="115888"/>
            <a:ext cx="792163" cy="512762"/>
          </a:xfrm>
          <a:noFill/>
          <a:ln/>
        </p:spPr>
      </p:pic>
      <p:sp>
        <p:nvSpPr>
          <p:cNvPr id="237673" name="Rectangle 10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ru-RU"/>
          </a:p>
        </p:txBody>
      </p:sp>
      <p:sp>
        <p:nvSpPr>
          <p:cNvPr id="237675" name="Rectangle 10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ru-RU"/>
          </a:p>
        </p:txBody>
      </p:sp>
      <p:sp>
        <p:nvSpPr>
          <p:cNvPr id="237677" name="Rectangle 10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ru-RU"/>
          </a:p>
        </p:txBody>
      </p:sp>
      <p:grpSp>
        <p:nvGrpSpPr>
          <p:cNvPr id="237685" name="Group 117"/>
          <p:cNvGrpSpPr>
            <a:grpSpLocks/>
          </p:cNvGrpSpPr>
          <p:nvPr/>
        </p:nvGrpSpPr>
        <p:grpSpPr bwMode="auto">
          <a:xfrm>
            <a:off x="2124075" y="5732463"/>
            <a:ext cx="1374775" cy="822325"/>
            <a:chOff x="1497" y="3611"/>
            <a:chExt cx="962" cy="680"/>
          </a:xfrm>
        </p:grpSpPr>
        <p:grpSp>
          <p:nvGrpSpPr>
            <p:cNvPr id="237642" name="Group 74"/>
            <p:cNvGrpSpPr>
              <a:grpSpLocks/>
            </p:cNvGrpSpPr>
            <p:nvPr/>
          </p:nvGrpSpPr>
          <p:grpSpPr bwMode="auto">
            <a:xfrm>
              <a:off x="1672" y="3639"/>
              <a:ext cx="590" cy="621"/>
              <a:chOff x="1413" y="3580"/>
              <a:chExt cx="590" cy="621"/>
            </a:xfrm>
          </p:grpSpPr>
          <p:pic>
            <p:nvPicPr>
              <p:cNvPr id="237639" name="Picture 71"/>
              <p:cNvPicPr>
                <a:picLocks noChangeAspect="1" noChangeArrowheads="1"/>
              </p:cNvPicPr>
              <p:nvPr/>
            </p:nvPicPr>
            <p:blipFill>
              <a:blip r:embed="rId7" cstate="print"/>
              <a:srcRect/>
              <a:stretch>
                <a:fillRect/>
              </a:stretch>
            </p:blipFill>
            <p:spPr bwMode="auto">
              <a:xfrm>
                <a:off x="1661" y="3859"/>
                <a:ext cx="342" cy="342"/>
              </a:xfrm>
              <a:prstGeom prst="rect">
                <a:avLst/>
              </a:prstGeom>
              <a:noFill/>
            </p:spPr>
          </p:pic>
          <p:pic>
            <p:nvPicPr>
              <p:cNvPr id="237640" name="Picture 72"/>
              <p:cNvPicPr>
                <a:picLocks noChangeAspect="1" noChangeArrowheads="1"/>
              </p:cNvPicPr>
              <p:nvPr/>
            </p:nvPicPr>
            <p:blipFill>
              <a:blip r:embed="rId8" cstate="print"/>
              <a:srcRect/>
              <a:stretch>
                <a:fillRect/>
              </a:stretch>
            </p:blipFill>
            <p:spPr bwMode="auto">
              <a:xfrm>
                <a:off x="1604" y="3580"/>
                <a:ext cx="222" cy="336"/>
              </a:xfrm>
              <a:prstGeom prst="rect">
                <a:avLst/>
              </a:prstGeom>
              <a:noFill/>
            </p:spPr>
          </p:pic>
          <p:pic>
            <p:nvPicPr>
              <p:cNvPr id="237641" name="Picture 73"/>
              <p:cNvPicPr>
                <a:picLocks noChangeAspect="1" noChangeArrowheads="1"/>
              </p:cNvPicPr>
              <p:nvPr/>
            </p:nvPicPr>
            <p:blipFill>
              <a:blip r:embed="rId9" cstate="print"/>
              <a:srcRect/>
              <a:stretch>
                <a:fillRect/>
              </a:stretch>
            </p:blipFill>
            <p:spPr bwMode="auto">
              <a:xfrm>
                <a:off x="1413" y="3839"/>
                <a:ext cx="390" cy="360"/>
              </a:xfrm>
              <a:prstGeom prst="rect">
                <a:avLst/>
              </a:prstGeom>
              <a:noFill/>
            </p:spPr>
          </p:pic>
          <p:sp>
            <p:nvSpPr>
              <p:cNvPr id="237625" name="Oval 57"/>
              <p:cNvSpPr>
                <a:spLocks noChangeArrowheads="1"/>
              </p:cNvSpPr>
              <p:nvPr/>
            </p:nvSpPr>
            <p:spPr bwMode="auto">
              <a:xfrm>
                <a:off x="1491" y="3774"/>
                <a:ext cx="482" cy="255"/>
              </a:xfrm>
              <a:prstGeom prst="ellipse">
                <a:avLst/>
              </a:prstGeom>
              <a:solidFill>
                <a:srgbClr val="FFCC00"/>
              </a:solidFill>
              <a:ln w="9525">
                <a:solidFill>
                  <a:schemeClr val="tx1"/>
                </a:solidFill>
                <a:round/>
                <a:headEnd/>
                <a:tailEnd/>
              </a:ln>
              <a:effectLst/>
            </p:spPr>
            <p:txBody>
              <a:bodyPr wrap="none" anchor="ctr"/>
              <a:lstStyle/>
              <a:p>
                <a:endParaRPr lang="ru-RU"/>
              </a:p>
            </p:txBody>
          </p:sp>
        </p:grpSp>
        <p:graphicFrame>
          <p:nvGraphicFramePr>
            <p:cNvPr id="237650" name="Object 82"/>
            <p:cNvGraphicFramePr>
              <a:graphicFrameLocks noChangeAspect="1"/>
            </p:cNvGraphicFramePr>
            <p:nvPr/>
          </p:nvGraphicFramePr>
          <p:xfrm>
            <a:off x="2303" y="4081"/>
            <a:ext cx="156" cy="210"/>
          </p:xfrm>
          <a:graphic>
            <a:graphicData uri="http://schemas.openxmlformats.org/presentationml/2006/ole">
              <p:oleObj spid="_x0000_s237650" name="Формула" r:id="rId10" imgW="177646" imgH="241091" progId="Equation.3">
                <p:embed/>
              </p:oleObj>
            </a:graphicData>
          </a:graphic>
        </p:graphicFrame>
        <p:graphicFrame>
          <p:nvGraphicFramePr>
            <p:cNvPr id="237656" name="Object 88"/>
            <p:cNvGraphicFramePr>
              <a:graphicFrameLocks noChangeAspect="1"/>
            </p:cNvGraphicFramePr>
            <p:nvPr/>
          </p:nvGraphicFramePr>
          <p:xfrm>
            <a:off x="1740" y="3611"/>
            <a:ext cx="143" cy="198"/>
          </p:xfrm>
          <a:graphic>
            <a:graphicData uri="http://schemas.openxmlformats.org/presentationml/2006/ole">
              <p:oleObj spid="_x0000_s237656" name="Формула" r:id="rId11" imgW="165028" imgH="228501" progId="Equation.3">
                <p:embed/>
              </p:oleObj>
            </a:graphicData>
          </a:graphic>
        </p:graphicFrame>
        <p:graphicFrame>
          <p:nvGraphicFramePr>
            <p:cNvPr id="237661" name="Object 93"/>
            <p:cNvGraphicFramePr>
              <a:graphicFrameLocks noChangeAspect="1"/>
            </p:cNvGraphicFramePr>
            <p:nvPr/>
          </p:nvGraphicFramePr>
          <p:xfrm>
            <a:off x="1497" y="4064"/>
            <a:ext cx="168" cy="198"/>
          </p:xfrm>
          <a:graphic>
            <a:graphicData uri="http://schemas.openxmlformats.org/presentationml/2006/ole">
              <p:oleObj spid="_x0000_s237661" name="Формула" r:id="rId12" imgW="190500" imgH="228600" progId="Equation.3">
                <p:embed/>
              </p:oleObj>
            </a:graphicData>
          </a:graphic>
        </p:graphicFrame>
      </p:grpSp>
      <p:grpSp>
        <p:nvGrpSpPr>
          <p:cNvPr id="237687" name="Group 119"/>
          <p:cNvGrpSpPr>
            <a:grpSpLocks/>
          </p:cNvGrpSpPr>
          <p:nvPr/>
        </p:nvGrpSpPr>
        <p:grpSpPr bwMode="auto">
          <a:xfrm>
            <a:off x="3678238" y="5732463"/>
            <a:ext cx="4346575" cy="877887"/>
            <a:chOff x="2317" y="3611"/>
            <a:chExt cx="2738" cy="553"/>
          </a:xfrm>
        </p:grpSpPr>
        <p:graphicFrame>
          <p:nvGraphicFramePr>
            <p:cNvPr id="237671" name="Object 103"/>
            <p:cNvGraphicFramePr>
              <a:graphicFrameLocks noChangeAspect="1"/>
            </p:cNvGraphicFramePr>
            <p:nvPr/>
          </p:nvGraphicFramePr>
          <p:xfrm>
            <a:off x="2652" y="4010"/>
            <a:ext cx="152" cy="154"/>
          </p:xfrm>
          <a:graphic>
            <a:graphicData uri="http://schemas.openxmlformats.org/presentationml/2006/ole">
              <p:oleObj spid="_x0000_s237671" name="Формула" r:id="rId13" imgW="190500" imgH="228600" progId="Equation.3">
                <p:embed/>
              </p:oleObj>
            </a:graphicData>
          </a:graphic>
        </p:graphicFrame>
        <p:grpSp>
          <p:nvGrpSpPr>
            <p:cNvPr id="237643" name="Group 75"/>
            <p:cNvGrpSpPr>
              <a:grpSpLocks/>
            </p:cNvGrpSpPr>
            <p:nvPr/>
          </p:nvGrpSpPr>
          <p:grpSpPr bwMode="auto">
            <a:xfrm>
              <a:off x="2777" y="3633"/>
              <a:ext cx="533" cy="484"/>
              <a:chOff x="1413" y="3580"/>
              <a:chExt cx="590" cy="621"/>
            </a:xfrm>
          </p:grpSpPr>
          <p:pic>
            <p:nvPicPr>
              <p:cNvPr id="237644" name="Picture 76"/>
              <p:cNvPicPr>
                <a:picLocks noChangeAspect="1" noChangeArrowheads="1"/>
              </p:cNvPicPr>
              <p:nvPr/>
            </p:nvPicPr>
            <p:blipFill>
              <a:blip r:embed="rId7" cstate="print"/>
              <a:srcRect/>
              <a:stretch>
                <a:fillRect/>
              </a:stretch>
            </p:blipFill>
            <p:spPr bwMode="auto">
              <a:xfrm>
                <a:off x="1661" y="3859"/>
                <a:ext cx="342" cy="342"/>
              </a:xfrm>
              <a:prstGeom prst="rect">
                <a:avLst/>
              </a:prstGeom>
              <a:noFill/>
            </p:spPr>
          </p:pic>
          <p:pic>
            <p:nvPicPr>
              <p:cNvPr id="237645" name="Picture 77"/>
              <p:cNvPicPr>
                <a:picLocks noChangeAspect="1" noChangeArrowheads="1"/>
              </p:cNvPicPr>
              <p:nvPr/>
            </p:nvPicPr>
            <p:blipFill>
              <a:blip r:embed="rId8" cstate="print"/>
              <a:srcRect/>
              <a:stretch>
                <a:fillRect/>
              </a:stretch>
            </p:blipFill>
            <p:spPr bwMode="auto">
              <a:xfrm>
                <a:off x="1604" y="3580"/>
                <a:ext cx="222" cy="336"/>
              </a:xfrm>
              <a:prstGeom prst="rect">
                <a:avLst/>
              </a:prstGeom>
              <a:noFill/>
            </p:spPr>
          </p:pic>
          <p:pic>
            <p:nvPicPr>
              <p:cNvPr id="237646" name="Picture 78"/>
              <p:cNvPicPr>
                <a:picLocks noChangeAspect="1" noChangeArrowheads="1"/>
              </p:cNvPicPr>
              <p:nvPr/>
            </p:nvPicPr>
            <p:blipFill>
              <a:blip r:embed="rId9" cstate="print"/>
              <a:srcRect/>
              <a:stretch>
                <a:fillRect/>
              </a:stretch>
            </p:blipFill>
            <p:spPr bwMode="auto">
              <a:xfrm>
                <a:off x="1413" y="3839"/>
                <a:ext cx="390" cy="360"/>
              </a:xfrm>
              <a:prstGeom prst="rect">
                <a:avLst/>
              </a:prstGeom>
              <a:noFill/>
            </p:spPr>
          </p:pic>
          <p:sp>
            <p:nvSpPr>
              <p:cNvPr id="237647" name="Oval 79"/>
              <p:cNvSpPr>
                <a:spLocks noChangeArrowheads="1"/>
              </p:cNvSpPr>
              <p:nvPr/>
            </p:nvSpPr>
            <p:spPr bwMode="auto">
              <a:xfrm>
                <a:off x="1491" y="3774"/>
                <a:ext cx="482" cy="255"/>
              </a:xfrm>
              <a:prstGeom prst="ellipse">
                <a:avLst/>
              </a:prstGeom>
              <a:solidFill>
                <a:srgbClr val="FFCC00"/>
              </a:solidFill>
              <a:ln w="9525">
                <a:solidFill>
                  <a:schemeClr val="tx1"/>
                </a:solidFill>
                <a:round/>
                <a:headEnd/>
                <a:tailEnd/>
              </a:ln>
              <a:effectLst/>
            </p:spPr>
            <p:txBody>
              <a:bodyPr wrap="none" anchor="ctr"/>
              <a:lstStyle/>
              <a:p>
                <a:endParaRPr lang="ru-RU"/>
              </a:p>
            </p:txBody>
          </p:sp>
        </p:grpSp>
        <p:sp>
          <p:nvSpPr>
            <p:cNvPr id="237636" name="AutoShape 68"/>
            <p:cNvSpPr>
              <a:spLocks noChangeArrowheads="1"/>
            </p:cNvSpPr>
            <p:nvPr/>
          </p:nvSpPr>
          <p:spPr bwMode="auto">
            <a:xfrm>
              <a:off x="2547" y="3832"/>
              <a:ext cx="410" cy="88"/>
            </a:xfrm>
            <a:prstGeom prst="leftArrow">
              <a:avLst>
                <a:gd name="adj1" fmla="val 50000"/>
                <a:gd name="adj2" fmla="val 116477"/>
              </a:avLst>
            </a:prstGeom>
            <a:solidFill>
              <a:srgbClr val="FF0000"/>
            </a:solidFill>
            <a:ln w="9525">
              <a:solidFill>
                <a:schemeClr val="tx1"/>
              </a:solidFill>
              <a:miter lim="800000"/>
              <a:headEnd/>
              <a:tailEnd/>
            </a:ln>
            <a:effectLst/>
          </p:spPr>
          <p:txBody>
            <a:bodyPr wrap="none" anchor="ctr"/>
            <a:lstStyle/>
            <a:p>
              <a:endParaRPr lang="ru-RU"/>
            </a:p>
          </p:txBody>
        </p:sp>
        <p:sp>
          <p:nvSpPr>
            <p:cNvPr id="237637" name="AutoShape 69"/>
            <p:cNvSpPr>
              <a:spLocks noChangeArrowheads="1"/>
            </p:cNvSpPr>
            <p:nvPr/>
          </p:nvSpPr>
          <p:spPr bwMode="auto">
            <a:xfrm>
              <a:off x="3213" y="3832"/>
              <a:ext cx="333" cy="88"/>
            </a:xfrm>
            <a:prstGeom prst="rightArrow">
              <a:avLst>
                <a:gd name="adj1" fmla="val 50000"/>
                <a:gd name="adj2" fmla="val 94602"/>
              </a:avLst>
            </a:prstGeom>
            <a:solidFill>
              <a:srgbClr val="FF0000"/>
            </a:solidFill>
            <a:ln w="9525">
              <a:solidFill>
                <a:schemeClr val="tx1"/>
              </a:solidFill>
              <a:miter lim="800000"/>
              <a:headEnd/>
              <a:tailEnd/>
            </a:ln>
            <a:effectLst/>
          </p:spPr>
          <p:txBody>
            <a:bodyPr wrap="none" anchor="ctr"/>
            <a:lstStyle/>
            <a:p>
              <a:endParaRPr lang="ru-RU"/>
            </a:p>
          </p:txBody>
        </p:sp>
        <p:sp>
          <p:nvSpPr>
            <p:cNvPr id="237638" name="Line 70"/>
            <p:cNvSpPr>
              <a:spLocks noChangeShapeType="1"/>
            </p:cNvSpPr>
            <p:nvPr/>
          </p:nvSpPr>
          <p:spPr bwMode="auto">
            <a:xfrm>
              <a:off x="2956" y="3876"/>
              <a:ext cx="257" cy="0"/>
            </a:xfrm>
            <a:prstGeom prst="line">
              <a:avLst/>
            </a:prstGeom>
            <a:noFill/>
            <a:ln w="9525">
              <a:solidFill>
                <a:srgbClr val="FF0000"/>
              </a:solidFill>
              <a:prstDash val="dash"/>
              <a:round/>
              <a:headEnd/>
              <a:tailEnd/>
            </a:ln>
            <a:effectLst/>
          </p:spPr>
          <p:txBody>
            <a:bodyPr/>
            <a:lstStyle/>
            <a:p>
              <a:endParaRPr lang="ru-RU"/>
            </a:p>
          </p:txBody>
        </p:sp>
        <p:graphicFrame>
          <p:nvGraphicFramePr>
            <p:cNvPr id="237652" name="Object 84"/>
            <p:cNvGraphicFramePr>
              <a:graphicFrameLocks noChangeAspect="1"/>
            </p:cNvGraphicFramePr>
            <p:nvPr/>
          </p:nvGraphicFramePr>
          <p:xfrm>
            <a:off x="2574" y="3677"/>
            <a:ext cx="152" cy="155"/>
          </p:xfrm>
          <a:graphic>
            <a:graphicData uri="http://schemas.openxmlformats.org/presentationml/2006/ole">
              <p:oleObj spid="_x0000_s237652" name="Формула" r:id="rId14" imgW="190500" imgH="228600" progId="Equation.3">
                <p:embed/>
              </p:oleObj>
            </a:graphicData>
          </a:graphic>
        </p:graphicFrame>
        <p:graphicFrame>
          <p:nvGraphicFramePr>
            <p:cNvPr id="237654" name="Object 86"/>
            <p:cNvGraphicFramePr>
              <a:graphicFrameLocks noChangeAspect="1"/>
            </p:cNvGraphicFramePr>
            <p:nvPr/>
          </p:nvGraphicFramePr>
          <p:xfrm>
            <a:off x="3405" y="3699"/>
            <a:ext cx="141" cy="164"/>
          </p:xfrm>
          <a:graphic>
            <a:graphicData uri="http://schemas.openxmlformats.org/presentationml/2006/ole">
              <p:oleObj spid="_x0000_s237654" name="Формула" r:id="rId15" imgW="177646" imgH="241091" progId="Equation.3">
                <p:embed/>
              </p:oleObj>
            </a:graphicData>
          </a:graphic>
        </p:graphicFrame>
        <p:graphicFrame>
          <p:nvGraphicFramePr>
            <p:cNvPr id="237658" name="Object 90"/>
            <p:cNvGraphicFramePr>
              <a:graphicFrameLocks noChangeAspect="1"/>
            </p:cNvGraphicFramePr>
            <p:nvPr/>
          </p:nvGraphicFramePr>
          <p:xfrm>
            <a:off x="3315" y="3987"/>
            <a:ext cx="140" cy="164"/>
          </p:xfrm>
          <a:graphic>
            <a:graphicData uri="http://schemas.openxmlformats.org/presentationml/2006/ole">
              <p:oleObj spid="_x0000_s237658" name="Формула" r:id="rId16" imgW="177646" imgH="241091" progId="Equation.3">
                <p:embed/>
              </p:oleObj>
            </a:graphicData>
          </a:graphic>
        </p:graphicFrame>
        <p:sp>
          <p:nvSpPr>
            <p:cNvPr id="237664" name="AutoShape 96"/>
            <p:cNvSpPr>
              <a:spLocks noChangeArrowheads="1"/>
            </p:cNvSpPr>
            <p:nvPr/>
          </p:nvSpPr>
          <p:spPr bwMode="auto">
            <a:xfrm>
              <a:off x="2317" y="3832"/>
              <a:ext cx="179" cy="89"/>
            </a:xfrm>
            <a:prstGeom prst="leftRightArrow">
              <a:avLst>
                <a:gd name="adj1" fmla="val 50000"/>
                <a:gd name="adj2" fmla="val 40225"/>
              </a:avLst>
            </a:prstGeom>
            <a:solidFill>
              <a:schemeClr val="accent1"/>
            </a:solidFill>
            <a:ln w="9525">
              <a:solidFill>
                <a:schemeClr val="tx1"/>
              </a:solidFill>
              <a:miter lim="800000"/>
              <a:headEnd/>
              <a:tailEnd/>
            </a:ln>
            <a:effectLst/>
          </p:spPr>
          <p:txBody>
            <a:bodyPr wrap="none" anchor="ctr"/>
            <a:lstStyle/>
            <a:p>
              <a:endParaRPr lang="ru-RU"/>
            </a:p>
          </p:txBody>
        </p:sp>
        <p:graphicFrame>
          <p:nvGraphicFramePr>
            <p:cNvPr id="237670" name="Object 102"/>
            <p:cNvGraphicFramePr>
              <a:graphicFrameLocks noChangeAspect="1"/>
            </p:cNvGraphicFramePr>
            <p:nvPr/>
          </p:nvGraphicFramePr>
          <p:xfrm>
            <a:off x="3136" y="3633"/>
            <a:ext cx="130" cy="155"/>
          </p:xfrm>
          <a:graphic>
            <a:graphicData uri="http://schemas.openxmlformats.org/presentationml/2006/ole">
              <p:oleObj spid="_x0000_s237670" name="Формула" r:id="rId17" imgW="165028" imgH="228501" progId="Equation.3">
                <p:embed/>
              </p:oleObj>
            </a:graphicData>
          </a:graphic>
        </p:graphicFrame>
        <p:graphicFrame>
          <p:nvGraphicFramePr>
            <p:cNvPr id="237674" name="Object 106"/>
            <p:cNvGraphicFramePr>
              <a:graphicFrameLocks noChangeAspect="1"/>
            </p:cNvGraphicFramePr>
            <p:nvPr/>
          </p:nvGraphicFramePr>
          <p:xfrm>
            <a:off x="3827" y="3832"/>
            <a:ext cx="1218" cy="154"/>
          </p:xfrm>
          <a:graphic>
            <a:graphicData uri="http://schemas.openxmlformats.org/presentationml/2006/ole">
              <p:oleObj spid="_x0000_s237674" name="Формула" r:id="rId18" imgW="1917700" imgH="241300" progId="Equation.3">
                <p:embed/>
              </p:oleObj>
            </a:graphicData>
          </a:graphic>
        </p:graphicFrame>
        <p:graphicFrame>
          <p:nvGraphicFramePr>
            <p:cNvPr id="237676" name="Object 108"/>
            <p:cNvGraphicFramePr>
              <a:graphicFrameLocks noChangeAspect="1"/>
            </p:cNvGraphicFramePr>
            <p:nvPr/>
          </p:nvGraphicFramePr>
          <p:xfrm>
            <a:off x="4600" y="3611"/>
            <a:ext cx="455" cy="164"/>
          </p:xfrm>
          <a:graphic>
            <a:graphicData uri="http://schemas.openxmlformats.org/presentationml/2006/ole">
              <p:oleObj spid="_x0000_s237676" name="Формула" r:id="rId19" imgW="583947" imgH="241195" progId="Equation.3">
                <p:embed/>
              </p:oleObj>
            </a:graphicData>
          </a:graphic>
        </p:graphicFrame>
      </p:grpSp>
      <p:sp>
        <p:nvSpPr>
          <p:cNvPr id="237678" name="Text Box 110"/>
          <p:cNvSpPr txBox="1">
            <a:spLocks noChangeArrowheads="1"/>
          </p:cNvSpPr>
          <p:nvPr/>
        </p:nvSpPr>
        <p:spPr bwMode="auto">
          <a:xfrm>
            <a:off x="179388" y="2960688"/>
            <a:ext cx="8785225" cy="1311275"/>
          </a:xfrm>
          <a:prstGeom prst="rect">
            <a:avLst/>
          </a:prstGeom>
          <a:noFill/>
          <a:ln w="9525">
            <a:noFill/>
            <a:miter lim="800000"/>
            <a:headEnd/>
            <a:tailEnd/>
          </a:ln>
          <a:effectLst/>
        </p:spPr>
        <p:txBody>
          <a:bodyPr>
            <a:spAutoFit/>
          </a:bodyPr>
          <a:lstStyle/>
          <a:p>
            <a:r>
              <a:rPr lang="ru-RU" sz="1000" b="1">
                <a:solidFill>
                  <a:schemeClr val="bg2"/>
                </a:solidFill>
                <a:cs typeface="Arial" charset="0"/>
              </a:rPr>
              <a:t>■ </a:t>
            </a:r>
            <a:r>
              <a:rPr lang="ru-RU" sz="1000" b="1">
                <a:cs typeface="Arial" charset="0"/>
              </a:rPr>
              <a:t>    </a:t>
            </a:r>
            <a:r>
              <a:rPr lang="ru-RU" sz="1000" b="1"/>
              <a:t>Основные понятия теоретической механики</a:t>
            </a:r>
          </a:p>
          <a:p>
            <a:r>
              <a:rPr lang="ru-RU" sz="1000">
                <a:solidFill>
                  <a:srgbClr val="FF0000"/>
                </a:solidFill>
              </a:rPr>
              <a:t>Сила</a:t>
            </a:r>
            <a:r>
              <a:rPr lang="ru-RU" sz="1000"/>
              <a:t> – мера механического взаимодействия. Сила моделируется </a:t>
            </a:r>
            <a:r>
              <a:rPr lang="ru-RU" sz="1000">
                <a:solidFill>
                  <a:schemeClr val="bg2"/>
                </a:solidFill>
              </a:rPr>
              <a:t>вектором</a:t>
            </a:r>
            <a:r>
              <a:rPr lang="ru-RU" sz="1000"/>
              <a:t>, характеризуемым </a:t>
            </a:r>
            <a:r>
              <a:rPr lang="ru-RU" sz="1000">
                <a:solidFill>
                  <a:schemeClr val="bg2"/>
                </a:solidFill>
              </a:rPr>
              <a:t>направлением и величиной</a:t>
            </a:r>
            <a:r>
              <a:rPr lang="ru-RU" sz="1000"/>
              <a:t> (модулем).</a:t>
            </a:r>
          </a:p>
          <a:p>
            <a:r>
              <a:rPr lang="ru-RU" sz="1000">
                <a:solidFill>
                  <a:srgbClr val="FF0000"/>
                </a:solidFill>
              </a:rPr>
              <a:t>Кинематическое состояние тела</a:t>
            </a:r>
            <a:r>
              <a:rPr lang="ru-RU" sz="1000"/>
              <a:t> – состояние покоя или движения с неизменными параметрами.</a:t>
            </a:r>
          </a:p>
          <a:p>
            <a:r>
              <a:rPr lang="ru-RU" sz="1000">
                <a:solidFill>
                  <a:srgbClr val="FF0000"/>
                </a:solidFill>
              </a:rPr>
              <a:t>Система сил</a:t>
            </a:r>
            <a:r>
              <a:rPr lang="ru-RU" sz="1000"/>
              <a:t> – совокупность сил, приложенных к рассматриваемому объекту.</a:t>
            </a:r>
          </a:p>
          <a:p>
            <a:r>
              <a:rPr lang="ru-RU" sz="1000">
                <a:solidFill>
                  <a:srgbClr val="FF0000"/>
                </a:solidFill>
              </a:rPr>
              <a:t>Равнодействующая</a:t>
            </a:r>
            <a:r>
              <a:rPr lang="ru-RU" sz="1000"/>
              <a:t> – сила, эквивалентная системе сил, т.е. </a:t>
            </a:r>
            <a:r>
              <a:rPr lang="ru-RU" sz="1000">
                <a:solidFill>
                  <a:schemeClr val="bg2"/>
                </a:solidFill>
              </a:rPr>
              <a:t>не изменяющая кинематическое состояние</a:t>
            </a:r>
            <a:r>
              <a:rPr lang="ru-RU" sz="1000"/>
              <a:t>.</a:t>
            </a:r>
          </a:p>
          <a:p>
            <a:r>
              <a:rPr lang="ru-RU" sz="1000">
                <a:solidFill>
                  <a:srgbClr val="FF0000"/>
                </a:solidFill>
              </a:rPr>
              <a:t>Эквивалентная система сил</a:t>
            </a:r>
            <a:r>
              <a:rPr lang="ru-RU" sz="1000"/>
              <a:t> – заменяет данную систему сил без изменения кинематического состояния объекта.</a:t>
            </a:r>
          </a:p>
          <a:p>
            <a:r>
              <a:rPr lang="ru-RU" sz="1000">
                <a:solidFill>
                  <a:srgbClr val="FF0000"/>
                </a:solidFill>
              </a:rPr>
              <a:t>Взаимно уравновешенная система сил</a:t>
            </a:r>
            <a:r>
              <a:rPr lang="ru-RU" sz="1000"/>
              <a:t> – под ее действием </a:t>
            </a:r>
            <a:r>
              <a:rPr lang="ru-RU" sz="1000">
                <a:solidFill>
                  <a:schemeClr val="bg2"/>
                </a:solidFill>
              </a:rPr>
              <a:t>объект находится в равновесии</a:t>
            </a:r>
            <a:r>
              <a:rPr lang="ru-RU" sz="1000"/>
              <a:t>.</a:t>
            </a:r>
            <a:endParaRPr lang="ru-RU" sz="1000" b="1"/>
          </a:p>
          <a:p>
            <a:endParaRPr lang="ru-RU" sz="1000"/>
          </a:p>
        </p:txBody>
      </p:sp>
      <p:sp>
        <p:nvSpPr>
          <p:cNvPr id="237679" name="Text Box 111"/>
          <p:cNvSpPr txBox="1">
            <a:spLocks noChangeArrowheads="1"/>
          </p:cNvSpPr>
          <p:nvPr/>
        </p:nvSpPr>
        <p:spPr bwMode="auto">
          <a:xfrm>
            <a:off x="161925" y="4041775"/>
            <a:ext cx="8785225" cy="701675"/>
          </a:xfrm>
          <a:prstGeom prst="rect">
            <a:avLst/>
          </a:prstGeom>
          <a:noFill/>
          <a:ln w="9525">
            <a:noFill/>
            <a:miter lim="800000"/>
            <a:headEnd/>
            <a:tailEnd/>
          </a:ln>
          <a:effectLst/>
        </p:spPr>
        <p:txBody>
          <a:bodyPr>
            <a:spAutoFit/>
          </a:bodyPr>
          <a:lstStyle/>
          <a:p>
            <a:r>
              <a:rPr lang="ru-RU" sz="1000" b="1">
                <a:solidFill>
                  <a:schemeClr val="bg2"/>
                </a:solidFill>
                <a:cs typeface="Arial" charset="0"/>
              </a:rPr>
              <a:t>■</a:t>
            </a:r>
            <a:r>
              <a:rPr lang="ru-RU" sz="1000" b="1">
                <a:cs typeface="Arial" charset="0"/>
              </a:rPr>
              <a:t>      </a:t>
            </a:r>
            <a:r>
              <a:rPr lang="ru-RU" sz="1000" b="1"/>
              <a:t>Аксиомы статики</a:t>
            </a:r>
          </a:p>
          <a:p>
            <a:r>
              <a:rPr lang="ru-RU" sz="1000"/>
              <a:t>1. </a:t>
            </a:r>
            <a:r>
              <a:rPr lang="ru-RU" sz="1000">
                <a:solidFill>
                  <a:srgbClr val="FF0000"/>
                </a:solidFill>
              </a:rPr>
              <a:t>Аксиома инерции</a:t>
            </a:r>
            <a:r>
              <a:rPr lang="ru-RU" sz="1000"/>
              <a:t> – Под действием взаимно уравновешенной системы сил тело находится в состоянии покоя или равномерного прямолинейного движения.</a:t>
            </a:r>
          </a:p>
          <a:p>
            <a:endParaRPr lang="ru-RU" sz="1000"/>
          </a:p>
        </p:txBody>
      </p:sp>
      <p:sp>
        <p:nvSpPr>
          <p:cNvPr id="237680" name="Text Box 112"/>
          <p:cNvSpPr txBox="1">
            <a:spLocks noChangeArrowheads="1"/>
          </p:cNvSpPr>
          <p:nvPr/>
        </p:nvSpPr>
        <p:spPr bwMode="auto">
          <a:xfrm>
            <a:off x="142875" y="4508500"/>
            <a:ext cx="8856663" cy="396875"/>
          </a:xfrm>
          <a:prstGeom prst="rect">
            <a:avLst/>
          </a:prstGeom>
          <a:noFill/>
          <a:ln w="9525">
            <a:noFill/>
            <a:miter lim="800000"/>
            <a:headEnd/>
            <a:tailEnd/>
          </a:ln>
          <a:effectLst/>
        </p:spPr>
        <p:txBody>
          <a:bodyPr>
            <a:spAutoFit/>
          </a:bodyPr>
          <a:lstStyle/>
          <a:p>
            <a:r>
              <a:rPr lang="ru-RU" sz="1000"/>
              <a:t>2. </a:t>
            </a:r>
            <a:r>
              <a:rPr lang="ru-RU" sz="1000">
                <a:solidFill>
                  <a:srgbClr val="FF0000"/>
                </a:solidFill>
              </a:rPr>
              <a:t>Аксиома двух сил</a:t>
            </a:r>
            <a:r>
              <a:rPr lang="ru-RU" sz="1000"/>
              <a:t> – Если тело под действием двух сил находится в равновесии, то эти силы равны по модулю и направлены по одной прямой в противоположные стороны. Такие две силы представляют собой простейшую взаимно уравновешенную систему сил. </a:t>
            </a:r>
          </a:p>
        </p:txBody>
      </p:sp>
      <p:sp>
        <p:nvSpPr>
          <p:cNvPr id="237682" name="Text Box 114"/>
          <p:cNvSpPr txBox="1">
            <a:spLocks noChangeArrowheads="1"/>
          </p:cNvSpPr>
          <p:nvPr/>
        </p:nvSpPr>
        <p:spPr bwMode="auto">
          <a:xfrm>
            <a:off x="142875" y="5373688"/>
            <a:ext cx="8785225" cy="549275"/>
          </a:xfrm>
          <a:prstGeom prst="rect">
            <a:avLst/>
          </a:prstGeom>
          <a:noFill/>
          <a:ln w="9525">
            <a:noFill/>
            <a:miter lim="800000"/>
            <a:headEnd/>
            <a:tailEnd/>
          </a:ln>
          <a:effectLst/>
        </p:spPr>
        <p:txBody>
          <a:bodyPr>
            <a:spAutoFit/>
          </a:bodyPr>
          <a:lstStyle/>
          <a:p>
            <a:r>
              <a:rPr lang="ru-RU" sz="1000"/>
              <a:t>3. </a:t>
            </a:r>
            <a:r>
              <a:rPr lang="ru-RU" sz="1000">
                <a:solidFill>
                  <a:srgbClr val="FF0000"/>
                </a:solidFill>
              </a:rPr>
              <a:t>Аксиома присоединения</a:t>
            </a:r>
            <a:r>
              <a:rPr lang="ru-RU" sz="1000"/>
              <a:t> – Если к заданной системе сил присоединить (или изъять) взаимно уравновешенную систему сил, то кинематическое состояние тела не изменится.</a:t>
            </a:r>
          </a:p>
          <a:p>
            <a:endParaRPr lang="ru-RU" sz="1000"/>
          </a:p>
        </p:txBody>
      </p:sp>
      <p:sp>
        <p:nvSpPr>
          <p:cNvPr id="237689" name="AutoShape 121">
            <a:hlinkClick r:id="" action="ppaction://hlinkshowjump?jump=nextslide" highlightClick="1"/>
          </p:cNvPr>
          <p:cNvSpPr>
            <a:spLocks noChangeArrowheads="1"/>
          </p:cNvSpPr>
          <p:nvPr/>
        </p:nvSpPr>
        <p:spPr bwMode="auto">
          <a:xfrm>
            <a:off x="4257675" y="552450"/>
            <a:ext cx="285750" cy="219075"/>
          </a:xfrm>
          <a:prstGeom prst="actionButtonForwardNext">
            <a:avLst/>
          </a:prstGeom>
          <a:solidFill>
            <a:srgbClr val="00CCFF"/>
          </a:solidFill>
          <a:ln w="9525">
            <a:noFill/>
            <a:miter lim="800000"/>
            <a:headEnd/>
            <a:tailEnd/>
          </a:ln>
          <a:effectLst/>
        </p:spPr>
        <p:txBody>
          <a:bodyPr wrap="none" anchor="ctr"/>
          <a:lstStyle/>
          <a:p>
            <a:endParaRPr lang="ru-RU"/>
          </a:p>
        </p:txBody>
      </p:sp>
      <p:sp>
        <p:nvSpPr>
          <p:cNvPr id="237690" name="AutoShape 122">
            <a:hlinkClick r:id="rId20" action="ppaction://hlinksldjump" highlightClick="1"/>
          </p:cNvPr>
          <p:cNvSpPr>
            <a:spLocks noChangeArrowheads="1"/>
          </p:cNvSpPr>
          <p:nvPr/>
        </p:nvSpPr>
        <p:spPr bwMode="auto">
          <a:xfrm>
            <a:off x="338138" y="552450"/>
            <a:ext cx="242887" cy="204788"/>
          </a:xfrm>
          <a:prstGeom prst="actionButtonBeginning">
            <a:avLst/>
          </a:prstGeom>
          <a:solidFill>
            <a:srgbClr val="00CCFF"/>
          </a:solidFill>
          <a:ln w="9525">
            <a:noFill/>
            <a:miter lim="800000"/>
            <a:headEnd/>
            <a:tailEnd/>
          </a:ln>
          <a:effectLst/>
        </p:spPr>
        <p:txBody>
          <a:bodyPr wrap="none" anchor="ctr"/>
          <a:lstStyle/>
          <a:p>
            <a:endParaRPr lang="ru-RU"/>
          </a:p>
        </p:txBody>
      </p:sp>
      <p:sp>
        <p:nvSpPr>
          <p:cNvPr id="237691" name="AutoShape 123">
            <a:hlinkClick r:id="" action="ppaction://hlinkshowjump?jump=previousslide" highlightClick="1"/>
          </p:cNvPr>
          <p:cNvSpPr>
            <a:spLocks noChangeArrowheads="1"/>
          </p:cNvSpPr>
          <p:nvPr/>
        </p:nvSpPr>
        <p:spPr bwMode="auto">
          <a:xfrm>
            <a:off x="609600" y="552450"/>
            <a:ext cx="257175" cy="209550"/>
          </a:xfrm>
          <a:prstGeom prst="actionButtonBackPrevious">
            <a:avLst/>
          </a:prstGeom>
          <a:solidFill>
            <a:srgbClr val="00CCFF"/>
          </a:solidFill>
          <a:ln w="9525">
            <a:noFill/>
            <a:miter lim="800000"/>
            <a:headEnd/>
            <a:tailEnd/>
          </a:ln>
          <a:effectLst/>
        </p:spPr>
        <p:txBody>
          <a:bodyPr wrap="none" anchor="ctr"/>
          <a:lstStyle/>
          <a:p>
            <a:endParaRPr lang="ru-RU"/>
          </a:p>
        </p:txBody>
      </p:sp>
      <p:sp>
        <p:nvSpPr>
          <p:cNvPr id="237692" name="Oval 124"/>
          <p:cNvSpPr>
            <a:spLocks noChangeArrowheads="1"/>
          </p:cNvSpPr>
          <p:nvPr/>
        </p:nvSpPr>
        <p:spPr bwMode="auto">
          <a:xfrm>
            <a:off x="8696325" y="6391275"/>
            <a:ext cx="333375" cy="333375"/>
          </a:xfrm>
          <a:prstGeom prst="ellipse">
            <a:avLst/>
          </a:prstGeom>
          <a:solidFill>
            <a:srgbClr val="CCFFFF"/>
          </a:solidFill>
          <a:ln w="9525" algn="ctr">
            <a:solidFill>
              <a:srgbClr val="0000FF"/>
            </a:solidFill>
            <a:round/>
            <a:headEnd/>
            <a:tailEnd/>
          </a:ln>
          <a:effectLst/>
        </p:spPr>
        <p:txBody>
          <a:bodyPr wrap="none" anchor="ctr"/>
          <a:lstStyle/>
          <a:p>
            <a:pPr algn="ctr"/>
            <a:r>
              <a:rPr lang="en-US" sz="1000" b="1">
                <a:solidFill>
                  <a:schemeClr val="bg2"/>
                </a:solidFill>
              </a:rPr>
              <a:t>2</a:t>
            </a:r>
            <a:endParaRPr lang="ru-RU" sz="1000" b="1">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37678"/>
                                        </p:tgtEl>
                                        <p:attrNameLst>
                                          <p:attrName>style.visibility</p:attrName>
                                        </p:attrNameLst>
                                      </p:cBhvr>
                                      <p:to>
                                        <p:strVal val="visible"/>
                                      </p:to>
                                    </p:set>
                                    <p:anim calcmode="lin" valueType="num">
                                      <p:cBhvr>
                                        <p:cTn id="7" dur="500" fill="hold"/>
                                        <p:tgtEl>
                                          <p:spTgt spid="237678"/>
                                        </p:tgtEl>
                                        <p:attrNameLst>
                                          <p:attrName>ppt_w</p:attrName>
                                        </p:attrNameLst>
                                      </p:cBhvr>
                                      <p:tavLst>
                                        <p:tav tm="0">
                                          <p:val>
                                            <p:fltVal val="0"/>
                                          </p:val>
                                        </p:tav>
                                        <p:tav tm="100000">
                                          <p:val>
                                            <p:strVal val="#ppt_w"/>
                                          </p:val>
                                        </p:tav>
                                      </p:tavLst>
                                    </p:anim>
                                    <p:anim calcmode="lin" valueType="num">
                                      <p:cBhvr>
                                        <p:cTn id="8" dur="500" fill="hold"/>
                                        <p:tgtEl>
                                          <p:spTgt spid="237678"/>
                                        </p:tgtEl>
                                        <p:attrNameLst>
                                          <p:attrName>ppt_h</p:attrName>
                                        </p:attrNameLst>
                                      </p:cBhvr>
                                      <p:tavLst>
                                        <p:tav tm="0">
                                          <p:val>
                                            <p:fltVal val="0"/>
                                          </p:val>
                                        </p:tav>
                                        <p:tav tm="100000">
                                          <p:val>
                                            <p:strVal val="#ppt_h"/>
                                          </p:val>
                                        </p:tav>
                                      </p:tavLst>
                                    </p:anim>
                                    <p:animEffect transition="in" filter="fade">
                                      <p:cBhvr>
                                        <p:cTn id="9" dur="500"/>
                                        <p:tgtEl>
                                          <p:spTgt spid="23767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3767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3768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3768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37682"/>
                                        </p:tgtEl>
                                        <p:attrNameLst>
                                          <p:attrName>style.visibility</p:attrName>
                                        </p:attrNameLst>
                                      </p:cBhvr>
                                      <p:to>
                                        <p:strVal val="visible"/>
                                      </p:to>
                                    </p:set>
                                    <p:anim calcmode="lin" valueType="num">
                                      <p:cBhvr additive="base">
                                        <p:cTn id="24" dur="500" fill="hold"/>
                                        <p:tgtEl>
                                          <p:spTgt spid="237682"/>
                                        </p:tgtEl>
                                        <p:attrNameLst>
                                          <p:attrName>ppt_x</p:attrName>
                                        </p:attrNameLst>
                                      </p:cBhvr>
                                      <p:tavLst>
                                        <p:tav tm="0">
                                          <p:val>
                                            <p:strVal val="#ppt_x"/>
                                          </p:val>
                                        </p:tav>
                                        <p:tav tm="100000">
                                          <p:val>
                                            <p:strVal val="#ppt_x"/>
                                          </p:val>
                                        </p:tav>
                                      </p:tavLst>
                                    </p:anim>
                                    <p:anim calcmode="lin" valueType="num">
                                      <p:cBhvr additive="base">
                                        <p:cTn id="25" dur="500" fill="hold"/>
                                        <p:tgtEl>
                                          <p:spTgt spid="23768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37685"/>
                                        </p:tgtEl>
                                        <p:attrNameLst>
                                          <p:attrName>style.visibility</p:attrName>
                                        </p:attrNameLst>
                                      </p:cBhvr>
                                      <p:to>
                                        <p:strVal val="visible"/>
                                      </p:to>
                                    </p:set>
                                    <p:anim calcmode="lin" valueType="num">
                                      <p:cBhvr additive="base">
                                        <p:cTn id="28" dur="500" fill="hold"/>
                                        <p:tgtEl>
                                          <p:spTgt spid="237685"/>
                                        </p:tgtEl>
                                        <p:attrNameLst>
                                          <p:attrName>ppt_x</p:attrName>
                                        </p:attrNameLst>
                                      </p:cBhvr>
                                      <p:tavLst>
                                        <p:tav tm="0">
                                          <p:val>
                                            <p:strVal val="#ppt_x"/>
                                          </p:val>
                                        </p:tav>
                                        <p:tav tm="100000">
                                          <p:val>
                                            <p:strVal val="#ppt_x"/>
                                          </p:val>
                                        </p:tav>
                                      </p:tavLst>
                                    </p:anim>
                                    <p:anim calcmode="lin" valueType="num">
                                      <p:cBhvr additive="base">
                                        <p:cTn id="29" dur="500" fill="hold"/>
                                        <p:tgtEl>
                                          <p:spTgt spid="23768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37687"/>
                                        </p:tgtEl>
                                        <p:attrNameLst>
                                          <p:attrName>style.visibility</p:attrName>
                                        </p:attrNameLst>
                                      </p:cBhvr>
                                      <p:to>
                                        <p:strVal val="visible"/>
                                      </p:to>
                                    </p:set>
                                    <p:anim calcmode="lin" valueType="num">
                                      <p:cBhvr additive="base">
                                        <p:cTn id="34" dur="500" fill="hold"/>
                                        <p:tgtEl>
                                          <p:spTgt spid="237687"/>
                                        </p:tgtEl>
                                        <p:attrNameLst>
                                          <p:attrName>ppt_x</p:attrName>
                                        </p:attrNameLst>
                                      </p:cBhvr>
                                      <p:tavLst>
                                        <p:tav tm="0">
                                          <p:val>
                                            <p:strVal val="#ppt_x"/>
                                          </p:val>
                                        </p:tav>
                                        <p:tav tm="100000">
                                          <p:val>
                                            <p:strVal val="#ppt_x"/>
                                          </p:val>
                                        </p:tav>
                                      </p:tavLst>
                                    </p:anim>
                                    <p:anim calcmode="lin" valueType="num">
                                      <p:cBhvr additive="base">
                                        <p:cTn id="35" dur="500" fill="hold"/>
                                        <p:tgtEl>
                                          <p:spTgt spid="2376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678" grpId="0"/>
      <p:bldP spid="237679" grpId="0"/>
      <p:bldP spid="237680" grpId="0"/>
      <p:bldP spid="23768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4" name="Rectangle 4"/>
          <p:cNvSpPr>
            <a:spLocks noChangeArrowheads="1"/>
          </p:cNvSpPr>
          <p:nvPr/>
        </p:nvSpPr>
        <p:spPr bwMode="auto">
          <a:xfrm>
            <a:off x="971550" y="438150"/>
            <a:ext cx="5105400" cy="450850"/>
          </a:xfrm>
          <a:prstGeom prst="rect">
            <a:avLst/>
          </a:prstGeom>
          <a:noFill/>
          <a:ln w="9525">
            <a:noFill/>
            <a:miter lim="800000"/>
            <a:headEnd/>
            <a:tailEnd/>
          </a:ln>
          <a:effectLst/>
        </p:spPr>
        <p:txBody>
          <a:bodyPr anchor="ctr"/>
          <a:lstStyle/>
          <a:p>
            <a:r>
              <a:rPr lang="ru-RU"/>
              <a:t>Лекция 1 (</a:t>
            </a:r>
            <a:r>
              <a:rPr lang="ru-RU" sz="1600"/>
              <a:t>продолжение – 1.3</a:t>
            </a:r>
            <a:r>
              <a:rPr lang="ru-RU"/>
              <a:t>)</a:t>
            </a:r>
          </a:p>
        </p:txBody>
      </p:sp>
      <p:sp>
        <p:nvSpPr>
          <p:cNvPr id="245765" name="Rectangle 5"/>
          <p:cNvSpPr>
            <a:spLocks noChangeArrowheads="1"/>
          </p:cNvSpPr>
          <p:nvPr/>
        </p:nvSpPr>
        <p:spPr bwMode="auto">
          <a:xfrm>
            <a:off x="161925" y="863600"/>
            <a:ext cx="8982075" cy="512763"/>
          </a:xfrm>
          <a:prstGeom prst="rect">
            <a:avLst/>
          </a:prstGeom>
          <a:noFill/>
          <a:ln w="9525">
            <a:noFill/>
            <a:miter lim="800000"/>
            <a:headEnd/>
            <a:tailEnd/>
          </a:ln>
          <a:effectLst/>
        </p:spPr>
        <p:txBody>
          <a:bodyPr/>
          <a:lstStyle/>
          <a:p>
            <a:pPr marL="342900" indent="-342900">
              <a:lnSpc>
                <a:spcPct val="80000"/>
              </a:lnSpc>
              <a:spcBef>
                <a:spcPct val="20000"/>
              </a:spcBef>
              <a:buClr>
                <a:schemeClr val="bg2"/>
              </a:buClr>
              <a:buSzPct val="75000"/>
              <a:buFont typeface="Wingdings" pitchFamily="2" charset="2"/>
              <a:buNone/>
            </a:pPr>
            <a:endParaRPr lang="ru-RU" sz="1000" b="1"/>
          </a:p>
          <a:p>
            <a:pPr marL="342900" indent="-342900">
              <a:lnSpc>
                <a:spcPct val="80000"/>
              </a:lnSpc>
              <a:spcBef>
                <a:spcPct val="20000"/>
              </a:spcBef>
              <a:buClr>
                <a:schemeClr val="bg2"/>
              </a:buClr>
              <a:buSzPct val="75000"/>
              <a:buFont typeface="Wingdings" pitchFamily="2" charset="2"/>
              <a:buChar char="n"/>
            </a:pPr>
            <a:r>
              <a:rPr lang="ru-RU" sz="1000" b="1"/>
              <a:t>Аксиомы статики (продолжение)</a:t>
            </a:r>
          </a:p>
          <a:p>
            <a:pPr marL="342900" indent="-342900">
              <a:lnSpc>
                <a:spcPct val="80000"/>
              </a:lnSpc>
              <a:spcBef>
                <a:spcPct val="20000"/>
              </a:spcBef>
              <a:buClr>
                <a:schemeClr val="bg2"/>
              </a:buClr>
              <a:buSzPct val="75000"/>
              <a:buFont typeface="Wingdings" pitchFamily="2" charset="2"/>
              <a:buNone/>
            </a:pPr>
            <a:r>
              <a:rPr lang="ru-RU" sz="1000">
                <a:solidFill>
                  <a:srgbClr val="FF0000"/>
                </a:solidFill>
              </a:rPr>
              <a:t>Следствие из аксиомы присоединения</a:t>
            </a:r>
            <a:r>
              <a:rPr lang="ru-RU" sz="1000"/>
              <a:t> – Кинематическое состояние тела не изменится, если силу перенести по линии ее действия.</a:t>
            </a:r>
          </a:p>
          <a:p>
            <a:pPr marL="342900" indent="-342900">
              <a:lnSpc>
                <a:spcPct val="80000"/>
              </a:lnSpc>
              <a:spcBef>
                <a:spcPct val="20000"/>
              </a:spcBef>
              <a:buClr>
                <a:schemeClr val="bg2"/>
              </a:buClr>
              <a:buSzPct val="75000"/>
              <a:buFont typeface="Wingdings" pitchFamily="2" charset="2"/>
              <a:buNone/>
            </a:pPr>
            <a:endParaRPr lang="ru-RU" sz="1200"/>
          </a:p>
          <a:p>
            <a:pPr marL="342900" indent="-342900">
              <a:lnSpc>
                <a:spcPct val="80000"/>
              </a:lnSpc>
              <a:spcBef>
                <a:spcPct val="20000"/>
              </a:spcBef>
              <a:buClr>
                <a:schemeClr val="bg2"/>
              </a:buClr>
              <a:buSzPct val="75000"/>
              <a:buFont typeface="Wingdings" pitchFamily="2" charset="2"/>
              <a:buNone/>
            </a:pPr>
            <a:endParaRPr lang="ru-RU" sz="1200"/>
          </a:p>
          <a:p>
            <a:pPr marL="342900" indent="-342900">
              <a:lnSpc>
                <a:spcPct val="80000"/>
              </a:lnSpc>
              <a:spcBef>
                <a:spcPct val="20000"/>
              </a:spcBef>
              <a:buClr>
                <a:schemeClr val="bg2"/>
              </a:buClr>
              <a:buSzPct val="75000"/>
              <a:buFont typeface="Wingdings" pitchFamily="2" charset="2"/>
              <a:buNone/>
            </a:pPr>
            <a:endParaRPr lang="ru-RU" sz="1200"/>
          </a:p>
        </p:txBody>
      </p:sp>
      <p:pic>
        <p:nvPicPr>
          <p:cNvPr id="245766" name="Picture 6" descr="НТЦТТ2"/>
          <p:cNvPicPr>
            <a:picLocks noChangeAspect="1" noChangeArrowheads="1"/>
          </p:cNvPicPr>
          <p:nvPr/>
        </p:nvPicPr>
        <p:blipFill>
          <a:blip r:embed="rId3" cstate="print"/>
          <a:srcRect/>
          <a:stretch>
            <a:fillRect/>
          </a:stretch>
        </p:blipFill>
        <p:spPr bwMode="auto">
          <a:xfrm>
            <a:off x="8172450" y="115888"/>
            <a:ext cx="792163" cy="512762"/>
          </a:xfrm>
          <a:prstGeom prst="rect">
            <a:avLst/>
          </a:prstGeom>
          <a:noFill/>
          <a:ln w="9525">
            <a:noFill/>
            <a:miter lim="800000"/>
            <a:headEnd/>
            <a:tailEnd/>
          </a:ln>
        </p:spPr>
      </p:pic>
      <p:grpSp>
        <p:nvGrpSpPr>
          <p:cNvPr id="245851" name="Group 91"/>
          <p:cNvGrpSpPr>
            <a:grpSpLocks/>
          </p:cNvGrpSpPr>
          <p:nvPr/>
        </p:nvGrpSpPr>
        <p:grpSpPr bwMode="auto">
          <a:xfrm>
            <a:off x="1147763" y="1674813"/>
            <a:ext cx="1246187" cy="488950"/>
            <a:chOff x="723" y="1055"/>
            <a:chExt cx="851" cy="368"/>
          </a:xfrm>
        </p:grpSpPr>
        <p:grpSp>
          <p:nvGrpSpPr>
            <p:cNvPr id="245784" name="Group 24"/>
            <p:cNvGrpSpPr>
              <a:grpSpLocks/>
            </p:cNvGrpSpPr>
            <p:nvPr/>
          </p:nvGrpSpPr>
          <p:grpSpPr bwMode="auto">
            <a:xfrm>
              <a:off x="723" y="1168"/>
              <a:ext cx="796" cy="255"/>
              <a:chOff x="723" y="1111"/>
              <a:chExt cx="796" cy="255"/>
            </a:xfrm>
          </p:grpSpPr>
          <p:sp>
            <p:nvSpPr>
              <p:cNvPr id="245768" name="Oval 8"/>
              <p:cNvSpPr>
                <a:spLocks noChangeArrowheads="1"/>
              </p:cNvSpPr>
              <p:nvPr/>
            </p:nvSpPr>
            <p:spPr bwMode="auto">
              <a:xfrm>
                <a:off x="1037" y="1111"/>
                <a:ext cx="482" cy="255"/>
              </a:xfrm>
              <a:prstGeom prst="ellipse">
                <a:avLst/>
              </a:prstGeom>
              <a:solidFill>
                <a:srgbClr val="FFCC00"/>
              </a:solidFill>
              <a:ln w="9525">
                <a:solidFill>
                  <a:schemeClr val="tx1"/>
                </a:solidFill>
                <a:round/>
                <a:headEnd/>
                <a:tailEnd/>
              </a:ln>
              <a:effectLst/>
            </p:spPr>
            <p:txBody>
              <a:bodyPr wrap="none" anchor="ctr"/>
              <a:lstStyle/>
              <a:p>
                <a:endParaRPr lang="ru-RU"/>
              </a:p>
            </p:txBody>
          </p:sp>
          <p:sp>
            <p:nvSpPr>
              <p:cNvPr id="245770" name="AutoShape 10"/>
              <p:cNvSpPr>
                <a:spLocks noChangeArrowheads="1"/>
              </p:cNvSpPr>
              <p:nvPr/>
            </p:nvSpPr>
            <p:spPr bwMode="auto">
              <a:xfrm>
                <a:off x="723" y="1196"/>
                <a:ext cx="340" cy="113"/>
              </a:xfrm>
              <a:prstGeom prst="leftArrow">
                <a:avLst>
                  <a:gd name="adj1" fmla="val 50000"/>
                  <a:gd name="adj2" fmla="val 75221"/>
                </a:avLst>
              </a:prstGeom>
              <a:solidFill>
                <a:srgbClr val="FF0000"/>
              </a:solidFill>
              <a:ln w="9525">
                <a:solidFill>
                  <a:schemeClr val="tx1"/>
                </a:solidFill>
                <a:miter lim="800000"/>
                <a:headEnd/>
                <a:tailEnd/>
              </a:ln>
              <a:effectLst/>
            </p:spPr>
            <p:txBody>
              <a:bodyPr wrap="none" anchor="ctr"/>
              <a:lstStyle/>
              <a:p>
                <a:endParaRPr lang="ru-RU"/>
              </a:p>
            </p:txBody>
          </p:sp>
        </p:grpSp>
        <p:graphicFrame>
          <p:nvGraphicFramePr>
            <p:cNvPr id="245771" name="Object 11"/>
            <p:cNvGraphicFramePr>
              <a:graphicFrameLocks noChangeAspect="1"/>
            </p:cNvGraphicFramePr>
            <p:nvPr/>
          </p:nvGraphicFramePr>
          <p:xfrm>
            <a:off x="839" y="1055"/>
            <a:ext cx="155" cy="198"/>
          </p:xfrm>
          <a:graphic>
            <a:graphicData uri="http://schemas.openxmlformats.org/presentationml/2006/ole">
              <p:oleObj spid="_x0000_s245771" name="Формула" r:id="rId4" imgW="177480" imgH="228600" progId="Equation.3">
                <p:embed/>
              </p:oleObj>
            </a:graphicData>
          </a:graphic>
        </p:graphicFrame>
        <p:sp>
          <p:nvSpPr>
            <p:cNvPr id="245782" name="Line 22"/>
            <p:cNvSpPr>
              <a:spLocks noChangeShapeType="1"/>
            </p:cNvSpPr>
            <p:nvPr/>
          </p:nvSpPr>
          <p:spPr bwMode="auto">
            <a:xfrm>
              <a:off x="1007" y="1310"/>
              <a:ext cx="567" cy="0"/>
            </a:xfrm>
            <a:prstGeom prst="line">
              <a:avLst/>
            </a:prstGeom>
            <a:noFill/>
            <a:ln w="9525">
              <a:solidFill>
                <a:srgbClr val="FF0000"/>
              </a:solidFill>
              <a:prstDash val="dash"/>
              <a:round/>
              <a:headEnd/>
              <a:tailEnd/>
            </a:ln>
            <a:effectLst/>
          </p:spPr>
          <p:txBody>
            <a:bodyPr/>
            <a:lstStyle/>
            <a:p>
              <a:endParaRPr lang="ru-RU"/>
            </a:p>
          </p:txBody>
        </p:sp>
      </p:grpSp>
      <p:sp>
        <p:nvSpPr>
          <p:cNvPr id="245788" name="Rectangle 2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ru-RU"/>
          </a:p>
        </p:txBody>
      </p:sp>
      <p:grpSp>
        <p:nvGrpSpPr>
          <p:cNvPr id="245875" name="Group 115"/>
          <p:cNvGrpSpPr>
            <a:grpSpLocks/>
          </p:cNvGrpSpPr>
          <p:nvPr/>
        </p:nvGrpSpPr>
        <p:grpSpPr bwMode="auto">
          <a:xfrm>
            <a:off x="2373313" y="1449388"/>
            <a:ext cx="2184400" cy="688975"/>
            <a:chOff x="1495" y="913"/>
            <a:chExt cx="1376" cy="434"/>
          </a:xfrm>
        </p:grpSpPr>
        <p:graphicFrame>
          <p:nvGraphicFramePr>
            <p:cNvPr id="245767" name="Object 7"/>
            <p:cNvGraphicFramePr>
              <a:graphicFrameLocks noChangeAspect="1"/>
            </p:cNvGraphicFramePr>
            <p:nvPr/>
          </p:nvGraphicFramePr>
          <p:xfrm>
            <a:off x="2351" y="964"/>
            <a:ext cx="125" cy="144"/>
          </p:xfrm>
          <a:graphic>
            <a:graphicData uri="http://schemas.openxmlformats.org/presentationml/2006/ole">
              <p:oleObj spid="_x0000_s245767" name="Формула" r:id="rId5" imgW="190500" imgH="228600" progId="Equation.3">
                <p:embed/>
              </p:oleObj>
            </a:graphicData>
          </a:graphic>
        </p:graphicFrame>
        <p:sp>
          <p:nvSpPr>
            <p:cNvPr id="245772" name="AutoShape 12"/>
            <p:cNvSpPr>
              <a:spLocks noChangeArrowheads="1"/>
            </p:cNvSpPr>
            <p:nvPr/>
          </p:nvSpPr>
          <p:spPr bwMode="auto">
            <a:xfrm>
              <a:off x="1593" y="1194"/>
              <a:ext cx="183" cy="103"/>
            </a:xfrm>
            <a:prstGeom prst="leftRightArrow">
              <a:avLst>
                <a:gd name="adj1" fmla="val 50000"/>
                <a:gd name="adj2" fmla="val 35534"/>
              </a:avLst>
            </a:prstGeom>
            <a:solidFill>
              <a:schemeClr val="accent1"/>
            </a:solidFill>
            <a:ln w="9525">
              <a:solidFill>
                <a:schemeClr val="tx1"/>
              </a:solidFill>
              <a:miter lim="800000"/>
              <a:headEnd/>
              <a:tailEnd/>
            </a:ln>
            <a:effectLst/>
          </p:spPr>
          <p:txBody>
            <a:bodyPr wrap="none" anchor="ctr"/>
            <a:lstStyle/>
            <a:p>
              <a:endParaRPr lang="ru-RU"/>
            </a:p>
          </p:txBody>
        </p:sp>
        <p:grpSp>
          <p:nvGrpSpPr>
            <p:cNvPr id="245786" name="Group 26"/>
            <p:cNvGrpSpPr>
              <a:grpSpLocks/>
            </p:cNvGrpSpPr>
            <p:nvPr/>
          </p:nvGrpSpPr>
          <p:grpSpPr bwMode="auto">
            <a:xfrm>
              <a:off x="1855" y="1117"/>
              <a:ext cx="1016" cy="230"/>
              <a:chOff x="1886" y="1083"/>
              <a:chExt cx="1105" cy="255"/>
            </a:xfrm>
          </p:grpSpPr>
          <p:sp>
            <p:nvSpPr>
              <p:cNvPr id="245769" name="AutoShape 9"/>
              <p:cNvSpPr>
                <a:spLocks noChangeArrowheads="1"/>
              </p:cNvSpPr>
              <p:nvPr/>
            </p:nvSpPr>
            <p:spPr bwMode="auto">
              <a:xfrm>
                <a:off x="2679" y="1167"/>
                <a:ext cx="312" cy="114"/>
              </a:xfrm>
              <a:prstGeom prst="rightArrow">
                <a:avLst>
                  <a:gd name="adj1" fmla="val 50000"/>
                  <a:gd name="adj2" fmla="val 68421"/>
                </a:avLst>
              </a:prstGeom>
              <a:solidFill>
                <a:srgbClr val="FF0000"/>
              </a:solidFill>
              <a:ln w="9525">
                <a:solidFill>
                  <a:schemeClr val="tx1"/>
                </a:solidFill>
                <a:miter lim="800000"/>
                <a:headEnd/>
                <a:tailEnd/>
              </a:ln>
              <a:effectLst/>
            </p:spPr>
            <p:txBody>
              <a:bodyPr wrap="none" anchor="ctr"/>
              <a:lstStyle/>
              <a:p>
                <a:endParaRPr lang="ru-RU"/>
              </a:p>
            </p:txBody>
          </p:sp>
          <p:grpSp>
            <p:nvGrpSpPr>
              <p:cNvPr id="245785" name="Group 25"/>
              <p:cNvGrpSpPr>
                <a:grpSpLocks/>
              </p:cNvGrpSpPr>
              <p:nvPr/>
            </p:nvGrpSpPr>
            <p:grpSpPr bwMode="auto">
              <a:xfrm>
                <a:off x="1886" y="1083"/>
                <a:ext cx="907" cy="255"/>
                <a:chOff x="1886" y="1083"/>
                <a:chExt cx="907" cy="255"/>
              </a:xfrm>
            </p:grpSpPr>
            <p:sp>
              <p:nvSpPr>
                <p:cNvPr id="245773" name="Oval 13"/>
                <p:cNvSpPr>
                  <a:spLocks noChangeArrowheads="1"/>
                </p:cNvSpPr>
                <p:nvPr/>
              </p:nvSpPr>
              <p:spPr bwMode="auto">
                <a:xfrm>
                  <a:off x="2200" y="1083"/>
                  <a:ext cx="482" cy="255"/>
                </a:xfrm>
                <a:prstGeom prst="ellipse">
                  <a:avLst/>
                </a:prstGeom>
                <a:solidFill>
                  <a:srgbClr val="FFCC00"/>
                </a:solidFill>
                <a:ln w="9525">
                  <a:solidFill>
                    <a:schemeClr val="tx1"/>
                  </a:solidFill>
                  <a:round/>
                  <a:headEnd/>
                  <a:tailEnd/>
                </a:ln>
                <a:effectLst/>
              </p:spPr>
              <p:txBody>
                <a:bodyPr wrap="none" anchor="ctr"/>
                <a:lstStyle/>
                <a:p>
                  <a:endParaRPr lang="ru-RU"/>
                </a:p>
              </p:txBody>
            </p:sp>
            <p:sp>
              <p:nvSpPr>
                <p:cNvPr id="245774" name="AutoShape 14"/>
                <p:cNvSpPr>
                  <a:spLocks noChangeArrowheads="1"/>
                </p:cNvSpPr>
                <p:nvPr/>
              </p:nvSpPr>
              <p:spPr bwMode="auto">
                <a:xfrm>
                  <a:off x="1886" y="1168"/>
                  <a:ext cx="340" cy="113"/>
                </a:xfrm>
                <a:prstGeom prst="leftArrow">
                  <a:avLst>
                    <a:gd name="adj1" fmla="val 50000"/>
                    <a:gd name="adj2" fmla="val 75221"/>
                  </a:avLst>
                </a:prstGeom>
                <a:solidFill>
                  <a:srgbClr val="FF0000"/>
                </a:solidFill>
                <a:ln w="9525">
                  <a:solidFill>
                    <a:schemeClr val="tx1"/>
                  </a:solidFill>
                  <a:miter lim="800000"/>
                  <a:headEnd/>
                  <a:tailEnd/>
                </a:ln>
                <a:effectLst/>
              </p:spPr>
              <p:txBody>
                <a:bodyPr wrap="none" anchor="ctr"/>
                <a:lstStyle/>
                <a:p>
                  <a:endParaRPr lang="ru-RU"/>
                </a:p>
              </p:txBody>
            </p:sp>
            <p:sp>
              <p:nvSpPr>
                <p:cNvPr id="245777" name="Line 17"/>
                <p:cNvSpPr>
                  <a:spLocks noChangeShapeType="1"/>
                </p:cNvSpPr>
                <p:nvPr/>
              </p:nvSpPr>
              <p:spPr bwMode="auto">
                <a:xfrm>
                  <a:off x="2226" y="1224"/>
                  <a:ext cx="567" cy="0"/>
                </a:xfrm>
                <a:prstGeom prst="line">
                  <a:avLst/>
                </a:prstGeom>
                <a:noFill/>
                <a:ln w="9525">
                  <a:solidFill>
                    <a:srgbClr val="FF0000"/>
                  </a:solidFill>
                  <a:prstDash val="dash"/>
                  <a:round/>
                  <a:headEnd/>
                  <a:tailEnd/>
                </a:ln>
                <a:effectLst/>
              </p:spPr>
              <p:txBody>
                <a:bodyPr/>
                <a:lstStyle/>
                <a:p>
                  <a:endParaRPr lang="ru-RU"/>
                </a:p>
              </p:txBody>
            </p:sp>
            <p:sp>
              <p:nvSpPr>
                <p:cNvPr id="245778" name="AutoShape 18"/>
                <p:cNvSpPr>
                  <a:spLocks noChangeArrowheads="1"/>
                </p:cNvSpPr>
                <p:nvPr/>
              </p:nvSpPr>
              <p:spPr bwMode="auto">
                <a:xfrm>
                  <a:off x="2339" y="1168"/>
                  <a:ext cx="340" cy="113"/>
                </a:xfrm>
                <a:prstGeom prst="leftArrow">
                  <a:avLst>
                    <a:gd name="adj1" fmla="val 50000"/>
                    <a:gd name="adj2" fmla="val 75221"/>
                  </a:avLst>
                </a:prstGeom>
                <a:solidFill>
                  <a:srgbClr val="FF0000"/>
                </a:solidFill>
                <a:ln w="9525">
                  <a:solidFill>
                    <a:schemeClr val="tx1"/>
                  </a:solidFill>
                  <a:miter lim="800000"/>
                  <a:headEnd/>
                  <a:tailEnd/>
                </a:ln>
                <a:effectLst/>
              </p:spPr>
              <p:txBody>
                <a:bodyPr wrap="none" anchor="ctr"/>
                <a:lstStyle/>
                <a:p>
                  <a:endParaRPr lang="ru-RU"/>
                </a:p>
              </p:txBody>
            </p:sp>
          </p:grpSp>
        </p:grpSp>
        <p:graphicFrame>
          <p:nvGraphicFramePr>
            <p:cNvPr id="245805" name="Object 45"/>
            <p:cNvGraphicFramePr>
              <a:graphicFrameLocks noChangeAspect="1"/>
            </p:cNvGraphicFramePr>
            <p:nvPr/>
          </p:nvGraphicFramePr>
          <p:xfrm>
            <a:off x="2638" y="990"/>
            <a:ext cx="147" cy="181"/>
          </p:xfrm>
          <a:graphic>
            <a:graphicData uri="http://schemas.openxmlformats.org/presentationml/2006/ole">
              <p:oleObj spid="_x0000_s245805" name="Формула" r:id="rId6" imgW="190440" imgH="241200" progId="Equation.3">
                <p:embed/>
              </p:oleObj>
            </a:graphicData>
          </a:graphic>
        </p:graphicFrame>
        <p:graphicFrame>
          <p:nvGraphicFramePr>
            <p:cNvPr id="245801" name="Object 41"/>
            <p:cNvGraphicFramePr>
              <a:graphicFrameLocks noChangeAspect="1"/>
            </p:cNvGraphicFramePr>
            <p:nvPr/>
          </p:nvGraphicFramePr>
          <p:xfrm>
            <a:off x="1973" y="990"/>
            <a:ext cx="134" cy="169"/>
          </p:xfrm>
          <a:graphic>
            <a:graphicData uri="http://schemas.openxmlformats.org/presentationml/2006/ole">
              <p:oleObj spid="_x0000_s245801" name="Формула" r:id="rId7" imgW="177480" imgH="228600" progId="Equation.3">
                <p:embed/>
              </p:oleObj>
            </a:graphicData>
          </a:graphic>
        </p:graphicFrame>
        <p:graphicFrame>
          <p:nvGraphicFramePr>
            <p:cNvPr id="245808" name="Object 48"/>
            <p:cNvGraphicFramePr>
              <a:graphicFrameLocks noChangeAspect="1"/>
            </p:cNvGraphicFramePr>
            <p:nvPr/>
          </p:nvGraphicFramePr>
          <p:xfrm>
            <a:off x="1495" y="913"/>
            <a:ext cx="413" cy="163"/>
          </p:xfrm>
          <a:graphic>
            <a:graphicData uri="http://schemas.openxmlformats.org/presentationml/2006/ole">
              <p:oleObj spid="_x0000_s245808" name="Формула" r:id="rId8" imgW="596880" imgH="241200" progId="Equation.3">
                <p:embed/>
              </p:oleObj>
            </a:graphicData>
          </a:graphic>
        </p:graphicFrame>
      </p:grpSp>
      <p:grpSp>
        <p:nvGrpSpPr>
          <p:cNvPr id="245853" name="Group 93"/>
          <p:cNvGrpSpPr>
            <a:grpSpLocks/>
          </p:cNvGrpSpPr>
          <p:nvPr/>
        </p:nvGrpSpPr>
        <p:grpSpPr bwMode="auto">
          <a:xfrm>
            <a:off x="4716463" y="1484313"/>
            <a:ext cx="3632200" cy="623887"/>
            <a:chOff x="2971" y="924"/>
            <a:chExt cx="2426" cy="471"/>
          </a:xfrm>
        </p:grpSpPr>
        <p:sp>
          <p:nvSpPr>
            <p:cNvPr id="245779" name="AutoShape 19"/>
            <p:cNvSpPr>
              <a:spLocks noChangeArrowheads="1"/>
            </p:cNvSpPr>
            <p:nvPr/>
          </p:nvSpPr>
          <p:spPr bwMode="auto">
            <a:xfrm>
              <a:off x="3105" y="1225"/>
              <a:ext cx="198" cy="114"/>
            </a:xfrm>
            <a:prstGeom prst="leftRightArrow">
              <a:avLst>
                <a:gd name="adj1" fmla="val 50000"/>
                <a:gd name="adj2" fmla="val 34737"/>
              </a:avLst>
            </a:prstGeom>
            <a:solidFill>
              <a:schemeClr val="accent1"/>
            </a:solidFill>
            <a:ln w="9525">
              <a:solidFill>
                <a:schemeClr val="tx1"/>
              </a:solidFill>
              <a:miter lim="800000"/>
              <a:headEnd/>
              <a:tailEnd/>
            </a:ln>
            <a:effectLst/>
          </p:spPr>
          <p:txBody>
            <a:bodyPr wrap="none" anchor="ctr"/>
            <a:lstStyle/>
            <a:p>
              <a:endParaRPr lang="ru-RU"/>
            </a:p>
          </p:txBody>
        </p:sp>
        <p:sp>
          <p:nvSpPr>
            <p:cNvPr id="245781" name="Oval 21"/>
            <p:cNvSpPr>
              <a:spLocks noChangeArrowheads="1"/>
            </p:cNvSpPr>
            <p:nvPr/>
          </p:nvSpPr>
          <p:spPr bwMode="auto">
            <a:xfrm>
              <a:off x="3473" y="1140"/>
              <a:ext cx="482" cy="255"/>
            </a:xfrm>
            <a:prstGeom prst="ellipse">
              <a:avLst/>
            </a:prstGeom>
            <a:solidFill>
              <a:srgbClr val="FFCC00"/>
            </a:solidFill>
            <a:ln w="9525">
              <a:solidFill>
                <a:schemeClr val="tx1"/>
              </a:solidFill>
              <a:round/>
              <a:headEnd/>
              <a:tailEnd/>
            </a:ln>
            <a:effectLst/>
          </p:spPr>
          <p:txBody>
            <a:bodyPr wrap="none" anchor="ctr"/>
            <a:lstStyle/>
            <a:p>
              <a:endParaRPr lang="ru-RU"/>
            </a:p>
          </p:txBody>
        </p:sp>
        <p:sp>
          <p:nvSpPr>
            <p:cNvPr id="245783" name="Line 23"/>
            <p:cNvSpPr>
              <a:spLocks noChangeShapeType="1"/>
            </p:cNvSpPr>
            <p:nvPr/>
          </p:nvSpPr>
          <p:spPr bwMode="auto">
            <a:xfrm>
              <a:off x="3473" y="1281"/>
              <a:ext cx="567" cy="0"/>
            </a:xfrm>
            <a:prstGeom prst="line">
              <a:avLst/>
            </a:prstGeom>
            <a:noFill/>
            <a:ln w="9525">
              <a:solidFill>
                <a:srgbClr val="FF0000"/>
              </a:solidFill>
              <a:prstDash val="dash"/>
              <a:round/>
              <a:headEnd/>
              <a:tailEnd/>
            </a:ln>
            <a:effectLst/>
          </p:spPr>
          <p:txBody>
            <a:bodyPr/>
            <a:lstStyle/>
            <a:p>
              <a:endParaRPr lang="ru-RU"/>
            </a:p>
          </p:txBody>
        </p:sp>
        <p:sp>
          <p:nvSpPr>
            <p:cNvPr id="245780" name="AutoShape 20"/>
            <p:cNvSpPr>
              <a:spLocks noChangeArrowheads="1"/>
            </p:cNvSpPr>
            <p:nvPr/>
          </p:nvSpPr>
          <p:spPr bwMode="auto">
            <a:xfrm flipH="1">
              <a:off x="3645" y="1224"/>
              <a:ext cx="312" cy="114"/>
            </a:xfrm>
            <a:prstGeom prst="rightArrow">
              <a:avLst>
                <a:gd name="adj1" fmla="val 50000"/>
                <a:gd name="adj2" fmla="val 68421"/>
              </a:avLst>
            </a:prstGeom>
            <a:solidFill>
              <a:srgbClr val="FF0000"/>
            </a:solidFill>
            <a:ln w="9525">
              <a:solidFill>
                <a:schemeClr val="tx1"/>
              </a:solidFill>
              <a:miter lim="800000"/>
              <a:headEnd/>
              <a:tailEnd/>
            </a:ln>
            <a:effectLst/>
          </p:spPr>
          <p:txBody>
            <a:bodyPr wrap="none" anchor="ctr"/>
            <a:lstStyle/>
            <a:p>
              <a:pPr algn="ctr"/>
              <a:endParaRPr lang="ru-RU" sz="1800"/>
            </a:p>
          </p:txBody>
        </p:sp>
        <p:graphicFrame>
          <p:nvGraphicFramePr>
            <p:cNvPr id="245787" name="Object 27"/>
            <p:cNvGraphicFramePr>
              <a:graphicFrameLocks noChangeAspect="1"/>
            </p:cNvGraphicFramePr>
            <p:nvPr/>
          </p:nvGraphicFramePr>
          <p:xfrm>
            <a:off x="4179" y="1168"/>
            <a:ext cx="1218" cy="188"/>
          </p:xfrm>
          <a:graphic>
            <a:graphicData uri="http://schemas.openxmlformats.org/presentationml/2006/ole">
              <p:oleObj spid="_x0000_s245787" name="Формула" r:id="rId9" imgW="1574640" imgH="241200" progId="Equation.3">
                <p:embed/>
              </p:oleObj>
            </a:graphicData>
          </a:graphic>
        </p:graphicFrame>
        <p:graphicFrame>
          <p:nvGraphicFramePr>
            <p:cNvPr id="245798" name="Object 38"/>
            <p:cNvGraphicFramePr>
              <a:graphicFrameLocks noChangeAspect="1"/>
            </p:cNvGraphicFramePr>
            <p:nvPr/>
          </p:nvGraphicFramePr>
          <p:xfrm>
            <a:off x="3764" y="998"/>
            <a:ext cx="165" cy="198"/>
          </p:xfrm>
          <a:graphic>
            <a:graphicData uri="http://schemas.openxmlformats.org/presentationml/2006/ole">
              <p:oleObj spid="_x0000_s245798" name="Формула" r:id="rId10" imgW="190440" imgH="228600" progId="Equation.3">
                <p:embed/>
              </p:oleObj>
            </a:graphicData>
          </a:graphic>
        </p:graphicFrame>
        <p:graphicFrame>
          <p:nvGraphicFramePr>
            <p:cNvPr id="245811" name="Object 51"/>
            <p:cNvGraphicFramePr>
              <a:graphicFrameLocks noChangeAspect="1"/>
            </p:cNvGraphicFramePr>
            <p:nvPr/>
          </p:nvGraphicFramePr>
          <p:xfrm>
            <a:off x="2971" y="924"/>
            <a:ext cx="448" cy="187"/>
          </p:xfrm>
          <a:graphic>
            <a:graphicData uri="http://schemas.openxmlformats.org/presentationml/2006/ole">
              <p:oleObj spid="_x0000_s245811" name="Формула" r:id="rId11" imgW="583920" imgH="241200" progId="Equation.3">
                <p:embed/>
              </p:oleObj>
            </a:graphicData>
          </a:graphic>
        </p:graphicFrame>
      </p:grpSp>
      <p:grpSp>
        <p:nvGrpSpPr>
          <p:cNvPr id="245856" name="Group 96"/>
          <p:cNvGrpSpPr>
            <a:grpSpLocks/>
          </p:cNvGrpSpPr>
          <p:nvPr/>
        </p:nvGrpSpPr>
        <p:grpSpPr bwMode="auto">
          <a:xfrm>
            <a:off x="422275" y="2708275"/>
            <a:ext cx="1938338" cy="969963"/>
            <a:chOff x="266" y="1695"/>
            <a:chExt cx="1389" cy="737"/>
          </a:xfrm>
        </p:grpSpPr>
        <p:grpSp>
          <p:nvGrpSpPr>
            <p:cNvPr id="245823" name="Group 63"/>
            <p:cNvGrpSpPr>
              <a:grpSpLocks/>
            </p:cNvGrpSpPr>
            <p:nvPr/>
          </p:nvGrpSpPr>
          <p:grpSpPr bwMode="auto">
            <a:xfrm>
              <a:off x="266" y="1695"/>
              <a:ext cx="1389" cy="737"/>
              <a:chOff x="1179" y="2217"/>
              <a:chExt cx="1389" cy="737"/>
            </a:xfrm>
          </p:grpSpPr>
          <p:sp>
            <p:nvSpPr>
              <p:cNvPr id="245812" name="Oval 52"/>
              <p:cNvSpPr>
                <a:spLocks noChangeArrowheads="1"/>
              </p:cNvSpPr>
              <p:nvPr/>
            </p:nvSpPr>
            <p:spPr bwMode="auto">
              <a:xfrm>
                <a:off x="1321" y="2302"/>
                <a:ext cx="1134" cy="652"/>
              </a:xfrm>
              <a:prstGeom prst="ellipse">
                <a:avLst/>
              </a:prstGeom>
              <a:solidFill>
                <a:srgbClr val="FFCC00"/>
              </a:solidFill>
              <a:ln w="9525">
                <a:solidFill>
                  <a:schemeClr val="tx1"/>
                </a:solidFill>
                <a:round/>
                <a:headEnd/>
                <a:tailEnd/>
              </a:ln>
              <a:effectLst/>
            </p:spPr>
            <p:txBody>
              <a:bodyPr wrap="none" anchor="ctr"/>
              <a:lstStyle/>
              <a:p>
                <a:endParaRPr lang="ru-RU"/>
              </a:p>
            </p:txBody>
          </p:sp>
          <p:sp>
            <p:nvSpPr>
              <p:cNvPr id="245813" name="AutoShape 53"/>
              <p:cNvSpPr>
                <a:spLocks noChangeArrowheads="1"/>
              </p:cNvSpPr>
              <p:nvPr/>
            </p:nvSpPr>
            <p:spPr bwMode="auto">
              <a:xfrm>
                <a:off x="2030" y="2699"/>
                <a:ext cx="538" cy="113"/>
              </a:xfrm>
              <a:prstGeom prst="rightArrow">
                <a:avLst>
                  <a:gd name="adj1" fmla="val 50000"/>
                  <a:gd name="adj2" fmla="val 119027"/>
                </a:avLst>
              </a:prstGeom>
              <a:solidFill>
                <a:srgbClr val="FF0000"/>
              </a:solidFill>
              <a:ln w="9525">
                <a:solidFill>
                  <a:schemeClr val="tx1"/>
                </a:solidFill>
                <a:miter lim="800000"/>
                <a:headEnd/>
                <a:tailEnd/>
              </a:ln>
              <a:effectLst/>
            </p:spPr>
            <p:txBody>
              <a:bodyPr wrap="none" anchor="ctr"/>
              <a:lstStyle/>
              <a:p>
                <a:pPr algn="ctr"/>
                <a:endParaRPr lang="ru-RU" sz="1800"/>
              </a:p>
            </p:txBody>
          </p:sp>
          <p:sp>
            <p:nvSpPr>
              <p:cNvPr id="245814" name="AutoShape 54"/>
              <p:cNvSpPr>
                <a:spLocks noChangeArrowheads="1"/>
              </p:cNvSpPr>
              <p:nvPr/>
            </p:nvSpPr>
            <p:spPr bwMode="auto">
              <a:xfrm rot="8522422" flipH="1">
                <a:off x="1774" y="2217"/>
                <a:ext cx="312" cy="114"/>
              </a:xfrm>
              <a:prstGeom prst="rightArrow">
                <a:avLst>
                  <a:gd name="adj1" fmla="val 50000"/>
                  <a:gd name="adj2" fmla="val 68421"/>
                </a:avLst>
              </a:prstGeom>
              <a:solidFill>
                <a:srgbClr val="FF0000"/>
              </a:solidFill>
              <a:ln w="9525">
                <a:solidFill>
                  <a:schemeClr val="tx1"/>
                </a:solidFill>
                <a:miter lim="800000"/>
                <a:headEnd/>
                <a:tailEnd/>
              </a:ln>
              <a:effectLst/>
            </p:spPr>
            <p:txBody>
              <a:bodyPr rot="10800000" wrap="none" anchor="ctr"/>
              <a:lstStyle/>
              <a:p>
                <a:pPr algn="ctr"/>
                <a:endParaRPr lang="ru-RU" sz="1800"/>
              </a:p>
            </p:txBody>
          </p:sp>
          <p:sp>
            <p:nvSpPr>
              <p:cNvPr id="245816" name="Line 56"/>
              <p:cNvSpPr>
                <a:spLocks noChangeShapeType="1"/>
              </p:cNvSpPr>
              <p:nvPr/>
            </p:nvSpPr>
            <p:spPr bwMode="auto">
              <a:xfrm flipV="1">
                <a:off x="1236" y="2359"/>
                <a:ext cx="595" cy="510"/>
              </a:xfrm>
              <a:prstGeom prst="line">
                <a:avLst/>
              </a:prstGeom>
              <a:noFill/>
              <a:ln w="9525">
                <a:solidFill>
                  <a:srgbClr val="FF0000"/>
                </a:solidFill>
                <a:prstDash val="dash"/>
                <a:round/>
                <a:headEnd/>
                <a:tailEnd/>
              </a:ln>
              <a:effectLst/>
            </p:spPr>
            <p:txBody>
              <a:bodyPr/>
              <a:lstStyle/>
              <a:p>
                <a:endParaRPr lang="ru-RU"/>
              </a:p>
            </p:txBody>
          </p:sp>
          <p:sp>
            <p:nvSpPr>
              <p:cNvPr id="245817" name="Line 57"/>
              <p:cNvSpPr>
                <a:spLocks noChangeShapeType="1"/>
              </p:cNvSpPr>
              <p:nvPr/>
            </p:nvSpPr>
            <p:spPr bwMode="auto">
              <a:xfrm flipV="1">
                <a:off x="1179" y="2755"/>
                <a:ext cx="851" cy="0"/>
              </a:xfrm>
              <a:prstGeom prst="line">
                <a:avLst/>
              </a:prstGeom>
              <a:noFill/>
              <a:ln w="9525">
                <a:solidFill>
                  <a:srgbClr val="FF0000"/>
                </a:solidFill>
                <a:prstDash val="dash"/>
                <a:round/>
                <a:headEnd/>
                <a:tailEnd/>
              </a:ln>
              <a:effectLst/>
            </p:spPr>
            <p:txBody>
              <a:bodyPr/>
              <a:lstStyle/>
              <a:p>
                <a:endParaRPr lang="ru-RU"/>
              </a:p>
            </p:txBody>
          </p:sp>
        </p:grpSp>
        <p:graphicFrame>
          <p:nvGraphicFramePr>
            <p:cNvPr id="245835" name="Object 75"/>
            <p:cNvGraphicFramePr>
              <a:graphicFrameLocks noChangeAspect="1"/>
            </p:cNvGraphicFramePr>
            <p:nvPr/>
          </p:nvGraphicFramePr>
          <p:xfrm>
            <a:off x="998" y="1797"/>
            <a:ext cx="155" cy="198"/>
          </p:xfrm>
          <a:graphic>
            <a:graphicData uri="http://schemas.openxmlformats.org/presentationml/2006/ole">
              <p:oleObj spid="_x0000_s245835" name="Формула" r:id="rId12" imgW="177480" imgH="228600" progId="Equation.3">
                <p:embed/>
              </p:oleObj>
            </a:graphicData>
          </a:graphic>
        </p:graphicFrame>
        <p:graphicFrame>
          <p:nvGraphicFramePr>
            <p:cNvPr id="245836" name="Object 76"/>
            <p:cNvGraphicFramePr>
              <a:graphicFrameLocks noChangeAspect="1"/>
            </p:cNvGraphicFramePr>
            <p:nvPr/>
          </p:nvGraphicFramePr>
          <p:xfrm>
            <a:off x="1261" y="2007"/>
            <a:ext cx="168" cy="198"/>
          </p:xfrm>
          <a:graphic>
            <a:graphicData uri="http://schemas.openxmlformats.org/presentationml/2006/ole">
              <p:oleObj spid="_x0000_s245836" name="Формула" r:id="rId13" imgW="190500" imgH="228600" progId="Equation.3">
                <p:embed/>
              </p:oleObj>
            </a:graphicData>
          </a:graphic>
        </p:graphicFrame>
      </p:grpSp>
      <p:grpSp>
        <p:nvGrpSpPr>
          <p:cNvPr id="245842" name="Group 82"/>
          <p:cNvGrpSpPr>
            <a:grpSpLocks/>
          </p:cNvGrpSpPr>
          <p:nvPr/>
        </p:nvGrpSpPr>
        <p:grpSpPr bwMode="auto">
          <a:xfrm>
            <a:off x="2555875" y="2843213"/>
            <a:ext cx="2025650" cy="900112"/>
            <a:chOff x="1746" y="2358"/>
            <a:chExt cx="1474" cy="687"/>
          </a:xfrm>
        </p:grpSpPr>
        <p:sp>
          <p:nvSpPr>
            <p:cNvPr id="245818" name="Oval 58"/>
            <p:cNvSpPr>
              <a:spLocks noChangeArrowheads="1"/>
            </p:cNvSpPr>
            <p:nvPr/>
          </p:nvSpPr>
          <p:spPr bwMode="auto">
            <a:xfrm>
              <a:off x="1888" y="2358"/>
              <a:ext cx="1134" cy="652"/>
            </a:xfrm>
            <a:prstGeom prst="ellipse">
              <a:avLst/>
            </a:prstGeom>
            <a:solidFill>
              <a:srgbClr val="FFCC00"/>
            </a:solidFill>
            <a:ln w="9525">
              <a:solidFill>
                <a:schemeClr val="tx1"/>
              </a:solidFill>
              <a:round/>
              <a:headEnd/>
              <a:tailEnd/>
            </a:ln>
            <a:effectLst/>
          </p:spPr>
          <p:txBody>
            <a:bodyPr wrap="none" anchor="ctr"/>
            <a:lstStyle/>
            <a:p>
              <a:endParaRPr lang="ru-RU"/>
            </a:p>
          </p:txBody>
        </p:sp>
        <p:sp>
          <p:nvSpPr>
            <p:cNvPr id="245819" name="AutoShape 59"/>
            <p:cNvSpPr>
              <a:spLocks noChangeArrowheads="1"/>
            </p:cNvSpPr>
            <p:nvPr/>
          </p:nvSpPr>
          <p:spPr bwMode="auto">
            <a:xfrm>
              <a:off x="1944" y="2755"/>
              <a:ext cx="538" cy="113"/>
            </a:xfrm>
            <a:prstGeom prst="rightArrow">
              <a:avLst>
                <a:gd name="adj1" fmla="val 50000"/>
                <a:gd name="adj2" fmla="val 119027"/>
              </a:avLst>
            </a:prstGeom>
            <a:solidFill>
              <a:srgbClr val="FF0000"/>
            </a:solidFill>
            <a:ln w="9525">
              <a:solidFill>
                <a:schemeClr val="tx1"/>
              </a:solidFill>
              <a:miter lim="800000"/>
              <a:headEnd/>
              <a:tailEnd/>
            </a:ln>
            <a:effectLst/>
          </p:spPr>
          <p:txBody>
            <a:bodyPr wrap="none" anchor="ctr"/>
            <a:lstStyle/>
            <a:p>
              <a:pPr algn="ctr"/>
              <a:endParaRPr lang="ru-RU" sz="1800"/>
            </a:p>
          </p:txBody>
        </p:sp>
        <p:sp>
          <p:nvSpPr>
            <p:cNvPr id="245820" name="AutoShape 60"/>
            <p:cNvSpPr>
              <a:spLocks noChangeArrowheads="1"/>
            </p:cNvSpPr>
            <p:nvPr/>
          </p:nvSpPr>
          <p:spPr bwMode="auto">
            <a:xfrm rot="8522422" flipH="1">
              <a:off x="1887" y="2669"/>
              <a:ext cx="312" cy="114"/>
            </a:xfrm>
            <a:prstGeom prst="rightArrow">
              <a:avLst>
                <a:gd name="adj1" fmla="val 50000"/>
                <a:gd name="adj2" fmla="val 68421"/>
              </a:avLst>
            </a:prstGeom>
            <a:solidFill>
              <a:srgbClr val="FF0000"/>
            </a:solidFill>
            <a:ln w="9525">
              <a:solidFill>
                <a:schemeClr val="tx1"/>
              </a:solidFill>
              <a:miter lim="800000"/>
              <a:headEnd/>
              <a:tailEnd/>
            </a:ln>
            <a:effectLst/>
          </p:spPr>
          <p:txBody>
            <a:bodyPr rot="10800000" wrap="none" anchor="ctr"/>
            <a:lstStyle/>
            <a:p>
              <a:pPr algn="ctr"/>
              <a:endParaRPr lang="ru-RU" sz="1800"/>
            </a:p>
          </p:txBody>
        </p:sp>
        <p:sp>
          <p:nvSpPr>
            <p:cNvPr id="245821" name="Line 61"/>
            <p:cNvSpPr>
              <a:spLocks noChangeShapeType="1"/>
            </p:cNvSpPr>
            <p:nvPr/>
          </p:nvSpPr>
          <p:spPr bwMode="auto">
            <a:xfrm flipV="1">
              <a:off x="1803" y="2415"/>
              <a:ext cx="595" cy="510"/>
            </a:xfrm>
            <a:prstGeom prst="line">
              <a:avLst/>
            </a:prstGeom>
            <a:noFill/>
            <a:ln w="9525">
              <a:solidFill>
                <a:srgbClr val="FF0000"/>
              </a:solidFill>
              <a:prstDash val="dash"/>
              <a:round/>
              <a:headEnd/>
              <a:tailEnd/>
            </a:ln>
            <a:effectLst/>
          </p:spPr>
          <p:txBody>
            <a:bodyPr/>
            <a:lstStyle/>
            <a:p>
              <a:endParaRPr lang="ru-RU"/>
            </a:p>
          </p:txBody>
        </p:sp>
        <p:sp>
          <p:nvSpPr>
            <p:cNvPr id="245822" name="Line 62"/>
            <p:cNvSpPr>
              <a:spLocks noChangeShapeType="1"/>
            </p:cNvSpPr>
            <p:nvPr/>
          </p:nvSpPr>
          <p:spPr bwMode="auto">
            <a:xfrm flipV="1">
              <a:off x="1746" y="2811"/>
              <a:ext cx="1304" cy="0"/>
            </a:xfrm>
            <a:prstGeom prst="line">
              <a:avLst/>
            </a:prstGeom>
            <a:noFill/>
            <a:ln w="9525">
              <a:solidFill>
                <a:srgbClr val="FF0000"/>
              </a:solidFill>
              <a:prstDash val="dash"/>
              <a:round/>
              <a:headEnd/>
              <a:tailEnd/>
            </a:ln>
            <a:effectLst/>
          </p:spPr>
          <p:txBody>
            <a:bodyPr/>
            <a:lstStyle/>
            <a:p>
              <a:endParaRPr lang="ru-RU"/>
            </a:p>
          </p:txBody>
        </p:sp>
        <p:sp>
          <p:nvSpPr>
            <p:cNvPr id="245829" name="Line 69"/>
            <p:cNvSpPr>
              <a:spLocks noChangeShapeType="1"/>
            </p:cNvSpPr>
            <p:nvPr/>
          </p:nvSpPr>
          <p:spPr bwMode="auto">
            <a:xfrm flipV="1">
              <a:off x="1916" y="2614"/>
              <a:ext cx="1304" cy="0"/>
            </a:xfrm>
            <a:prstGeom prst="line">
              <a:avLst/>
            </a:prstGeom>
            <a:noFill/>
            <a:ln w="9525">
              <a:solidFill>
                <a:srgbClr val="FF0000"/>
              </a:solidFill>
              <a:prstDash val="dash"/>
              <a:round/>
              <a:headEnd/>
              <a:tailEnd/>
            </a:ln>
            <a:effectLst/>
          </p:spPr>
          <p:txBody>
            <a:bodyPr/>
            <a:lstStyle/>
            <a:p>
              <a:endParaRPr lang="ru-RU"/>
            </a:p>
          </p:txBody>
        </p:sp>
        <p:sp>
          <p:nvSpPr>
            <p:cNvPr id="245830" name="Line 70"/>
            <p:cNvSpPr>
              <a:spLocks noChangeShapeType="1"/>
            </p:cNvSpPr>
            <p:nvPr/>
          </p:nvSpPr>
          <p:spPr bwMode="auto">
            <a:xfrm flipV="1">
              <a:off x="2285" y="2472"/>
              <a:ext cx="595" cy="510"/>
            </a:xfrm>
            <a:prstGeom prst="line">
              <a:avLst/>
            </a:prstGeom>
            <a:noFill/>
            <a:ln w="9525">
              <a:solidFill>
                <a:srgbClr val="FF0000"/>
              </a:solidFill>
              <a:prstDash val="dash"/>
              <a:round/>
              <a:headEnd/>
              <a:tailEnd/>
            </a:ln>
            <a:effectLst/>
          </p:spPr>
          <p:txBody>
            <a:bodyPr/>
            <a:lstStyle/>
            <a:p>
              <a:endParaRPr lang="ru-RU"/>
            </a:p>
          </p:txBody>
        </p:sp>
        <p:sp>
          <p:nvSpPr>
            <p:cNvPr id="245833" name="Line 73"/>
            <p:cNvSpPr>
              <a:spLocks noChangeShapeType="1"/>
            </p:cNvSpPr>
            <p:nvPr/>
          </p:nvSpPr>
          <p:spPr bwMode="auto">
            <a:xfrm flipV="1">
              <a:off x="1927" y="2500"/>
              <a:ext cx="1202" cy="318"/>
            </a:xfrm>
            <a:prstGeom prst="line">
              <a:avLst/>
            </a:prstGeom>
            <a:noFill/>
            <a:ln w="9525">
              <a:solidFill>
                <a:srgbClr val="FF0000"/>
              </a:solidFill>
              <a:prstDash val="dash"/>
              <a:round/>
              <a:headEnd/>
              <a:tailEnd/>
            </a:ln>
            <a:effectLst/>
          </p:spPr>
          <p:txBody>
            <a:bodyPr/>
            <a:lstStyle/>
            <a:p>
              <a:endParaRPr lang="ru-RU"/>
            </a:p>
          </p:txBody>
        </p:sp>
        <p:graphicFrame>
          <p:nvGraphicFramePr>
            <p:cNvPr id="245837" name="Object 77"/>
            <p:cNvGraphicFramePr>
              <a:graphicFrameLocks noChangeAspect="1"/>
            </p:cNvGraphicFramePr>
            <p:nvPr/>
          </p:nvGraphicFramePr>
          <p:xfrm>
            <a:off x="2109" y="2847"/>
            <a:ext cx="168" cy="198"/>
          </p:xfrm>
          <a:graphic>
            <a:graphicData uri="http://schemas.openxmlformats.org/presentationml/2006/ole">
              <p:oleObj spid="_x0000_s245837" name="Формула" r:id="rId14" imgW="190500" imgH="228600" progId="Equation.3">
                <p:embed/>
              </p:oleObj>
            </a:graphicData>
          </a:graphic>
        </p:graphicFrame>
        <p:graphicFrame>
          <p:nvGraphicFramePr>
            <p:cNvPr id="245838" name="Object 78"/>
            <p:cNvGraphicFramePr>
              <a:graphicFrameLocks noChangeAspect="1"/>
            </p:cNvGraphicFramePr>
            <p:nvPr/>
          </p:nvGraphicFramePr>
          <p:xfrm>
            <a:off x="1886" y="2523"/>
            <a:ext cx="155" cy="198"/>
          </p:xfrm>
          <a:graphic>
            <a:graphicData uri="http://schemas.openxmlformats.org/presentationml/2006/ole">
              <p:oleObj spid="_x0000_s245838" name="Формула" r:id="rId15" imgW="177480" imgH="228600" progId="Equation.3">
                <p:embed/>
              </p:oleObj>
            </a:graphicData>
          </a:graphic>
        </p:graphicFrame>
      </p:grpSp>
      <p:grpSp>
        <p:nvGrpSpPr>
          <p:cNvPr id="245872" name="Group 112"/>
          <p:cNvGrpSpPr>
            <a:grpSpLocks/>
          </p:cNvGrpSpPr>
          <p:nvPr/>
        </p:nvGrpSpPr>
        <p:grpSpPr bwMode="auto">
          <a:xfrm>
            <a:off x="3095625" y="4149725"/>
            <a:ext cx="2513013" cy="471488"/>
            <a:chOff x="1950" y="2710"/>
            <a:chExt cx="1769" cy="363"/>
          </a:xfrm>
        </p:grpSpPr>
        <p:sp>
          <p:nvSpPr>
            <p:cNvPr id="245844" name="Oval 84"/>
            <p:cNvSpPr>
              <a:spLocks noChangeArrowheads="1"/>
            </p:cNvSpPr>
            <p:nvPr/>
          </p:nvSpPr>
          <p:spPr bwMode="auto">
            <a:xfrm>
              <a:off x="1950" y="2812"/>
              <a:ext cx="482" cy="255"/>
            </a:xfrm>
            <a:prstGeom prst="ellipse">
              <a:avLst/>
            </a:prstGeom>
            <a:solidFill>
              <a:srgbClr val="FFCC00"/>
            </a:solidFill>
            <a:ln w="9525">
              <a:solidFill>
                <a:schemeClr val="tx1"/>
              </a:solidFill>
              <a:round/>
              <a:headEnd/>
              <a:tailEnd/>
            </a:ln>
            <a:effectLst/>
          </p:spPr>
          <p:txBody>
            <a:bodyPr wrap="none" anchor="ctr"/>
            <a:lstStyle/>
            <a:p>
              <a:endParaRPr lang="ru-RU"/>
            </a:p>
          </p:txBody>
        </p:sp>
        <p:sp>
          <p:nvSpPr>
            <p:cNvPr id="245845" name="AutoShape 85"/>
            <p:cNvSpPr>
              <a:spLocks noChangeArrowheads="1"/>
            </p:cNvSpPr>
            <p:nvPr/>
          </p:nvSpPr>
          <p:spPr bwMode="auto">
            <a:xfrm flipH="1">
              <a:off x="2122" y="2886"/>
              <a:ext cx="312" cy="114"/>
            </a:xfrm>
            <a:prstGeom prst="rightArrow">
              <a:avLst>
                <a:gd name="adj1" fmla="val 50000"/>
                <a:gd name="adj2" fmla="val 68421"/>
              </a:avLst>
            </a:prstGeom>
            <a:solidFill>
              <a:srgbClr val="FF0000"/>
            </a:solidFill>
            <a:ln w="9525">
              <a:solidFill>
                <a:schemeClr val="tx1"/>
              </a:solidFill>
              <a:miter lim="800000"/>
              <a:headEnd/>
              <a:tailEnd/>
            </a:ln>
            <a:effectLst/>
          </p:spPr>
          <p:txBody>
            <a:bodyPr wrap="none" anchor="ctr"/>
            <a:lstStyle/>
            <a:p>
              <a:pPr algn="ctr"/>
              <a:endParaRPr lang="ru-RU" sz="1800"/>
            </a:p>
          </p:txBody>
        </p:sp>
        <p:sp>
          <p:nvSpPr>
            <p:cNvPr id="245848" name="Oval 88"/>
            <p:cNvSpPr>
              <a:spLocks noChangeArrowheads="1"/>
            </p:cNvSpPr>
            <p:nvPr/>
          </p:nvSpPr>
          <p:spPr bwMode="auto">
            <a:xfrm>
              <a:off x="2443" y="2818"/>
              <a:ext cx="482" cy="255"/>
            </a:xfrm>
            <a:prstGeom prst="ellipse">
              <a:avLst/>
            </a:prstGeom>
            <a:solidFill>
              <a:srgbClr val="FFCC00"/>
            </a:solidFill>
            <a:ln w="9525">
              <a:solidFill>
                <a:schemeClr val="tx1"/>
              </a:solidFill>
              <a:round/>
              <a:headEnd/>
              <a:tailEnd/>
            </a:ln>
            <a:effectLst/>
          </p:spPr>
          <p:txBody>
            <a:bodyPr wrap="none" anchor="ctr"/>
            <a:lstStyle/>
            <a:p>
              <a:endParaRPr lang="ru-RU"/>
            </a:p>
          </p:txBody>
        </p:sp>
        <p:sp>
          <p:nvSpPr>
            <p:cNvPr id="245847" name="AutoShape 87"/>
            <p:cNvSpPr>
              <a:spLocks noChangeArrowheads="1"/>
            </p:cNvSpPr>
            <p:nvPr/>
          </p:nvSpPr>
          <p:spPr bwMode="auto">
            <a:xfrm>
              <a:off x="2449" y="2886"/>
              <a:ext cx="312" cy="114"/>
            </a:xfrm>
            <a:prstGeom prst="rightArrow">
              <a:avLst>
                <a:gd name="adj1" fmla="val 50000"/>
                <a:gd name="adj2" fmla="val 68421"/>
              </a:avLst>
            </a:prstGeom>
            <a:solidFill>
              <a:srgbClr val="FF0000"/>
            </a:solidFill>
            <a:ln w="9525">
              <a:solidFill>
                <a:schemeClr val="tx1"/>
              </a:solidFill>
              <a:miter lim="800000"/>
              <a:headEnd/>
              <a:tailEnd/>
            </a:ln>
            <a:effectLst/>
          </p:spPr>
          <p:txBody>
            <a:bodyPr wrap="none" anchor="ctr"/>
            <a:lstStyle/>
            <a:p>
              <a:pPr algn="ctr"/>
              <a:endParaRPr lang="ru-RU" sz="1800"/>
            </a:p>
          </p:txBody>
        </p:sp>
        <p:graphicFrame>
          <p:nvGraphicFramePr>
            <p:cNvPr id="245846" name="Object 86"/>
            <p:cNvGraphicFramePr>
              <a:graphicFrameLocks noChangeAspect="1"/>
            </p:cNvGraphicFramePr>
            <p:nvPr/>
          </p:nvGraphicFramePr>
          <p:xfrm>
            <a:off x="2489" y="2710"/>
            <a:ext cx="209" cy="198"/>
          </p:xfrm>
          <a:graphic>
            <a:graphicData uri="http://schemas.openxmlformats.org/presentationml/2006/ole">
              <p:oleObj spid="_x0000_s245846" name="Формула" r:id="rId16" imgW="241200" imgH="228600" progId="Equation.3">
                <p:embed/>
              </p:oleObj>
            </a:graphicData>
          </a:graphic>
        </p:graphicFrame>
        <p:graphicFrame>
          <p:nvGraphicFramePr>
            <p:cNvPr id="245849" name="Object 89"/>
            <p:cNvGraphicFramePr>
              <a:graphicFrameLocks noChangeAspect="1"/>
            </p:cNvGraphicFramePr>
            <p:nvPr/>
          </p:nvGraphicFramePr>
          <p:xfrm>
            <a:off x="2132" y="2710"/>
            <a:ext cx="198" cy="198"/>
          </p:xfrm>
          <a:graphic>
            <a:graphicData uri="http://schemas.openxmlformats.org/presentationml/2006/ole">
              <p:oleObj spid="_x0000_s245849" name="Формула" r:id="rId17" imgW="228600" imgH="228600" progId="Equation.3">
                <p:embed/>
              </p:oleObj>
            </a:graphicData>
          </a:graphic>
        </p:graphicFrame>
        <p:graphicFrame>
          <p:nvGraphicFramePr>
            <p:cNvPr id="245850" name="Object 90"/>
            <p:cNvGraphicFramePr>
              <a:graphicFrameLocks noChangeAspect="1"/>
            </p:cNvGraphicFramePr>
            <p:nvPr/>
          </p:nvGraphicFramePr>
          <p:xfrm>
            <a:off x="3128" y="2818"/>
            <a:ext cx="591" cy="198"/>
          </p:xfrm>
          <a:graphic>
            <a:graphicData uri="http://schemas.openxmlformats.org/presentationml/2006/ole">
              <p:oleObj spid="_x0000_s245850" name="Формула" r:id="rId18" imgW="685800" imgH="228600" progId="Equation.3">
                <p:embed/>
              </p:oleObj>
            </a:graphicData>
          </a:graphic>
        </p:graphicFrame>
      </p:grpSp>
      <p:sp>
        <p:nvSpPr>
          <p:cNvPr id="245854" name="Text Box 94"/>
          <p:cNvSpPr txBox="1">
            <a:spLocks noChangeArrowheads="1"/>
          </p:cNvSpPr>
          <p:nvPr/>
        </p:nvSpPr>
        <p:spPr bwMode="auto">
          <a:xfrm>
            <a:off x="215900" y="2384425"/>
            <a:ext cx="8712200" cy="549275"/>
          </a:xfrm>
          <a:prstGeom prst="rect">
            <a:avLst/>
          </a:prstGeom>
          <a:noFill/>
          <a:ln w="9525">
            <a:noFill/>
            <a:miter lim="800000"/>
            <a:headEnd/>
            <a:tailEnd/>
          </a:ln>
          <a:effectLst/>
        </p:spPr>
        <p:txBody>
          <a:bodyPr>
            <a:spAutoFit/>
          </a:bodyPr>
          <a:lstStyle/>
          <a:p>
            <a:r>
              <a:rPr lang="ru-RU" sz="1000"/>
              <a:t>4. </a:t>
            </a:r>
            <a:r>
              <a:rPr lang="ru-RU" sz="1000">
                <a:solidFill>
                  <a:srgbClr val="FF0000"/>
                </a:solidFill>
              </a:rPr>
              <a:t>Аксиома параллелограмма</a:t>
            </a:r>
            <a:r>
              <a:rPr lang="ru-RU" sz="1000"/>
              <a:t> – Равнодействующая двух пересекающихся сил равна диагонали параллелограмма, построенного на этих силах как на сторонах. </a:t>
            </a:r>
          </a:p>
          <a:p>
            <a:endParaRPr lang="ru-RU" sz="1000"/>
          </a:p>
        </p:txBody>
      </p:sp>
      <p:sp>
        <p:nvSpPr>
          <p:cNvPr id="245855" name="Text Box 95"/>
          <p:cNvSpPr txBox="1">
            <a:spLocks noChangeArrowheads="1"/>
          </p:cNvSpPr>
          <p:nvPr/>
        </p:nvSpPr>
        <p:spPr bwMode="auto">
          <a:xfrm>
            <a:off x="177800" y="3968750"/>
            <a:ext cx="8786813" cy="244475"/>
          </a:xfrm>
          <a:prstGeom prst="rect">
            <a:avLst/>
          </a:prstGeom>
          <a:noFill/>
          <a:ln w="9525">
            <a:noFill/>
            <a:miter lim="800000"/>
            <a:headEnd/>
            <a:tailEnd/>
          </a:ln>
          <a:effectLst/>
        </p:spPr>
        <p:txBody>
          <a:bodyPr>
            <a:spAutoFit/>
          </a:bodyPr>
          <a:lstStyle/>
          <a:p>
            <a:r>
              <a:rPr lang="ru-RU" sz="1000"/>
              <a:t>5. </a:t>
            </a:r>
            <a:r>
              <a:rPr lang="ru-RU" sz="1000">
                <a:solidFill>
                  <a:srgbClr val="FF0000"/>
                </a:solidFill>
              </a:rPr>
              <a:t>Аксиома действия и противодействия</a:t>
            </a:r>
            <a:r>
              <a:rPr lang="ru-RU" sz="1000"/>
              <a:t> – Всякому действию соответствует равное и противоположное противодействие (</a:t>
            </a:r>
            <a:r>
              <a:rPr lang="en-US" sz="1000"/>
              <a:t>III </a:t>
            </a:r>
            <a:r>
              <a:rPr lang="ru-RU" sz="1000"/>
              <a:t>закон Ньютона).</a:t>
            </a:r>
          </a:p>
        </p:txBody>
      </p:sp>
      <p:grpSp>
        <p:nvGrpSpPr>
          <p:cNvPr id="245870" name="Group 110"/>
          <p:cNvGrpSpPr>
            <a:grpSpLocks/>
          </p:cNvGrpSpPr>
          <p:nvPr/>
        </p:nvGrpSpPr>
        <p:grpSpPr bwMode="auto">
          <a:xfrm>
            <a:off x="4695825" y="2781300"/>
            <a:ext cx="4071938" cy="927100"/>
            <a:chOff x="2903" y="1752"/>
            <a:chExt cx="2721" cy="698"/>
          </a:xfrm>
        </p:grpSpPr>
        <p:grpSp>
          <p:nvGrpSpPr>
            <p:cNvPr id="245857" name="Group 97"/>
            <p:cNvGrpSpPr>
              <a:grpSpLocks/>
            </p:cNvGrpSpPr>
            <p:nvPr/>
          </p:nvGrpSpPr>
          <p:grpSpPr bwMode="auto">
            <a:xfrm>
              <a:off x="2903" y="1798"/>
              <a:ext cx="1446" cy="652"/>
              <a:chOff x="3192" y="2358"/>
              <a:chExt cx="1446" cy="652"/>
            </a:xfrm>
          </p:grpSpPr>
          <p:sp>
            <p:nvSpPr>
              <p:cNvPr id="245858" name="Oval 98"/>
              <p:cNvSpPr>
                <a:spLocks noChangeArrowheads="1"/>
              </p:cNvSpPr>
              <p:nvPr/>
            </p:nvSpPr>
            <p:spPr bwMode="auto">
              <a:xfrm>
                <a:off x="3334" y="2358"/>
                <a:ext cx="1134" cy="652"/>
              </a:xfrm>
              <a:prstGeom prst="ellipse">
                <a:avLst/>
              </a:prstGeom>
              <a:solidFill>
                <a:srgbClr val="FFCC00"/>
              </a:solidFill>
              <a:ln w="9525">
                <a:solidFill>
                  <a:schemeClr val="tx1"/>
                </a:solidFill>
                <a:round/>
                <a:headEnd/>
                <a:tailEnd/>
              </a:ln>
              <a:effectLst/>
            </p:spPr>
            <p:txBody>
              <a:bodyPr wrap="none" anchor="ctr"/>
              <a:lstStyle/>
              <a:p>
                <a:endParaRPr lang="ru-RU"/>
              </a:p>
            </p:txBody>
          </p:sp>
          <p:sp>
            <p:nvSpPr>
              <p:cNvPr id="245859" name="AutoShape 99"/>
              <p:cNvSpPr>
                <a:spLocks noChangeArrowheads="1"/>
              </p:cNvSpPr>
              <p:nvPr/>
            </p:nvSpPr>
            <p:spPr bwMode="auto">
              <a:xfrm>
                <a:off x="3390" y="2755"/>
                <a:ext cx="538" cy="113"/>
              </a:xfrm>
              <a:prstGeom prst="rightArrow">
                <a:avLst>
                  <a:gd name="adj1" fmla="val 50000"/>
                  <a:gd name="adj2" fmla="val 119027"/>
                </a:avLst>
              </a:prstGeom>
              <a:solidFill>
                <a:srgbClr val="FFCC00"/>
              </a:solidFill>
              <a:ln w="9525">
                <a:solidFill>
                  <a:schemeClr val="tx1"/>
                </a:solidFill>
                <a:miter lim="800000"/>
                <a:headEnd/>
                <a:tailEnd/>
              </a:ln>
              <a:effectLst/>
            </p:spPr>
            <p:txBody>
              <a:bodyPr wrap="none" anchor="ctr"/>
              <a:lstStyle/>
              <a:p>
                <a:pPr algn="ctr"/>
                <a:endParaRPr lang="ru-RU" sz="1800"/>
              </a:p>
            </p:txBody>
          </p:sp>
          <p:sp>
            <p:nvSpPr>
              <p:cNvPr id="245860" name="AutoShape 100"/>
              <p:cNvSpPr>
                <a:spLocks noChangeArrowheads="1"/>
              </p:cNvSpPr>
              <p:nvPr/>
            </p:nvSpPr>
            <p:spPr bwMode="auto">
              <a:xfrm rot="8522422" flipH="1">
                <a:off x="3333" y="2669"/>
                <a:ext cx="312" cy="114"/>
              </a:xfrm>
              <a:prstGeom prst="rightArrow">
                <a:avLst>
                  <a:gd name="adj1" fmla="val 50000"/>
                  <a:gd name="adj2" fmla="val 68421"/>
                </a:avLst>
              </a:prstGeom>
              <a:solidFill>
                <a:srgbClr val="FFCC00"/>
              </a:solidFill>
              <a:ln w="9525">
                <a:solidFill>
                  <a:schemeClr val="tx1"/>
                </a:solidFill>
                <a:miter lim="800000"/>
                <a:headEnd/>
                <a:tailEnd/>
              </a:ln>
              <a:effectLst/>
            </p:spPr>
            <p:txBody>
              <a:bodyPr rot="10800000" wrap="none" anchor="ctr"/>
              <a:lstStyle/>
              <a:p>
                <a:pPr algn="ctr"/>
                <a:endParaRPr lang="ru-RU" sz="1800"/>
              </a:p>
            </p:txBody>
          </p:sp>
          <p:sp>
            <p:nvSpPr>
              <p:cNvPr id="245861" name="Line 101"/>
              <p:cNvSpPr>
                <a:spLocks noChangeShapeType="1"/>
              </p:cNvSpPr>
              <p:nvPr/>
            </p:nvSpPr>
            <p:spPr bwMode="auto">
              <a:xfrm flipV="1">
                <a:off x="3249" y="2415"/>
                <a:ext cx="595" cy="510"/>
              </a:xfrm>
              <a:prstGeom prst="line">
                <a:avLst/>
              </a:prstGeom>
              <a:noFill/>
              <a:ln w="9525">
                <a:solidFill>
                  <a:srgbClr val="FF0000"/>
                </a:solidFill>
                <a:prstDash val="dash"/>
                <a:round/>
                <a:headEnd/>
                <a:tailEnd/>
              </a:ln>
              <a:effectLst/>
            </p:spPr>
            <p:txBody>
              <a:bodyPr/>
              <a:lstStyle/>
              <a:p>
                <a:endParaRPr lang="ru-RU"/>
              </a:p>
            </p:txBody>
          </p:sp>
          <p:sp>
            <p:nvSpPr>
              <p:cNvPr id="245862" name="Line 102"/>
              <p:cNvSpPr>
                <a:spLocks noChangeShapeType="1"/>
              </p:cNvSpPr>
              <p:nvPr/>
            </p:nvSpPr>
            <p:spPr bwMode="auto">
              <a:xfrm flipV="1">
                <a:off x="3192" y="2811"/>
                <a:ext cx="1304" cy="0"/>
              </a:xfrm>
              <a:prstGeom prst="line">
                <a:avLst/>
              </a:prstGeom>
              <a:noFill/>
              <a:ln w="9525">
                <a:solidFill>
                  <a:srgbClr val="FF0000"/>
                </a:solidFill>
                <a:prstDash val="dash"/>
                <a:round/>
                <a:headEnd/>
                <a:tailEnd/>
              </a:ln>
              <a:effectLst/>
            </p:spPr>
            <p:txBody>
              <a:bodyPr/>
              <a:lstStyle/>
              <a:p>
                <a:endParaRPr lang="ru-RU"/>
              </a:p>
            </p:txBody>
          </p:sp>
          <p:sp>
            <p:nvSpPr>
              <p:cNvPr id="245863" name="Line 103"/>
              <p:cNvSpPr>
                <a:spLocks noChangeShapeType="1"/>
              </p:cNvSpPr>
              <p:nvPr/>
            </p:nvSpPr>
            <p:spPr bwMode="auto">
              <a:xfrm flipV="1">
                <a:off x="3730" y="2472"/>
                <a:ext cx="595" cy="510"/>
              </a:xfrm>
              <a:prstGeom prst="line">
                <a:avLst/>
              </a:prstGeom>
              <a:noFill/>
              <a:ln w="9525">
                <a:solidFill>
                  <a:srgbClr val="FF0000"/>
                </a:solidFill>
                <a:prstDash val="dash"/>
                <a:round/>
                <a:headEnd/>
                <a:tailEnd/>
              </a:ln>
              <a:effectLst/>
            </p:spPr>
            <p:txBody>
              <a:bodyPr/>
              <a:lstStyle/>
              <a:p>
                <a:endParaRPr lang="ru-RU"/>
              </a:p>
            </p:txBody>
          </p:sp>
          <p:sp>
            <p:nvSpPr>
              <p:cNvPr id="245864" name="Line 104"/>
              <p:cNvSpPr>
                <a:spLocks noChangeShapeType="1"/>
              </p:cNvSpPr>
              <p:nvPr/>
            </p:nvSpPr>
            <p:spPr bwMode="auto">
              <a:xfrm flipV="1">
                <a:off x="3334" y="2614"/>
                <a:ext cx="1304" cy="0"/>
              </a:xfrm>
              <a:prstGeom prst="line">
                <a:avLst/>
              </a:prstGeom>
              <a:noFill/>
              <a:ln w="9525">
                <a:solidFill>
                  <a:srgbClr val="FF0000"/>
                </a:solidFill>
                <a:prstDash val="dash"/>
                <a:round/>
                <a:headEnd/>
                <a:tailEnd/>
              </a:ln>
              <a:effectLst/>
            </p:spPr>
            <p:txBody>
              <a:bodyPr/>
              <a:lstStyle/>
              <a:p>
                <a:endParaRPr lang="ru-RU"/>
              </a:p>
            </p:txBody>
          </p:sp>
          <p:sp>
            <p:nvSpPr>
              <p:cNvPr id="245865" name="AutoShape 105"/>
              <p:cNvSpPr>
                <a:spLocks noChangeArrowheads="1"/>
              </p:cNvSpPr>
              <p:nvPr/>
            </p:nvSpPr>
            <p:spPr bwMode="auto">
              <a:xfrm rot="-931276">
                <a:off x="3385" y="2659"/>
                <a:ext cx="765" cy="113"/>
              </a:xfrm>
              <a:prstGeom prst="rightArrow">
                <a:avLst>
                  <a:gd name="adj1" fmla="val 50000"/>
                  <a:gd name="adj2" fmla="val 169248"/>
                </a:avLst>
              </a:prstGeom>
              <a:solidFill>
                <a:srgbClr val="FF0000"/>
              </a:solidFill>
              <a:ln w="9525">
                <a:solidFill>
                  <a:schemeClr val="tx1"/>
                </a:solidFill>
                <a:miter lim="800000"/>
                <a:headEnd/>
                <a:tailEnd/>
              </a:ln>
              <a:effectLst/>
            </p:spPr>
            <p:txBody>
              <a:bodyPr wrap="none" anchor="ctr"/>
              <a:lstStyle/>
              <a:p>
                <a:pPr algn="ctr"/>
                <a:endParaRPr lang="ru-RU" sz="1800"/>
              </a:p>
            </p:txBody>
          </p:sp>
          <p:sp>
            <p:nvSpPr>
              <p:cNvPr id="245866" name="Line 106"/>
              <p:cNvSpPr>
                <a:spLocks noChangeShapeType="1"/>
              </p:cNvSpPr>
              <p:nvPr/>
            </p:nvSpPr>
            <p:spPr bwMode="auto">
              <a:xfrm flipV="1">
                <a:off x="3379" y="2500"/>
                <a:ext cx="1202" cy="318"/>
              </a:xfrm>
              <a:prstGeom prst="line">
                <a:avLst/>
              </a:prstGeom>
              <a:noFill/>
              <a:ln w="9525">
                <a:solidFill>
                  <a:srgbClr val="FF0000"/>
                </a:solidFill>
                <a:prstDash val="dash"/>
                <a:round/>
                <a:headEnd/>
                <a:tailEnd/>
              </a:ln>
              <a:effectLst/>
            </p:spPr>
            <p:txBody>
              <a:bodyPr/>
              <a:lstStyle/>
              <a:p>
                <a:endParaRPr lang="ru-RU"/>
              </a:p>
            </p:txBody>
          </p:sp>
          <p:graphicFrame>
            <p:nvGraphicFramePr>
              <p:cNvPr id="245867" name="Object 107"/>
              <p:cNvGraphicFramePr>
                <a:graphicFrameLocks noChangeAspect="1"/>
              </p:cNvGraphicFramePr>
              <p:nvPr/>
            </p:nvGraphicFramePr>
            <p:xfrm>
              <a:off x="4002" y="2425"/>
              <a:ext cx="145" cy="165"/>
            </p:xfrm>
            <a:graphic>
              <a:graphicData uri="http://schemas.openxmlformats.org/presentationml/2006/ole">
                <p:oleObj spid="_x0000_s245867" name="Формула" r:id="rId19" imgW="164880" imgH="190440" progId="Equation.3">
                  <p:embed/>
                </p:oleObj>
              </a:graphicData>
            </a:graphic>
          </p:graphicFrame>
        </p:grpSp>
        <p:graphicFrame>
          <p:nvGraphicFramePr>
            <p:cNvPr id="245868" name="Object 108"/>
            <p:cNvGraphicFramePr>
              <a:graphicFrameLocks noChangeAspect="1"/>
            </p:cNvGraphicFramePr>
            <p:nvPr/>
          </p:nvGraphicFramePr>
          <p:xfrm>
            <a:off x="4513" y="1752"/>
            <a:ext cx="480" cy="144"/>
          </p:xfrm>
          <a:graphic>
            <a:graphicData uri="http://schemas.openxmlformats.org/presentationml/2006/ole">
              <p:oleObj spid="_x0000_s245868" name="Формула" r:id="rId20" imgW="761760" imgH="228600" progId="Equation.3">
                <p:embed/>
              </p:oleObj>
            </a:graphicData>
          </a:graphic>
        </p:graphicFrame>
        <p:graphicFrame>
          <p:nvGraphicFramePr>
            <p:cNvPr id="245869" name="Object 109"/>
            <p:cNvGraphicFramePr>
              <a:graphicFrameLocks noChangeAspect="1"/>
            </p:cNvGraphicFramePr>
            <p:nvPr/>
          </p:nvGraphicFramePr>
          <p:xfrm>
            <a:off x="4248" y="1996"/>
            <a:ext cx="1376" cy="176"/>
          </p:xfrm>
          <a:graphic>
            <a:graphicData uri="http://schemas.openxmlformats.org/presentationml/2006/ole">
              <p:oleObj spid="_x0000_s245869" name="Формула" r:id="rId21" imgW="2184120" imgH="279360" progId="Equation.3">
                <p:embed/>
              </p:oleObj>
            </a:graphicData>
          </a:graphic>
        </p:graphicFrame>
      </p:grpSp>
      <p:sp>
        <p:nvSpPr>
          <p:cNvPr id="245871" name="Text Box 111"/>
          <p:cNvSpPr txBox="1">
            <a:spLocks noChangeArrowheads="1"/>
          </p:cNvSpPr>
          <p:nvPr/>
        </p:nvSpPr>
        <p:spPr bwMode="auto">
          <a:xfrm>
            <a:off x="215900" y="4760913"/>
            <a:ext cx="8569325" cy="244475"/>
          </a:xfrm>
          <a:prstGeom prst="rect">
            <a:avLst/>
          </a:prstGeom>
          <a:noFill/>
          <a:ln w="9525">
            <a:noFill/>
            <a:miter lim="800000"/>
            <a:headEnd/>
            <a:tailEnd/>
          </a:ln>
          <a:effectLst/>
        </p:spPr>
        <p:txBody>
          <a:bodyPr>
            <a:spAutoFit/>
          </a:bodyPr>
          <a:lstStyle/>
          <a:p>
            <a:r>
              <a:rPr lang="en-US" sz="1000"/>
              <a:t>6. </a:t>
            </a:r>
            <a:r>
              <a:rPr lang="ru-RU" sz="1000">
                <a:solidFill>
                  <a:srgbClr val="FF0000"/>
                </a:solidFill>
              </a:rPr>
              <a:t>Аксиома отвердевания</a:t>
            </a:r>
            <a:r>
              <a:rPr lang="ru-RU" sz="1000"/>
              <a:t> – Равновесие деформируемого тела сохраняется при его затвердевании (обратное справедливо не всегда).</a:t>
            </a:r>
            <a:endParaRPr lang="ru-RU" sz="1000" b="1"/>
          </a:p>
        </p:txBody>
      </p:sp>
      <p:sp>
        <p:nvSpPr>
          <p:cNvPr id="245874" name="Rectangle 114"/>
          <p:cNvSpPr>
            <a:spLocks noChangeArrowheads="1"/>
          </p:cNvSpPr>
          <p:nvPr/>
        </p:nvSpPr>
        <p:spPr bwMode="auto">
          <a:xfrm>
            <a:off x="161925" y="5084763"/>
            <a:ext cx="8982075" cy="1331912"/>
          </a:xfrm>
          <a:prstGeom prst="rect">
            <a:avLst/>
          </a:prstGeom>
          <a:noFill/>
          <a:ln w="9525">
            <a:noFill/>
            <a:miter lim="800000"/>
            <a:headEnd/>
            <a:tailEnd/>
          </a:ln>
          <a:effectLst/>
        </p:spPr>
        <p:txBody>
          <a:bodyPr/>
          <a:lstStyle/>
          <a:p>
            <a:pPr marL="342900" indent="-342900">
              <a:lnSpc>
                <a:spcPct val="80000"/>
              </a:lnSpc>
              <a:spcBef>
                <a:spcPct val="20000"/>
              </a:spcBef>
              <a:buClr>
                <a:schemeClr val="bg2"/>
              </a:buClr>
              <a:buSzPct val="75000"/>
              <a:buFont typeface="Wingdings" pitchFamily="2" charset="2"/>
              <a:buChar char="n"/>
            </a:pPr>
            <a:r>
              <a:rPr lang="ru-RU" sz="1000" b="1"/>
              <a:t>Связи и реакции связей</a:t>
            </a:r>
            <a:endParaRPr lang="ru-RU" sz="2800" b="1"/>
          </a:p>
          <a:p>
            <a:pPr marL="342900" indent="-342900">
              <a:spcBef>
                <a:spcPct val="20000"/>
              </a:spcBef>
              <a:buClr>
                <a:schemeClr val="bg2"/>
              </a:buClr>
              <a:buSzPct val="75000"/>
              <a:buFont typeface="Wingdings" pitchFamily="2" charset="2"/>
              <a:buNone/>
            </a:pPr>
            <a:r>
              <a:rPr lang="ru-RU" sz="1000">
                <a:solidFill>
                  <a:srgbClr val="FF0000"/>
                </a:solidFill>
              </a:rPr>
              <a:t>	Свободное тело</a:t>
            </a:r>
            <a:r>
              <a:rPr lang="ru-RU" sz="1000"/>
              <a:t> – свобода перемещений тела не ограничивается никакими другими телами.</a:t>
            </a:r>
          </a:p>
          <a:p>
            <a:pPr marL="342900" indent="-342900">
              <a:spcBef>
                <a:spcPct val="20000"/>
              </a:spcBef>
              <a:buClr>
                <a:schemeClr val="bg2"/>
              </a:buClr>
              <a:buSzPct val="75000"/>
              <a:buFont typeface="Wingdings" pitchFamily="2" charset="2"/>
              <a:buNone/>
            </a:pPr>
            <a:r>
              <a:rPr lang="ru-RU" sz="1000">
                <a:solidFill>
                  <a:srgbClr val="FF0000"/>
                </a:solidFill>
              </a:rPr>
              <a:t>	Несвободное тело</a:t>
            </a:r>
            <a:r>
              <a:rPr lang="ru-RU" sz="1000"/>
              <a:t> – его движение ограничено другими телами.</a:t>
            </a:r>
            <a:endParaRPr lang="ru-RU" sz="1000">
              <a:solidFill>
                <a:srgbClr val="FF0000"/>
              </a:solidFill>
            </a:endParaRPr>
          </a:p>
          <a:p>
            <a:pPr marL="342900" indent="-342900">
              <a:spcBef>
                <a:spcPct val="20000"/>
              </a:spcBef>
              <a:buClr>
                <a:schemeClr val="bg2"/>
              </a:buClr>
              <a:buSzPct val="75000"/>
              <a:buFont typeface="Wingdings" pitchFamily="2" charset="2"/>
              <a:buNone/>
            </a:pPr>
            <a:r>
              <a:rPr lang="ru-RU" sz="1000">
                <a:solidFill>
                  <a:srgbClr val="FF0000"/>
                </a:solidFill>
              </a:rPr>
              <a:t>	Связь</a:t>
            </a:r>
            <a:r>
              <a:rPr lang="ru-RU" sz="1000"/>
              <a:t> – тело, ограничивающее свободу перемещений объекта.</a:t>
            </a:r>
          </a:p>
          <a:p>
            <a:pPr marL="342900" indent="-342900">
              <a:spcBef>
                <a:spcPct val="20000"/>
              </a:spcBef>
              <a:buClr>
                <a:schemeClr val="bg2"/>
              </a:buClr>
              <a:buSzPct val="75000"/>
              <a:buFont typeface="Wingdings" pitchFamily="2" charset="2"/>
              <a:buNone/>
            </a:pPr>
            <a:r>
              <a:rPr lang="ru-RU" sz="1000">
                <a:solidFill>
                  <a:srgbClr val="FF0000"/>
                </a:solidFill>
              </a:rPr>
              <a:t>	Реакция связи</a:t>
            </a:r>
            <a:r>
              <a:rPr lang="ru-RU" sz="1000"/>
              <a:t> – сила, действующая на объект со стороны связи.</a:t>
            </a:r>
          </a:p>
          <a:p>
            <a:pPr marL="342900" indent="-342900">
              <a:spcBef>
                <a:spcPct val="20000"/>
              </a:spcBef>
              <a:buClr>
                <a:schemeClr val="bg2"/>
              </a:buClr>
              <a:buSzPct val="75000"/>
              <a:buFont typeface="Wingdings" pitchFamily="2" charset="2"/>
              <a:buNone/>
            </a:pPr>
            <a:r>
              <a:rPr lang="ru-RU" sz="1000">
                <a:solidFill>
                  <a:srgbClr val="FF0000"/>
                </a:solidFill>
              </a:rPr>
              <a:t>	Принцип освобождаемости от связи</a:t>
            </a:r>
            <a:r>
              <a:rPr lang="ru-RU" sz="1000"/>
              <a:t> – несвободное тело можно рассматривать как свободное, если отбросить связи и заменить их действие</a:t>
            </a:r>
            <a:r>
              <a:rPr lang="en-US" sz="1000"/>
              <a:t> </a:t>
            </a:r>
            <a:r>
              <a:rPr lang="ru-RU" sz="1000"/>
              <a:t> соответствующими реакциями.</a:t>
            </a:r>
            <a:endParaRPr lang="ru-RU" sz="1000" b="1"/>
          </a:p>
          <a:p>
            <a:pPr marL="342900" indent="-342900">
              <a:lnSpc>
                <a:spcPct val="80000"/>
              </a:lnSpc>
              <a:spcBef>
                <a:spcPct val="20000"/>
              </a:spcBef>
              <a:buClr>
                <a:schemeClr val="bg2"/>
              </a:buClr>
              <a:buSzPct val="75000"/>
              <a:buFont typeface="Wingdings" pitchFamily="2" charset="2"/>
              <a:buNone/>
            </a:pPr>
            <a:endParaRPr lang="ru-RU" sz="1000"/>
          </a:p>
          <a:p>
            <a:pPr marL="342900" indent="-342900">
              <a:lnSpc>
                <a:spcPct val="80000"/>
              </a:lnSpc>
              <a:spcBef>
                <a:spcPct val="20000"/>
              </a:spcBef>
              <a:buClr>
                <a:schemeClr val="bg2"/>
              </a:buClr>
              <a:buSzPct val="75000"/>
              <a:buFont typeface="Wingdings" pitchFamily="2" charset="2"/>
              <a:buNone/>
            </a:pPr>
            <a:endParaRPr lang="ru-RU" sz="1200"/>
          </a:p>
          <a:p>
            <a:pPr marL="342900" indent="-342900">
              <a:lnSpc>
                <a:spcPct val="80000"/>
              </a:lnSpc>
              <a:spcBef>
                <a:spcPct val="20000"/>
              </a:spcBef>
              <a:buClr>
                <a:schemeClr val="bg2"/>
              </a:buClr>
              <a:buSzPct val="75000"/>
              <a:buFont typeface="Wingdings" pitchFamily="2" charset="2"/>
              <a:buNone/>
            </a:pPr>
            <a:endParaRPr lang="ru-RU" sz="1200"/>
          </a:p>
        </p:txBody>
      </p:sp>
      <p:sp>
        <p:nvSpPr>
          <p:cNvPr id="245877" name="AutoShape 117">
            <a:hlinkClick r:id="" action="ppaction://hlinkshowjump?jump=nextslide" highlightClick="1"/>
          </p:cNvPr>
          <p:cNvSpPr>
            <a:spLocks noChangeArrowheads="1"/>
          </p:cNvSpPr>
          <p:nvPr/>
        </p:nvSpPr>
        <p:spPr bwMode="auto">
          <a:xfrm>
            <a:off x="4257675" y="552450"/>
            <a:ext cx="285750" cy="219075"/>
          </a:xfrm>
          <a:prstGeom prst="actionButtonForwardNext">
            <a:avLst/>
          </a:prstGeom>
          <a:solidFill>
            <a:srgbClr val="00CCFF"/>
          </a:solidFill>
          <a:ln w="9525">
            <a:noFill/>
            <a:miter lim="800000"/>
            <a:headEnd/>
            <a:tailEnd/>
          </a:ln>
          <a:effectLst/>
        </p:spPr>
        <p:txBody>
          <a:bodyPr wrap="none" anchor="ctr"/>
          <a:lstStyle/>
          <a:p>
            <a:endParaRPr lang="ru-RU"/>
          </a:p>
        </p:txBody>
      </p:sp>
      <p:sp>
        <p:nvSpPr>
          <p:cNvPr id="245878" name="AutoShape 118">
            <a:hlinkClick r:id="rId22" action="ppaction://hlinksldjump" highlightClick="1"/>
          </p:cNvPr>
          <p:cNvSpPr>
            <a:spLocks noChangeArrowheads="1"/>
          </p:cNvSpPr>
          <p:nvPr/>
        </p:nvSpPr>
        <p:spPr bwMode="auto">
          <a:xfrm>
            <a:off x="338138" y="552450"/>
            <a:ext cx="242887" cy="204788"/>
          </a:xfrm>
          <a:prstGeom prst="actionButtonBeginning">
            <a:avLst/>
          </a:prstGeom>
          <a:solidFill>
            <a:srgbClr val="00CCFF"/>
          </a:solidFill>
          <a:ln w="9525">
            <a:noFill/>
            <a:miter lim="800000"/>
            <a:headEnd/>
            <a:tailEnd/>
          </a:ln>
          <a:effectLst/>
        </p:spPr>
        <p:txBody>
          <a:bodyPr wrap="none" anchor="ctr"/>
          <a:lstStyle/>
          <a:p>
            <a:endParaRPr lang="ru-RU"/>
          </a:p>
        </p:txBody>
      </p:sp>
      <p:sp>
        <p:nvSpPr>
          <p:cNvPr id="245879" name="AutoShape 119">
            <a:hlinkClick r:id="" action="ppaction://hlinkshowjump?jump=previousslide" highlightClick="1"/>
          </p:cNvPr>
          <p:cNvSpPr>
            <a:spLocks noChangeArrowheads="1"/>
          </p:cNvSpPr>
          <p:nvPr/>
        </p:nvSpPr>
        <p:spPr bwMode="auto">
          <a:xfrm>
            <a:off x="609600" y="552450"/>
            <a:ext cx="257175" cy="209550"/>
          </a:xfrm>
          <a:prstGeom prst="actionButtonBackPrevious">
            <a:avLst/>
          </a:prstGeom>
          <a:solidFill>
            <a:srgbClr val="00CCFF"/>
          </a:solidFill>
          <a:ln w="9525">
            <a:noFill/>
            <a:miter lim="800000"/>
            <a:headEnd/>
            <a:tailEnd/>
          </a:ln>
          <a:effectLst/>
        </p:spPr>
        <p:txBody>
          <a:bodyPr wrap="none" anchor="ctr"/>
          <a:lstStyle/>
          <a:p>
            <a:endParaRPr lang="ru-RU"/>
          </a:p>
        </p:txBody>
      </p:sp>
      <p:sp>
        <p:nvSpPr>
          <p:cNvPr id="245880" name="Oval 120"/>
          <p:cNvSpPr>
            <a:spLocks noChangeArrowheads="1"/>
          </p:cNvSpPr>
          <p:nvPr/>
        </p:nvSpPr>
        <p:spPr bwMode="auto">
          <a:xfrm>
            <a:off x="8696325" y="6391275"/>
            <a:ext cx="333375" cy="333375"/>
          </a:xfrm>
          <a:prstGeom prst="ellipse">
            <a:avLst/>
          </a:prstGeom>
          <a:solidFill>
            <a:srgbClr val="CCFFFF"/>
          </a:solidFill>
          <a:ln w="9525" algn="ctr">
            <a:solidFill>
              <a:srgbClr val="0000FF"/>
            </a:solidFill>
            <a:round/>
            <a:headEnd/>
            <a:tailEnd/>
          </a:ln>
          <a:effectLst/>
        </p:spPr>
        <p:txBody>
          <a:bodyPr wrap="none" anchor="ctr"/>
          <a:lstStyle/>
          <a:p>
            <a:pPr algn="ctr"/>
            <a:r>
              <a:rPr lang="en-US" sz="1000" b="1">
                <a:solidFill>
                  <a:schemeClr val="bg2"/>
                </a:solidFill>
              </a:rPr>
              <a:t>3</a:t>
            </a:r>
            <a:endParaRPr lang="ru-RU" sz="1000" b="1">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45875"/>
                                        </p:tgtEl>
                                        <p:attrNameLst>
                                          <p:attrName>style.visibility</p:attrName>
                                        </p:attrNameLst>
                                      </p:cBhvr>
                                      <p:to>
                                        <p:strVal val="visible"/>
                                      </p:to>
                                    </p:set>
                                    <p:anim calcmode="lin" valueType="num">
                                      <p:cBhvr additive="base">
                                        <p:cTn id="7" dur="500" fill="hold"/>
                                        <p:tgtEl>
                                          <p:spTgt spid="245875"/>
                                        </p:tgtEl>
                                        <p:attrNameLst>
                                          <p:attrName>ppt_x</p:attrName>
                                        </p:attrNameLst>
                                      </p:cBhvr>
                                      <p:tavLst>
                                        <p:tav tm="0">
                                          <p:val>
                                            <p:strVal val="1+#ppt_w/2"/>
                                          </p:val>
                                        </p:tav>
                                        <p:tav tm="100000">
                                          <p:val>
                                            <p:strVal val="#ppt_x"/>
                                          </p:val>
                                        </p:tav>
                                      </p:tavLst>
                                    </p:anim>
                                    <p:anim calcmode="lin" valueType="num">
                                      <p:cBhvr additive="base">
                                        <p:cTn id="8" dur="500" fill="hold"/>
                                        <p:tgtEl>
                                          <p:spTgt spid="2458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45853"/>
                                        </p:tgtEl>
                                        <p:attrNameLst>
                                          <p:attrName>style.visibility</p:attrName>
                                        </p:attrNameLst>
                                      </p:cBhvr>
                                      <p:to>
                                        <p:strVal val="visible"/>
                                      </p:to>
                                    </p:set>
                                    <p:anim calcmode="lin" valueType="num">
                                      <p:cBhvr additive="base">
                                        <p:cTn id="13" dur="500" fill="hold"/>
                                        <p:tgtEl>
                                          <p:spTgt spid="245853"/>
                                        </p:tgtEl>
                                        <p:attrNameLst>
                                          <p:attrName>ppt_x</p:attrName>
                                        </p:attrNameLst>
                                      </p:cBhvr>
                                      <p:tavLst>
                                        <p:tav tm="0">
                                          <p:val>
                                            <p:strVal val="1+#ppt_w/2"/>
                                          </p:val>
                                        </p:tav>
                                        <p:tav tm="100000">
                                          <p:val>
                                            <p:strVal val="#ppt_x"/>
                                          </p:val>
                                        </p:tav>
                                      </p:tavLst>
                                    </p:anim>
                                    <p:anim calcmode="lin" valueType="num">
                                      <p:cBhvr additive="base">
                                        <p:cTn id="14" dur="500" fill="hold"/>
                                        <p:tgtEl>
                                          <p:spTgt spid="24585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58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58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587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585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587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7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5874"/>
                                        </p:tgtEl>
                                        <p:attrNameLst>
                                          <p:attrName>style.visibility</p:attrName>
                                        </p:attrNameLst>
                                      </p:cBhvr>
                                      <p:to>
                                        <p:strVal val="visible"/>
                                      </p:to>
                                    </p:set>
                                    <p:anim calcmode="lin" valueType="num">
                                      <p:cBhvr additive="base">
                                        <p:cTn id="43" dur="500" fill="hold"/>
                                        <p:tgtEl>
                                          <p:spTgt spid="245874"/>
                                        </p:tgtEl>
                                        <p:attrNameLst>
                                          <p:attrName>ppt_x</p:attrName>
                                        </p:attrNameLst>
                                      </p:cBhvr>
                                      <p:tavLst>
                                        <p:tav tm="0">
                                          <p:val>
                                            <p:strVal val="#ppt_x"/>
                                          </p:val>
                                        </p:tav>
                                        <p:tav tm="100000">
                                          <p:val>
                                            <p:strVal val="#ppt_x"/>
                                          </p:val>
                                        </p:tav>
                                      </p:tavLst>
                                    </p:anim>
                                    <p:anim calcmode="lin" valueType="num">
                                      <p:cBhvr additive="base">
                                        <p:cTn id="44" dur="500" fill="hold"/>
                                        <p:tgtEl>
                                          <p:spTgt spid="2458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4" grpId="0"/>
      <p:bldP spid="245855" grpId="0"/>
      <p:bldP spid="245871" grpId="0"/>
      <p:bldP spid="24587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2154" name="Group 250"/>
          <p:cNvGrpSpPr>
            <a:grpSpLocks/>
          </p:cNvGrpSpPr>
          <p:nvPr/>
        </p:nvGrpSpPr>
        <p:grpSpPr bwMode="auto">
          <a:xfrm>
            <a:off x="4171950" y="3573463"/>
            <a:ext cx="1479550" cy="360362"/>
            <a:chOff x="225" y="2273"/>
            <a:chExt cx="932" cy="227"/>
          </a:xfrm>
        </p:grpSpPr>
        <p:sp>
          <p:nvSpPr>
            <p:cNvPr id="252155" name="AutoShape 251"/>
            <p:cNvSpPr>
              <a:spLocks noChangeArrowheads="1"/>
            </p:cNvSpPr>
            <p:nvPr/>
          </p:nvSpPr>
          <p:spPr bwMode="auto">
            <a:xfrm flipV="1">
              <a:off x="227" y="2387"/>
              <a:ext cx="227" cy="113"/>
            </a:xfrm>
            <a:prstGeom prst="triangle">
              <a:avLst>
                <a:gd name="adj" fmla="val 50000"/>
              </a:avLst>
            </a:prstGeom>
            <a:solidFill>
              <a:srgbClr val="FFCC00"/>
            </a:solidFill>
            <a:ln w="9525">
              <a:solidFill>
                <a:schemeClr val="tx1"/>
              </a:solidFill>
              <a:miter lim="800000"/>
              <a:headEnd/>
              <a:tailEnd/>
            </a:ln>
            <a:effectLst/>
          </p:spPr>
          <p:txBody>
            <a:bodyPr wrap="none" anchor="ctr"/>
            <a:lstStyle/>
            <a:p>
              <a:endParaRPr lang="ru-RU"/>
            </a:p>
          </p:txBody>
        </p:sp>
        <p:sp>
          <p:nvSpPr>
            <p:cNvPr id="252156" name="Rectangle 252"/>
            <p:cNvSpPr>
              <a:spLocks noChangeArrowheads="1"/>
            </p:cNvSpPr>
            <p:nvPr/>
          </p:nvSpPr>
          <p:spPr bwMode="auto">
            <a:xfrm>
              <a:off x="225" y="2273"/>
              <a:ext cx="932" cy="159"/>
            </a:xfrm>
            <a:prstGeom prst="rect">
              <a:avLst/>
            </a:prstGeom>
            <a:solidFill>
              <a:srgbClr val="FFCC00"/>
            </a:solidFill>
            <a:ln w="9525">
              <a:solidFill>
                <a:schemeClr val="tx1"/>
              </a:solidFill>
              <a:miter lim="800000"/>
              <a:headEnd/>
              <a:tailEnd/>
            </a:ln>
            <a:effectLst/>
          </p:spPr>
          <p:txBody>
            <a:bodyPr wrap="none" anchor="ctr"/>
            <a:lstStyle/>
            <a:p>
              <a:endParaRPr lang="ru-RU"/>
            </a:p>
          </p:txBody>
        </p:sp>
      </p:grpSp>
      <p:grpSp>
        <p:nvGrpSpPr>
          <p:cNvPr id="252107" name="Group 203"/>
          <p:cNvGrpSpPr>
            <a:grpSpLocks/>
          </p:cNvGrpSpPr>
          <p:nvPr/>
        </p:nvGrpSpPr>
        <p:grpSpPr bwMode="auto">
          <a:xfrm>
            <a:off x="3563938" y="2097088"/>
            <a:ext cx="1512887" cy="576262"/>
            <a:chOff x="2245" y="1910"/>
            <a:chExt cx="953" cy="363"/>
          </a:xfrm>
        </p:grpSpPr>
        <p:sp>
          <p:nvSpPr>
            <p:cNvPr id="252100" name="Rectangle 196"/>
            <p:cNvSpPr>
              <a:spLocks noChangeArrowheads="1"/>
            </p:cNvSpPr>
            <p:nvPr/>
          </p:nvSpPr>
          <p:spPr bwMode="auto">
            <a:xfrm>
              <a:off x="2245" y="2181"/>
              <a:ext cx="953" cy="92"/>
            </a:xfrm>
            <a:prstGeom prst="rect">
              <a:avLst/>
            </a:prstGeom>
            <a:solidFill>
              <a:srgbClr val="C0C0C0">
                <a:alpha val="20000"/>
              </a:srgbClr>
            </a:solidFill>
            <a:ln w="9525">
              <a:solidFill>
                <a:srgbClr val="C0C0C0"/>
              </a:solidFill>
              <a:miter lim="800000"/>
              <a:headEnd/>
              <a:tailEnd/>
            </a:ln>
            <a:effectLst/>
          </p:spPr>
          <p:txBody>
            <a:bodyPr wrap="none" anchor="ctr"/>
            <a:lstStyle/>
            <a:p>
              <a:endParaRPr lang="ru-RU"/>
            </a:p>
          </p:txBody>
        </p:sp>
        <p:sp>
          <p:nvSpPr>
            <p:cNvPr id="252101" name="Rectangle 197"/>
            <p:cNvSpPr>
              <a:spLocks noChangeArrowheads="1"/>
            </p:cNvSpPr>
            <p:nvPr/>
          </p:nvSpPr>
          <p:spPr bwMode="auto">
            <a:xfrm rot="16200000" flipH="1">
              <a:off x="2165" y="2012"/>
              <a:ext cx="251" cy="91"/>
            </a:xfrm>
            <a:prstGeom prst="rect">
              <a:avLst/>
            </a:prstGeom>
            <a:solidFill>
              <a:srgbClr val="C0C0C0">
                <a:alpha val="20000"/>
              </a:srgbClr>
            </a:solidFill>
            <a:ln w="9525">
              <a:solidFill>
                <a:srgbClr val="C0C0C0"/>
              </a:solidFill>
              <a:miter lim="800000"/>
              <a:headEnd/>
              <a:tailEnd/>
            </a:ln>
            <a:effectLst/>
          </p:spPr>
          <p:txBody>
            <a:bodyPr wrap="none" anchor="ctr"/>
            <a:lstStyle/>
            <a:p>
              <a:endParaRPr lang="ru-RU"/>
            </a:p>
          </p:txBody>
        </p:sp>
        <p:sp>
          <p:nvSpPr>
            <p:cNvPr id="252102" name="Rectangle 198"/>
            <p:cNvSpPr>
              <a:spLocks noChangeArrowheads="1"/>
            </p:cNvSpPr>
            <p:nvPr/>
          </p:nvSpPr>
          <p:spPr bwMode="auto">
            <a:xfrm rot="16200000" flipH="1">
              <a:off x="3016" y="2001"/>
              <a:ext cx="272" cy="90"/>
            </a:xfrm>
            <a:prstGeom prst="rect">
              <a:avLst/>
            </a:prstGeom>
            <a:solidFill>
              <a:srgbClr val="C0C0C0">
                <a:alpha val="20000"/>
              </a:srgbClr>
            </a:solidFill>
            <a:ln w="9525">
              <a:solidFill>
                <a:srgbClr val="C0C0C0"/>
              </a:solidFill>
              <a:miter lim="800000"/>
              <a:headEnd/>
              <a:tailEnd/>
            </a:ln>
            <a:effectLst/>
          </p:spPr>
          <p:txBody>
            <a:bodyPr wrap="none" anchor="ctr"/>
            <a:lstStyle/>
            <a:p>
              <a:endParaRPr lang="ru-RU"/>
            </a:p>
          </p:txBody>
        </p:sp>
        <p:sp>
          <p:nvSpPr>
            <p:cNvPr id="252103" name="Line 199"/>
            <p:cNvSpPr>
              <a:spLocks noChangeShapeType="1"/>
            </p:cNvSpPr>
            <p:nvPr/>
          </p:nvSpPr>
          <p:spPr bwMode="auto">
            <a:xfrm>
              <a:off x="2336" y="2182"/>
              <a:ext cx="771" cy="0"/>
            </a:xfrm>
            <a:prstGeom prst="line">
              <a:avLst/>
            </a:prstGeom>
            <a:noFill/>
            <a:ln w="9525">
              <a:solidFill>
                <a:schemeClr val="tx1"/>
              </a:solidFill>
              <a:round/>
              <a:headEnd/>
              <a:tailEnd/>
            </a:ln>
            <a:effectLst/>
          </p:spPr>
          <p:txBody>
            <a:bodyPr/>
            <a:lstStyle/>
            <a:p>
              <a:endParaRPr lang="ru-RU"/>
            </a:p>
          </p:txBody>
        </p:sp>
        <p:sp>
          <p:nvSpPr>
            <p:cNvPr id="252104" name="Line 200"/>
            <p:cNvSpPr>
              <a:spLocks noChangeShapeType="1"/>
            </p:cNvSpPr>
            <p:nvPr/>
          </p:nvSpPr>
          <p:spPr bwMode="auto">
            <a:xfrm>
              <a:off x="2336" y="1932"/>
              <a:ext cx="0" cy="251"/>
            </a:xfrm>
            <a:prstGeom prst="line">
              <a:avLst/>
            </a:prstGeom>
            <a:noFill/>
            <a:ln w="9525">
              <a:solidFill>
                <a:schemeClr val="tx1"/>
              </a:solidFill>
              <a:round/>
              <a:headEnd/>
              <a:tailEnd/>
            </a:ln>
            <a:effectLst/>
          </p:spPr>
          <p:txBody>
            <a:bodyPr/>
            <a:lstStyle/>
            <a:p>
              <a:endParaRPr lang="ru-RU"/>
            </a:p>
          </p:txBody>
        </p:sp>
        <p:sp>
          <p:nvSpPr>
            <p:cNvPr id="252105" name="Line 201"/>
            <p:cNvSpPr>
              <a:spLocks noChangeShapeType="1"/>
            </p:cNvSpPr>
            <p:nvPr/>
          </p:nvSpPr>
          <p:spPr bwMode="auto">
            <a:xfrm flipV="1">
              <a:off x="3107" y="1910"/>
              <a:ext cx="0" cy="272"/>
            </a:xfrm>
            <a:prstGeom prst="line">
              <a:avLst/>
            </a:prstGeom>
            <a:noFill/>
            <a:ln w="9525">
              <a:solidFill>
                <a:schemeClr val="tx1"/>
              </a:solidFill>
              <a:round/>
              <a:headEnd/>
              <a:tailEnd/>
            </a:ln>
            <a:effectLst/>
          </p:spPr>
          <p:txBody>
            <a:bodyPr/>
            <a:lstStyle/>
            <a:p>
              <a:endParaRPr lang="ru-RU"/>
            </a:p>
          </p:txBody>
        </p:sp>
        <p:sp>
          <p:nvSpPr>
            <p:cNvPr id="252106" name="Line 202"/>
            <p:cNvSpPr>
              <a:spLocks noChangeShapeType="1"/>
            </p:cNvSpPr>
            <p:nvPr/>
          </p:nvSpPr>
          <p:spPr bwMode="auto">
            <a:xfrm flipH="1">
              <a:off x="2245" y="1931"/>
              <a:ext cx="91" cy="0"/>
            </a:xfrm>
            <a:prstGeom prst="line">
              <a:avLst/>
            </a:prstGeom>
            <a:noFill/>
            <a:ln w="9525">
              <a:solidFill>
                <a:schemeClr val="tx1"/>
              </a:solidFill>
              <a:round/>
              <a:headEnd/>
              <a:tailEnd/>
            </a:ln>
            <a:effectLst/>
          </p:spPr>
          <p:txBody>
            <a:bodyPr/>
            <a:lstStyle/>
            <a:p>
              <a:endParaRPr lang="ru-RU"/>
            </a:p>
          </p:txBody>
        </p:sp>
      </p:grpSp>
      <p:sp>
        <p:nvSpPr>
          <p:cNvPr id="251992" name="AutoShape 88"/>
          <p:cNvSpPr>
            <a:spLocks noChangeArrowheads="1"/>
          </p:cNvSpPr>
          <p:nvPr/>
        </p:nvSpPr>
        <p:spPr bwMode="auto">
          <a:xfrm>
            <a:off x="1006475" y="2133600"/>
            <a:ext cx="720725" cy="900113"/>
          </a:xfrm>
          <a:prstGeom prst="roundRect">
            <a:avLst>
              <a:gd name="adj" fmla="val 16667"/>
            </a:avLst>
          </a:prstGeom>
          <a:solidFill>
            <a:srgbClr val="CCFFFF"/>
          </a:solidFill>
          <a:ln w="9525">
            <a:solidFill>
              <a:srgbClr val="00FFFF"/>
            </a:solidFill>
            <a:prstDash val="dash"/>
            <a:round/>
            <a:headEnd/>
            <a:tailEnd/>
          </a:ln>
          <a:effectLst/>
        </p:spPr>
        <p:txBody>
          <a:bodyPr wrap="none" anchor="ctr"/>
          <a:lstStyle/>
          <a:p>
            <a:endParaRPr lang="ru-RU"/>
          </a:p>
        </p:txBody>
      </p:sp>
      <p:sp>
        <p:nvSpPr>
          <p:cNvPr id="251991" name="AutoShape 87"/>
          <p:cNvSpPr>
            <a:spLocks noChangeArrowheads="1"/>
          </p:cNvSpPr>
          <p:nvPr/>
        </p:nvSpPr>
        <p:spPr bwMode="auto">
          <a:xfrm>
            <a:off x="179388" y="2133600"/>
            <a:ext cx="720725" cy="900113"/>
          </a:xfrm>
          <a:prstGeom prst="roundRect">
            <a:avLst>
              <a:gd name="adj" fmla="val 16667"/>
            </a:avLst>
          </a:prstGeom>
          <a:solidFill>
            <a:srgbClr val="CCFFFF"/>
          </a:solidFill>
          <a:ln w="9525">
            <a:solidFill>
              <a:srgbClr val="00FFFF"/>
            </a:solidFill>
            <a:prstDash val="dash"/>
            <a:round/>
            <a:headEnd/>
            <a:tailEnd/>
          </a:ln>
          <a:effectLst/>
        </p:spPr>
        <p:txBody>
          <a:bodyPr wrap="none" anchor="ctr"/>
          <a:lstStyle/>
          <a:p>
            <a:endParaRPr lang="ru-RU"/>
          </a:p>
        </p:txBody>
      </p:sp>
      <p:sp>
        <p:nvSpPr>
          <p:cNvPr id="251906" name="Rectangle 2"/>
          <p:cNvSpPr>
            <a:spLocks noChangeArrowheads="1"/>
          </p:cNvSpPr>
          <p:nvPr/>
        </p:nvSpPr>
        <p:spPr bwMode="auto">
          <a:xfrm>
            <a:off x="971550" y="428625"/>
            <a:ext cx="5105400" cy="450850"/>
          </a:xfrm>
          <a:prstGeom prst="rect">
            <a:avLst/>
          </a:prstGeom>
          <a:noFill/>
          <a:ln w="9525">
            <a:noFill/>
            <a:miter lim="800000"/>
            <a:headEnd/>
            <a:tailEnd/>
          </a:ln>
          <a:effectLst/>
        </p:spPr>
        <p:txBody>
          <a:bodyPr anchor="ctr"/>
          <a:lstStyle/>
          <a:p>
            <a:r>
              <a:rPr lang="ru-RU"/>
              <a:t>Лекция 1 (</a:t>
            </a:r>
            <a:r>
              <a:rPr lang="ru-RU" sz="1600"/>
              <a:t>продолжение – 1.4</a:t>
            </a:r>
            <a:r>
              <a:rPr lang="ru-RU"/>
              <a:t>)</a:t>
            </a:r>
          </a:p>
        </p:txBody>
      </p:sp>
      <p:sp>
        <p:nvSpPr>
          <p:cNvPr id="251907" name="Rectangle 3"/>
          <p:cNvSpPr>
            <a:spLocks noChangeArrowheads="1"/>
          </p:cNvSpPr>
          <p:nvPr/>
        </p:nvSpPr>
        <p:spPr bwMode="auto">
          <a:xfrm>
            <a:off x="179388" y="836613"/>
            <a:ext cx="3240087" cy="728662"/>
          </a:xfrm>
          <a:prstGeom prst="rect">
            <a:avLst/>
          </a:prstGeom>
          <a:noFill/>
          <a:ln w="9525">
            <a:noFill/>
            <a:miter lim="800000"/>
            <a:headEnd/>
            <a:tailEnd/>
          </a:ln>
          <a:effectLst/>
        </p:spPr>
        <p:txBody>
          <a:bodyPr/>
          <a:lstStyle/>
          <a:p>
            <a:pPr marL="342900" indent="-342900">
              <a:lnSpc>
                <a:spcPct val="80000"/>
              </a:lnSpc>
              <a:spcBef>
                <a:spcPct val="20000"/>
              </a:spcBef>
              <a:buClr>
                <a:schemeClr val="bg2"/>
              </a:buClr>
              <a:buSzPct val="75000"/>
              <a:buFont typeface="Wingdings" pitchFamily="2" charset="2"/>
              <a:buNone/>
            </a:pPr>
            <a:endParaRPr lang="ru-RU" sz="1000" b="1"/>
          </a:p>
          <a:p>
            <a:pPr marL="342900" indent="-342900">
              <a:lnSpc>
                <a:spcPct val="80000"/>
              </a:lnSpc>
              <a:spcBef>
                <a:spcPct val="20000"/>
              </a:spcBef>
              <a:buClr>
                <a:schemeClr val="bg2"/>
              </a:buClr>
              <a:buSzPct val="75000"/>
              <a:buFont typeface="Wingdings" pitchFamily="2" charset="2"/>
              <a:buChar char="n"/>
            </a:pPr>
            <a:r>
              <a:rPr lang="ru-RU" sz="1000" b="1"/>
              <a:t>Связи и реакции связей (продолжение)</a:t>
            </a:r>
          </a:p>
          <a:p>
            <a:pPr marL="342900" indent="-342900">
              <a:lnSpc>
                <a:spcPct val="80000"/>
              </a:lnSpc>
              <a:spcBef>
                <a:spcPct val="20000"/>
              </a:spcBef>
              <a:buClr>
                <a:schemeClr val="bg2"/>
              </a:buClr>
              <a:buSzPct val="75000"/>
              <a:buFont typeface="Wingdings" pitchFamily="2" charset="2"/>
              <a:buNone/>
            </a:pPr>
            <a:r>
              <a:rPr lang="ru-RU" sz="1000" i="1"/>
              <a:t>Виды связей и их реакции</a:t>
            </a:r>
            <a:r>
              <a:rPr lang="en-US" sz="1000" i="1"/>
              <a:t>:</a:t>
            </a:r>
            <a:endParaRPr lang="ru-RU" sz="1000" i="1"/>
          </a:p>
          <a:p>
            <a:pPr marL="342900" indent="-342900">
              <a:lnSpc>
                <a:spcPct val="80000"/>
              </a:lnSpc>
              <a:spcBef>
                <a:spcPct val="20000"/>
              </a:spcBef>
              <a:buClr>
                <a:schemeClr val="bg2"/>
              </a:buClr>
              <a:buSzPct val="75000"/>
              <a:buFont typeface="Wingdings" pitchFamily="2" charset="2"/>
              <a:buNone/>
            </a:pPr>
            <a:r>
              <a:rPr lang="en-US" sz="1000"/>
              <a:t>1. </a:t>
            </a:r>
            <a:r>
              <a:rPr lang="ru-RU" sz="1000">
                <a:solidFill>
                  <a:srgbClr val="FF0000"/>
                </a:solidFill>
              </a:rPr>
              <a:t>Нить, шарнирный стержень</a:t>
            </a:r>
            <a:r>
              <a:rPr lang="en-US" sz="1000">
                <a:solidFill>
                  <a:srgbClr val="FF0000"/>
                </a:solidFill>
              </a:rPr>
              <a:t>:</a:t>
            </a:r>
            <a:endParaRPr lang="ru-RU" sz="1000">
              <a:solidFill>
                <a:srgbClr val="FF0000"/>
              </a:solidFill>
            </a:endParaRPr>
          </a:p>
          <a:p>
            <a:pPr marL="342900" indent="-342900">
              <a:lnSpc>
                <a:spcPct val="80000"/>
              </a:lnSpc>
              <a:spcBef>
                <a:spcPct val="20000"/>
              </a:spcBef>
              <a:buClr>
                <a:schemeClr val="bg2"/>
              </a:buClr>
              <a:buSzPct val="75000"/>
              <a:buFont typeface="Wingdings" pitchFamily="2" charset="2"/>
              <a:buNone/>
            </a:pPr>
            <a:endParaRPr lang="ru-RU" sz="1000"/>
          </a:p>
          <a:p>
            <a:pPr marL="342900" indent="-342900">
              <a:lnSpc>
                <a:spcPct val="80000"/>
              </a:lnSpc>
              <a:spcBef>
                <a:spcPct val="20000"/>
              </a:spcBef>
              <a:buClr>
                <a:schemeClr val="bg2"/>
              </a:buClr>
              <a:buSzPct val="75000"/>
              <a:buFont typeface="Wingdings" pitchFamily="2" charset="2"/>
              <a:buNone/>
            </a:pPr>
            <a:endParaRPr lang="ru-RU" sz="1200"/>
          </a:p>
        </p:txBody>
      </p:sp>
      <p:pic>
        <p:nvPicPr>
          <p:cNvPr id="251908" name="Picture 4" descr="НТЦТТ2"/>
          <p:cNvPicPr>
            <a:picLocks noChangeAspect="1" noChangeArrowheads="1"/>
          </p:cNvPicPr>
          <p:nvPr/>
        </p:nvPicPr>
        <p:blipFill>
          <a:blip r:embed="rId3" cstate="print"/>
          <a:srcRect/>
          <a:stretch>
            <a:fillRect/>
          </a:stretch>
        </p:blipFill>
        <p:spPr bwMode="auto">
          <a:xfrm>
            <a:off x="8172450" y="115888"/>
            <a:ext cx="792163" cy="512762"/>
          </a:xfrm>
          <a:prstGeom prst="rect">
            <a:avLst/>
          </a:prstGeom>
          <a:noFill/>
          <a:ln w="9525">
            <a:noFill/>
            <a:miter lim="800000"/>
            <a:headEnd/>
            <a:tailEnd/>
          </a:ln>
        </p:spPr>
      </p:pic>
      <p:sp>
        <p:nvSpPr>
          <p:cNvPr id="251927" name="Rectangle 2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ru-RU"/>
          </a:p>
        </p:txBody>
      </p:sp>
      <p:sp>
        <p:nvSpPr>
          <p:cNvPr id="251968" name="Oval 64"/>
          <p:cNvSpPr>
            <a:spLocks noChangeArrowheads="1"/>
          </p:cNvSpPr>
          <p:nvPr/>
        </p:nvSpPr>
        <p:spPr bwMode="auto">
          <a:xfrm>
            <a:off x="395288" y="2312988"/>
            <a:ext cx="360362" cy="323850"/>
          </a:xfrm>
          <a:prstGeom prst="ellipse">
            <a:avLst/>
          </a:prstGeom>
          <a:solidFill>
            <a:srgbClr val="FFCC00"/>
          </a:solidFill>
          <a:ln w="9525">
            <a:solidFill>
              <a:schemeClr val="tx1"/>
            </a:solidFill>
            <a:round/>
            <a:headEnd/>
            <a:tailEnd/>
          </a:ln>
          <a:effectLst/>
        </p:spPr>
        <p:txBody>
          <a:bodyPr wrap="none" anchor="ctr"/>
          <a:lstStyle/>
          <a:p>
            <a:endParaRPr lang="ru-RU"/>
          </a:p>
        </p:txBody>
      </p:sp>
      <p:grpSp>
        <p:nvGrpSpPr>
          <p:cNvPr id="252065" name="Group 161"/>
          <p:cNvGrpSpPr>
            <a:grpSpLocks/>
          </p:cNvGrpSpPr>
          <p:nvPr/>
        </p:nvGrpSpPr>
        <p:grpSpPr bwMode="auto">
          <a:xfrm>
            <a:off x="287338" y="1557338"/>
            <a:ext cx="576262" cy="755650"/>
            <a:chOff x="181" y="981"/>
            <a:chExt cx="363" cy="476"/>
          </a:xfrm>
        </p:grpSpPr>
        <p:grpSp>
          <p:nvGrpSpPr>
            <p:cNvPr id="252063" name="Group 159"/>
            <p:cNvGrpSpPr>
              <a:grpSpLocks/>
            </p:cNvGrpSpPr>
            <p:nvPr/>
          </p:nvGrpSpPr>
          <p:grpSpPr bwMode="auto">
            <a:xfrm>
              <a:off x="181" y="981"/>
              <a:ext cx="363" cy="476"/>
              <a:chOff x="181" y="981"/>
              <a:chExt cx="363" cy="476"/>
            </a:xfrm>
          </p:grpSpPr>
          <p:sp>
            <p:nvSpPr>
              <p:cNvPr id="251978" name="Line 74"/>
              <p:cNvSpPr>
                <a:spLocks noChangeShapeType="1"/>
              </p:cNvSpPr>
              <p:nvPr/>
            </p:nvSpPr>
            <p:spPr bwMode="auto">
              <a:xfrm>
                <a:off x="363" y="1049"/>
                <a:ext cx="0" cy="408"/>
              </a:xfrm>
              <a:prstGeom prst="line">
                <a:avLst/>
              </a:prstGeom>
              <a:noFill/>
              <a:ln w="9525">
                <a:solidFill>
                  <a:schemeClr val="tx1"/>
                </a:solidFill>
                <a:round/>
                <a:headEnd/>
                <a:tailEnd/>
              </a:ln>
              <a:effectLst/>
            </p:spPr>
            <p:txBody>
              <a:bodyPr/>
              <a:lstStyle/>
              <a:p>
                <a:endParaRPr lang="ru-RU"/>
              </a:p>
            </p:txBody>
          </p:sp>
          <p:sp>
            <p:nvSpPr>
              <p:cNvPr id="251980" name="Rectangle 76"/>
              <p:cNvSpPr>
                <a:spLocks noChangeArrowheads="1"/>
              </p:cNvSpPr>
              <p:nvPr/>
            </p:nvSpPr>
            <p:spPr bwMode="auto">
              <a:xfrm>
                <a:off x="181" y="981"/>
                <a:ext cx="363" cy="68"/>
              </a:xfrm>
              <a:prstGeom prst="rect">
                <a:avLst/>
              </a:prstGeom>
              <a:solidFill>
                <a:srgbClr val="C0C0C0"/>
              </a:solidFill>
              <a:ln w="9525">
                <a:solidFill>
                  <a:srgbClr val="C0C0C0"/>
                </a:solidFill>
                <a:miter lim="800000"/>
                <a:headEnd/>
                <a:tailEnd/>
              </a:ln>
              <a:effectLst/>
            </p:spPr>
            <p:txBody>
              <a:bodyPr wrap="none" anchor="ctr"/>
              <a:lstStyle/>
              <a:p>
                <a:endParaRPr lang="ru-RU"/>
              </a:p>
            </p:txBody>
          </p:sp>
        </p:grpSp>
        <p:sp>
          <p:nvSpPr>
            <p:cNvPr id="251981" name="Line 77"/>
            <p:cNvSpPr>
              <a:spLocks noChangeShapeType="1"/>
            </p:cNvSpPr>
            <p:nvPr/>
          </p:nvSpPr>
          <p:spPr bwMode="auto">
            <a:xfrm>
              <a:off x="181" y="1049"/>
              <a:ext cx="363" cy="0"/>
            </a:xfrm>
            <a:prstGeom prst="line">
              <a:avLst/>
            </a:prstGeom>
            <a:noFill/>
            <a:ln w="9525">
              <a:solidFill>
                <a:schemeClr val="tx1"/>
              </a:solidFill>
              <a:round/>
              <a:headEnd/>
              <a:tailEnd/>
            </a:ln>
            <a:effectLst/>
          </p:spPr>
          <p:txBody>
            <a:bodyPr/>
            <a:lstStyle/>
            <a:p>
              <a:endParaRPr lang="ru-RU"/>
            </a:p>
          </p:txBody>
        </p:sp>
      </p:grpSp>
      <p:sp>
        <p:nvSpPr>
          <p:cNvPr id="251982" name="Oval 78"/>
          <p:cNvSpPr>
            <a:spLocks noChangeArrowheads="1"/>
          </p:cNvSpPr>
          <p:nvPr/>
        </p:nvSpPr>
        <p:spPr bwMode="auto">
          <a:xfrm>
            <a:off x="1114425" y="2312988"/>
            <a:ext cx="360363" cy="323850"/>
          </a:xfrm>
          <a:prstGeom prst="ellipse">
            <a:avLst/>
          </a:prstGeom>
          <a:solidFill>
            <a:srgbClr val="FFCC00"/>
          </a:solidFill>
          <a:ln w="9525">
            <a:solidFill>
              <a:schemeClr val="tx1"/>
            </a:solidFill>
            <a:round/>
            <a:headEnd/>
            <a:tailEnd/>
          </a:ln>
          <a:effectLst/>
        </p:spPr>
        <p:txBody>
          <a:bodyPr wrap="none" anchor="ctr"/>
          <a:lstStyle/>
          <a:p>
            <a:endParaRPr lang="ru-RU"/>
          </a:p>
        </p:txBody>
      </p:sp>
      <p:grpSp>
        <p:nvGrpSpPr>
          <p:cNvPr id="252066" name="Group 162"/>
          <p:cNvGrpSpPr>
            <a:grpSpLocks/>
          </p:cNvGrpSpPr>
          <p:nvPr/>
        </p:nvGrpSpPr>
        <p:grpSpPr bwMode="auto">
          <a:xfrm>
            <a:off x="1006475" y="1557338"/>
            <a:ext cx="576263" cy="755650"/>
            <a:chOff x="634" y="981"/>
            <a:chExt cx="363" cy="476"/>
          </a:xfrm>
        </p:grpSpPr>
        <p:grpSp>
          <p:nvGrpSpPr>
            <p:cNvPr id="252064" name="Group 160"/>
            <p:cNvGrpSpPr>
              <a:grpSpLocks/>
            </p:cNvGrpSpPr>
            <p:nvPr/>
          </p:nvGrpSpPr>
          <p:grpSpPr bwMode="auto">
            <a:xfrm>
              <a:off x="634" y="981"/>
              <a:ext cx="363" cy="476"/>
              <a:chOff x="634" y="981"/>
              <a:chExt cx="363" cy="476"/>
            </a:xfrm>
          </p:grpSpPr>
          <p:sp>
            <p:nvSpPr>
              <p:cNvPr id="251983" name="Oval 79"/>
              <p:cNvSpPr>
                <a:spLocks noChangeArrowheads="1"/>
              </p:cNvSpPr>
              <p:nvPr/>
            </p:nvSpPr>
            <p:spPr bwMode="auto">
              <a:xfrm>
                <a:off x="793" y="1049"/>
                <a:ext cx="45" cy="45"/>
              </a:xfrm>
              <a:prstGeom prst="ellipse">
                <a:avLst/>
              </a:prstGeom>
              <a:solidFill>
                <a:schemeClr val="accent1"/>
              </a:solidFill>
              <a:ln w="9525">
                <a:solidFill>
                  <a:schemeClr val="tx1"/>
                </a:solidFill>
                <a:round/>
                <a:headEnd/>
                <a:tailEnd/>
              </a:ln>
              <a:effectLst/>
            </p:spPr>
            <p:txBody>
              <a:bodyPr wrap="none" anchor="ctr"/>
              <a:lstStyle/>
              <a:p>
                <a:endParaRPr lang="ru-RU"/>
              </a:p>
            </p:txBody>
          </p:sp>
          <p:sp>
            <p:nvSpPr>
              <p:cNvPr id="251984" name="Line 80"/>
              <p:cNvSpPr>
                <a:spLocks noChangeShapeType="1"/>
              </p:cNvSpPr>
              <p:nvPr/>
            </p:nvSpPr>
            <p:spPr bwMode="auto">
              <a:xfrm>
                <a:off x="815" y="1094"/>
                <a:ext cx="1" cy="318"/>
              </a:xfrm>
              <a:prstGeom prst="line">
                <a:avLst/>
              </a:prstGeom>
              <a:noFill/>
              <a:ln w="9525">
                <a:solidFill>
                  <a:schemeClr val="tx1"/>
                </a:solidFill>
                <a:round/>
                <a:headEnd/>
                <a:tailEnd/>
              </a:ln>
              <a:effectLst/>
            </p:spPr>
            <p:txBody>
              <a:bodyPr/>
              <a:lstStyle/>
              <a:p>
                <a:endParaRPr lang="ru-RU"/>
              </a:p>
            </p:txBody>
          </p:sp>
          <p:sp>
            <p:nvSpPr>
              <p:cNvPr id="251985" name="Oval 81"/>
              <p:cNvSpPr>
                <a:spLocks noChangeArrowheads="1"/>
              </p:cNvSpPr>
              <p:nvPr/>
            </p:nvSpPr>
            <p:spPr bwMode="auto">
              <a:xfrm>
                <a:off x="793" y="1412"/>
                <a:ext cx="45" cy="45"/>
              </a:xfrm>
              <a:prstGeom prst="ellipse">
                <a:avLst/>
              </a:prstGeom>
              <a:solidFill>
                <a:schemeClr val="accent1"/>
              </a:solidFill>
              <a:ln w="9525">
                <a:solidFill>
                  <a:schemeClr val="tx1"/>
                </a:solidFill>
                <a:round/>
                <a:headEnd/>
                <a:tailEnd/>
              </a:ln>
              <a:effectLst/>
            </p:spPr>
            <p:txBody>
              <a:bodyPr wrap="none" anchor="ctr"/>
              <a:lstStyle/>
              <a:p>
                <a:endParaRPr lang="ru-RU"/>
              </a:p>
            </p:txBody>
          </p:sp>
          <p:sp>
            <p:nvSpPr>
              <p:cNvPr id="251986" name="Rectangle 82"/>
              <p:cNvSpPr>
                <a:spLocks noChangeArrowheads="1"/>
              </p:cNvSpPr>
              <p:nvPr/>
            </p:nvSpPr>
            <p:spPr bwMode="auto">
              <a:xfrm>
                <a:off x="634" y="981"/>
                <a:ext cx="363" cy="68"/>
              </a:xfrm>
              <a:prstGeom prst="rect">
                <a:avLst/>
              </a:prstGeom>
              <a:solidFill>
                <a:srgbClr val="C0C0C0"/>
              </a:solidFill>
              <a:ln w="9525">
                <a:solidFill>
                  <a:srgbClr val="C0C0C0"/>
                </a:solidFill>
                <a:miter lim="800000"/>
                <a:headEnd/>
                <a:tailEnd/>
              </a:ln>
              <a:effectLst/>
            </p:spPr>
            <p:txBody>
              <a:bodyPr wrap="none" anchor="ctr"/>
              <a:lstStyle/>
              <a:p>
                <a:endParaRPr lang="ru-RU"/>
              </a:p>
            </p:txBody>
          </p:sp>
        </p:grpSp>
        <p:sp>
          <p:nvSpPr>
            <p:cNvPr id="251987" name="Line 83"/>
            <p:cNvSpPr>
              <a:spLocks noChangeShapeType="1"/>
            </p:cNvSpPr>
            <p:nvPr/>
          </p:nvSpPr>
          <p:spPr bwMode="auto">
            <a:xfrm>
              <a:off x="634" y="1049"/>
              <a:ext cx="363" cy="0"/>
            </a:xfrm>
            <a:prstGeom prst="line">
              <a:avLst/>
            </a:prstGeom>
            <a:noFill/>
            <a:ln w="9525">
              <a:solidFill>
                <a:schemeClr val="tx1"/>
              </a:solidFill>
              <a:round/>
              <a:headEnd/>
              <a:tailEnd/>
            </a:ln>
            <a:effectLst/>
          </p:spPr>
          <p:txBody>
            <a:bodyPr/>
            <a:lstStyle/>
            <a:p>
              <a:endParaRPr lang="ru-RU"/>
            </a:p>
          </p:txBody>
        </p:sp>
      </p:grpSp>
      <p:sp>
        <p:nvSpPr>
          <p:cNvPr id="251988" name="AutoShape 84"/>
          <p:cNvSpPr>
            <a:spLocks noChangeArrowheads="1"/>
          </p:cNvSpPr>
          <p:nvPr/>
        </p:nvSpPr>
        <p:spPr bwMode="auto">
          <a:xfrm rot="16200000" flipH="1">
            <a:off x="327819" y="2632869"/>
            <a:ext cx="495300" cy="144462"/>
          </a:xfrm>
          <a:prstGeom prst="rightArrow">
            <a:avLst>
              <a:gd name="adj1" fmla="val 50000"/>
              <a:gd name="adj2" fmla="val 85715"/>
            </a:avLst>
          </a:prstGeom>
          <a:solidFill>
            <a:srgbClr val="FF0000"/>
          </a:solidFill>
          <a:ln w="9525">
            <a:solidFill>
              <a:schemeClr val="tx1"/>
            </a:solidFill>
            <a:miter lim="800000"/>
            <a:headEnd/>
            <a:tailEnd/>
          </a:ln>
          <a:effectLst/>
        </p:spPr>
        <p:txBody>
          <a:bodyPr vert="eaVert" wrap="none" anchor="ctr"/>
          <a:lstStyle/>
          <a:p>
            <a:pPr algn="ctr"/>
            <a:endParaRPr lang="ru-RU" sz="1800"/>
          </a:p>
        </p:txBody>
      </p:sp>
      <p:sp>
        <p:nvSpPr>
          <p:cNvPr id="251989" name="AutoShape 85"/>
          <p:cNvSpPr>
            <a:spLocks noChangeArrowheads="1"/>
          </p:cNvSpPr>
          <p:nvPr/>
        </p:nvSpPr>
        <p:spPr bwMode="auto">
          <a:xfrm rot="16200000" flipH="1">
            <a:off x="1046957" y="2632868"/>
            <a:ext cx="495300" cy="144463"/>
          </a:xfrm>
          <a:prstGeom prst="rightArrow">
            <a:avLst>
              <a:gd name="adj1" fmla="val 50000"/>
              <a:gd name="adj2" fmla="val 85714"/>
            </a:avLst>
          </a:prstGeom>
          <a:solidFill>
            <a:srgbClr val="FF0000"/>
          </a:solidFill>
          <a:ln w="9525">
            <a:solidFill>
              <a:schemeClr val="tx1"/>
            </a:solidFill>
            <a:miter lim="800000"/>
            <a:headEnd/>
            <a:tailEnd/>
          </a:ln>
          <a:effectLst/>
        </p:spPr>
        <p:txBody>
          <a:bodyPr vert="eaVert" wrap="none" anchor="ctr"/>
          <a:lstStyle/>
          <a:p>
            <a:pPr algn="ctr"/>
            <a:endParaRPr lang="ru-RU" sz="1800"/>
          </a:p>
        </p:txBody>
      </p:sp>
      <p:grpSp>
        <p:nvGrpSpPr>
          <p:cNvPr id="252067" name="Group 163"/>
          <p:cNvGrpSpPr>
            <a:grpSpLocks/>
          </p:cNvGrpSpPr>
          <p:nvPr/>
        </p:nvGrpSpPr>
        <p:grpSpPr bwMode="auto">
          <a:xfrm>
            <a:off x="503238" y="1808163"/>
            <a:ext cx="369887" cy="495300"/>
            <a:chOff x="1292" y="1139"/>
            <a:chExt cx="233" cy="312"/>
          </a:xfrm>
        </p:grpSpPr>
        <p:graphicFrame>
          <p:nvGraphicFramePr>
            <p:cNvPr id="251913" name="Object 9"/>
            <p:cNvGraphicFramePr>
              <a:graphicFrameLocks noChangeAspect="1"/>
            </p:cNvGraphicFramePr>
            <p:nvPr/>
          </p:nvGraphicFramePr>
          <p:xfrm>
            <a:off x="1406" y="1185"/>
            <a:ext cx="119" cy="136"/>
          </p:xfrm>
          <a:graphic>
            <a:graphicData uri="http://schemas.openxmlformats.org/presentationml/2006/ole">
              <p:oleObj spid="_x0000_s251913" name="Формула" r:id="rId4" imgW="164880" imgH="190440" progId="Equation.3">
                <p:embed/>
              </p:oleObj>
            </a:graphicData>
          </a:graphic>
        </p:graphicFrame>
        <p:sp>
          <p:nvSpPr>
            <p:cNvPr id="252005" name="AutoShape 101"/>
            <p:cNvSpPr>
              <a:spLocks noChangeArrowheads="1"/>
            </p:cNvSpPr>
            <p:nvPr/>
          </p:nvSpPr>
          <p:spPr bwMode="auto">
            <a:xfrm rot="5400000" flipH="1" flipV="1">
              <a:off x="1182" y="1249"/>
              <a:ext cx="312" cy="91"/>
            </a:xfrm>
            <a:prstGeom prst="rightArrow">
              <a:avLst>
                <a:gd name="adj1" fmla="val 50000"/>
                <a:gd name="adj2" fmla="val 85714"/>
              </a:avLst>
            </a:prstGeom>
            <a:solidFill>
              <a:srgbClr val="0000FF"/>
            </a:solidFill>
            <a:ln w="9525">
              <a:solidFill>
                <a:schemeClr val="tx1"/>
              </a:solidFill>
              <a:miter lim="800000"/>
              <a:headEnd/>
              <a:tailEnd/>
            </a:ln>
            <a:effectLst/>
          </p:spPr>
          <p:txBody>
            <a:bodyPr vert="eaVert" wrap="none" anchor="ctr"/>
            <a:lstStyle/>
            <a:p>
              <a:pPr algn="ctr"/>
              <a:endParaRPr lang="ru-RU" sz="1800"/>
            </a:p>
          </p:txBody>
        </p:sp>
      </p:grpSp>
      <p:grpSp>
        <p:nvGrpSpPr>
          <p:cNvPr id="252068" name="Group 164"/>
          <p:cNvGrpSpPr>
            <a:grpSpLocks/>
          </p:cNvGrpSpPr>
          <p:nvPr/>
        </p:nvGrpSpPr>
        <p:grpSpPr bwMode="auto">
          <a:xfrm>
            <a:off x="1223963" y="1809750"/>
            <a:ext cx="346075" cy="495300"/>
            <a:chOff x="1745" y="1140"/>
            <a:chExt cx="218" cy="312"/>
          </a:xfrm>
        </p:grpSpPr>
        <p:sp>
          <p:nvSpPr>
            <p:cNvPr id="252006" name="AutoShape 102"/>
            <p:cNvSpPr>
              <a:spLocks noChangeArrowheads="1"/>
            </p:cNvSpPr>
            <p:nvPr/>
          </p:nvSpPr>
          <p:spPr bwMode="auto">
            <a:xfrm rot="5400000" flipH="1" flipV="1">
              <a:off x="1635" y="1250"/>
              <a:ext cx="312" cy="91"/>
            </a:xfrm>
            <a:prstGeom prst="rightArrow">
              <a:avLst>
                <a:gd name="adj1" fmla="val 50000"/>
                <a:gd name="adj2" fmla="val 85714"/>
              </a:avLst>
            </a:prstGeom>
            <a:solidFill>
              <a:srgbClr val="0000FF"/>
            </a:solidFill>
            <a:ln w="9525">
              <a:solidFill>
                <a:schemeClr val="tx1"/>
              </a:solidFill>
              <a:miter lim="800000"/>
              <a:headEnd/>
              <a:tailEnd/>
            </a:ln>
            <a:effectLst/>
          </p:spPr>
          <p:txBody>
            <a:bodyPr vert="eaVert" wrap="none" anchor="ctr"/>
            <a:lstStyle/>
            <a:p>
              <a:pPr algn="ctr"/>
              <a:endParaRPr lang="ru-RU" sz="1800"/>
            </a:p>
          </p:txBody>
        </p:sp>
        <p:graphicFrame>
          <p:nvGraphicFramePr>
            <p:cNvPr id="252007" name="Object 103"/>
            <p:cNvGraphicFramePr>
              <a:graphicFrameLocks noChangeAspect="1"/>
            </p:cNvGraphicFramePr>
            <p:nvPr/>
          </p:nvGraphicFramePr>
          <p:xfrm>
            <a:off x="1859" y="1207"/>
            <a:ext cx="104" cy="120"/>
          </p:xfrm>
          <a:graphic>
            <a:graphicData uri="http://schemas.openxmlformats.org/presentationml/2006/ole">
              <p:oleObj spid="_x0000_s252007" name="Формула" r:id="rId5" imgW="164880" imgH="190440" progId="Equation.3">
                <p:embed/>
              </p:oleObj>
            </a:graphicData>
          </a:graphic>
        </p:graphicFrame>
      </p:grpSp>
      <p:sp>
        <p:nvSpPr>
          <p:cNvPr id="252009" name="Text Box 105"/>
          <p:cNvSpPr txBox="1">
            <a:spLocks noChangeArrowheads="1"/>
          </p:cNvSpPr>
          <p:nvPr/>
        </p:nvSpPr>
        <p:spPr bwMode="auto">
          <a:xfrm>
            <a:off x="1979613" y="1628775"/>
            <a:ext cx="1047750" cy="854075"/>
          </a:xfrm>
          <a:prstGeom prst="rect">
            <a:avLst/>
          </a:prstGeom>
          <a:solidFill>
            <a:srgbClr val="FFFF00"/>
          </a:solidFill>
          <a:ln w="9525">
            <a:noFill/>
            <a:miter lim="800000"/>
            <a:headEnd/>
            <a:tailEnd/>
          </a:ln>
          <a:effectLst/>
        </p:spPr>
        <p:txBody>
          <a:bodyPr wrap="none">
            <a:spAutoFit/>
          </a:bodyPr>
          <a:lstStyle/>
          <a:p>
            <a:r>
              <a:rPr lang="ru-RU" sz="1000" b="1">
                <a:solidFill>
                  <a:srgbClr val="FF0000"/>
                </a:solidFill>
              </a:rPr>
              <a:t>Реакция нити</a:t>
            </a:r>
          </a:p>
          <a:p>
            <a:r>
              <a:rPr lang="ru-RU" sz="1000" b="1">
                <a:solidFill>
                  <a:srgbClr val="FF0000"/>
                </a:solidFill>
              </a:rPr>
              <a:t>(стержня)</a:t>
            </a:r>
          </a:p>
          <a:p>
            <a:r>
              <a:rPr lang="ru-RU" sz="1000" b="1">
                <a:solidFill>
                  <a:srgbClr val="FF0000"/>
                </a:solidFill>
              </a:rPr>
              <a:t>направлена</a:t>
            </a:r>
          </a:p>
          <a:p>
            <a:r>
              <a:rPr lang="ru-RU" sz="1000" b="1">
                <a:solidFill>
                  <a:srgbClr val="FF0000"/>
                </a:solidFill>
              </a:rPr>
              <a:t>по нити</a:t>
            </a:r>
          </a:p>
          <a:p>
            <a:r>
              <a:rPr lang="ru-RU" sz="1000" b="1">
                <a:solidFill>
                  <a:srgbClr val="FF0000"/>
                </a:solidFill>
              </a:rPr>
              <a:t>(по стержню).</a:t>
            </a:r>
          </a:p>
        </p:txBody>
      </p:sp>
      <p:sp>
        <p:nvSpPr>
          <p:cNvPr id="252010" name="Text Box 106"/>
          <p:cNvSpPr txBox="1">
            <a:spLocks noChangeArrowheads="1"/>
          </p:cNvSpPr>
          <p:nvPr/>
        </p:nvSpPr>
        <p:spPr bwMode="auto">
          <a:xfrm>
            <a:off x="3240088" y="1304925"/>
            <a:ext cx="2284412" cy="244475"/>
          </a:xfrm>
          <a:prstGeom prst="rect">
            <a:avLst/>
          </a:prstGeom>
          <a:noFill/>
          <a:ln w="9525">
            <a:noFill/>
            <a:miter lim="800000"/>
            <a:headEnd/>
            <a:tailEnd/>
          </a:ln>
          <a:effectLst/>
        </p:spPr>
        <p:txBody>
          <a:bodyPr wrap="none">
            <a:spAutoFit/>
          </a:bodyPr>
          <a:lstStyle/>
          <a:p>
            <a:r>
              <a:rPr lang="ru-RU" sz="1000"/>
              <a:t>2. </a:t>
            </a:r>
            <a:r>
              <a:rPr lang="ru-RU" sz="1000">
                <a:solidFill>
                  <a:srgbClr val="FF0000"/>
                </a:solidFill>
              </a:rPr>
              <a:t>Абсолютно гладкая поверхность</a:t>
            </a:r>
            <a:r>
              <a:rPr lang="en-US" sz="1000">
                <a:solidFill>
                  <a:srgbClr val="FF0000"/>
                </a:solidFill>
              </a:rPr>
              <a:t>:</a:t>
            </a:r>
            <a:endParaRPr lang="ru-RU" sz="1000">
              <a:solidFill>
                <a:srgbClr val="FF0000"/>
              </a:solidFill>
            </a:endParaRPr>
          </a:p>
        </p:txBody>
      </p:sp>
      <p:sp>
        <p:nvSpPr>
          <p:cNvPr id="252011" name="Rectangle 107"/>
          <p:cNvSpPr>
            <a:spLocks noChangeArrowheads="1"/>
          </p:cNvSpPr>
          <p:nvPr/>
        </p:nvSpPr>
        <p:spPr bwMode="auto">
          <a:xfrm rot="1167554">
            <a:off x="3462338" y="2025650"/>
            <a:ext cx="1479550" cy="252413"/>
          </a:xfrm>
          <a:prstGeom prst="rect">
            <a:avLst/>
          </a:prstGeom>
          <a:solidFill>
            <a:srgbClr val="FFCC00"/>
          </a:solidFill>
          <a:ln w="9525">
            <a:solidFill>
              <a:schemeClr val="tx1"/>
            </a:solidFill>
            <a:miter lim="800000"/>
            <a:headEnd/>
            <a:tailEnd/>
          </a:ln>
          <a:effectLst/>
        </p:spPr>
        <p:txBody>
          <a:bodyPr wrap="none" anchor="ctr"/>
          <a:lstStyle/>
          <a:p>
            <a:endParaRPr lang="ru-RU"/>
          </a:p>
        </p:txBody>
      </p:sp>
      <p:grpSp>
        <p:nvGrpSpPr>
          <p:cNvPr id="252071" name="Group 167"/>
          <p:cNvGrpSpPr>
            <a:grpSpLocks/>
          </p:cNvGrpSpPr>
          <p:nvPr/>
        </p:nvGrpSpPr>
        <p:grpSpPr bwMode="auto">
          <a:xfrm>
            <a:off x="3570288" y="2097088"/>
            <a:ext cx="1512887" cy="576262"/>
            <a:chOff x="3129" y="1253"/>
            <a:chExt cx="953" cy="363"/>
          </a:xfrm>
        </p:grpSpPr>
        <p:grpSp>
          <p:nvGrpSpPr>
            <p:cNvPr id="252069" name="Group 165"/>
            <p:cNvGrpSpPr>
              <a:grpSpLocks/>
            </p:cNvGrpSpPr>
            <p:nvPr/>
          </p:nvGrpSpPr>
          <p:grpSpPr bwMode="auto">
            <a:xfrm>
              <a:off x="3129" y="1253"/>
              <a:ext cx="953" cy="363"/>
              <a:chOff x="3129" y="1252"/>
              <a:chExt cx="953" cy="363"/>
            </a:xfrm>
          </p:grpSpPr>
          <p:sp>
            <p:nvSpPr>
              <p:cNvPr id="252013" name="Rectangle 109"/>
              <p:cNvSpPr>
                <a:spLocks noChangeArrowheads="1"/>
              </p:cNvSpPr>
              <p:nvPr/>
            </p:nvSpPr>
            <p:spPr bwMode="auto">
              <a:xfrm>
                <a:off x="3129" y="1523"/>
                <a:ext cx="953" cy="92"/>
              </a:xfrm>
              <a:prstGeom prst="rect">
                <a:avLst/>
              </a:prstGeom>
              <a:solidFill>
                <a:srgbClr val="C0C0C0"/>
              </a:solidFill>
              <a:ln w="9525">
                <a:solidFill>
                  <a:srgbClr val="C0C0C0"/>
                </a:solidFill>
                <a:miter lim="800000"/>
                <a:headEnd/>
                <a:tailEnd/>
              </a:ln>
              <a:effectLst/>
            </p:spPr>
            <p:txBody>
              <a:bodyPr wrap="none" anchor="ctr"/>
              <a:lstStyle/>
              <a:p>
                <a:endParaRPr lang="ru-RU"/>
              </a:p>
            </p:txBody>
          </p:sp>
          <p:sp>
            <p:nvSpPr>
              <p:cNvPr id="252014" name="Rectangle 110"/>
              <p:cNvSpPr>
                <a:spLocks noChangeArrowheads="1"/>
              </p:cNvSpPr>
              <p:nvPr/>
            </p:nvSpPr>
            <p:spPr bwMode="auto">
              <a:xfrm rot="16200000" flipH="1">
                <a:off x="3038" y="1365"/>
                <a:ext cx="272" cy="90"/>
              </a:xfrm>
              <a:prstGeom prst="rect">
                <a:avLst/>
              </a:prstGeom>
              <a:solidFill>
                <a:srgbClr val="C0C0C0"/>
              </a:solidFill>
              <a:ln w="9525">
                <a:solidFill>
                  <a:srgbClr val="C0C0C0"/>
                </a:solidFill>
                <a:miter lim="800000"/>
                <a:headEnd/>
                <a:tailEnd/>
              </a:ln>
              <a:effectLst/>
            </p:spPr>
            <p:txBody>
              <a:bodyPr wrap="none" anchor="ctr"/>
              <a:lstStyle/>
              <a:p>
                <a:endParaRPr lang="ru-RU"/>
              </a:p>
            </p:txBody>
          </p:sp>
          <p:sp>
            <p:nvSpPr>
              <p:cNvPr id="252016" name="Rectangle 112"/>
              <p:cNvSpPr>
                <a:spLocks noChangeArrowheads="1"/>
              </p:cNvSpPr>
              <p:nvPr/>
            </p:nvSpPr>
            <p:spPr bwMode="auto">
              <a:xfrm rot="16200000" flipH="1">
                <a:off x="3900" y="1343"/>
                <a:ext cx="272" cy="90"/>
              </a:xfrm>
              <a:prstGeom prst="rect">
                <a:avLst/>
              </a:prstGeom>
              <a:solidFill>
                <a:srgbClr val="C0C0C0"/>
              </a:solidFill>
              <a:ln w="9525">
                <a:solidFill>
                  <a:srgbClr val="C0C0C0"/>
                </a:solidFill>
                <a:miter lim="800000"/>
                <a:headEnd/>
                <a:tailEnd/>
              </a:ln>
              <a:effectLst/>
            </p:spPr>
            <p:txBody>
              <a:bodyPr wrap="none" anchor="ctr"/>
              <a:lstStyle/>
              <a:p>
                <a:endParaRPr lang="ru-RU"/>
              </a:p>
            </p:txBody>
          </p:sp>
          <p:sp>
            <p:nvSpPr>
              <p:cNvPr id="252017" name="Line 113"/>
              <p:cNvSpPr>
                <a:spLocks noChangeShapeType="1"/>
              </p:cNvSpPr>
              <p:nvPr/>
            </p:nvSpPr>
            <p:spPr bwMode="auto">
              <a:xfrm>
                <a:off x="3220" y="1524"/>
                <a:ext cx="771" cy="0"/>
              </a:xfrm>
              <a:prstGeom prst="line">
                <a:avLst/>
              </a:prstGeom>
              <a:noFill/>
              <a:ln w="9525">
                <a:solidFill>
                  <a:schemeClr val="tx1"/>
                </a:solidFill>
                <a:round/>
                <a:headEnd/>
                <a:tailEnd/>
              </a:ln>
              <a:effectLst/>
            </p:spPr>
            <p:txBody>
              <a:bodyPr/>
              <a:lstStyle/>
              <a:p>
                <a:endParaRPr lang="ru-RU"/>
              </a:p>
            </p:txBody>
          </p:sp>
          <p:sp>
            <p:nvSpPr>
              <p:cNvPr id="252018" name="Line 114"/>
              <p:cNvSpPr>
                <a:spLocks noChangeShapeType="1"/>
              </p:cNvSpPr>
              <p:nvPr/>
            </p:nvSpPr>
            <p:spPr bwMode="auto">
              <a:xfrm>
                <a:off x="3220" y="1274"/>
                <a:ext cx="0" cy="250"/>
              </a:xfrm>
              <a:prstGeom prst="line">
                <a:avLst/>
              </a:prstGeom>
              <a:noFill/>
              <a:ln w="9525">
                <a:solidFill>
                  <a:schemeClr val="tx1"/>
                </a:solidFill>
                <a:round/>
                <a:headEnd/>
                <a:tailEnd/>
              </a:ln>
              <a:effectLst/>
            </p:spPr>
            <p:txBody>
              <a:bodyPr/>
              <a:lstStyle/>
              <a:p>
                <a:endParaRPr lang="ru-RU"/>
              </a:p>
            </p:txBody>
          </p:sp>
          <p:sp>
            <p:nvSpPr>
              <p:cNvPr id="252021" name="Line 117"/>
              <p:cNvSpPr>
                <a:spLocks noChangeShapeType="1"/>
              </p:cNvSpPr>
              <p:nvPr/>
            </p:nvSpPr>
            <p:spPr bwMode="auto">
              <a:xfrm flipV="1">
                <a:off x="3991" y="1252"/>
                <a:ext cx="0" cy="272"/>
              </a:xfrm>
              <a:prstGeom prst="line">
                <a:avLst/>
              </a:prstGeom>
              <a:noFill/>
              <a:ln w="9525">
                <a:solidFill>
                  <a:schemeClr val="tx1"/>
                </a:solidFill>
                <a:round/>
                <a:headEnd/>
                <a:tailEnd/>
              </a:ln>
              <a:effectLst/>
            </p:spPr>
            <p:txBody>
              <a:bodyPr/>
              <a:lstStyle/>
              <a:p>
                <a:endParaRPr lang="ru-RU"/>
              </a:p>
            </p:txBody>
          </p:sp>
        </p:grpSp>
        <p:sp>
          <p:nvSpPr>
            <p:cNvPr id="252022" name="Line 118"/>
            <p:cNvSpPr>
              <a:spLocks noChangeShapeType="1"/>
            </p:cNvSpPr>
            <p:nvPr/>
          </p:nvSpPr>
          <p:spPr bwMode="auto">
            <a:xfrm flipH="1">
              <a:off x="3129" y="1274"/>
              <a:ext cx="91" cy="0"/>
            </a:xfrm>
            <a:prstGeom prst="line">
              <a:avLst/>
            </a:prstGeom>
            <a:noFill/>
            <a:ln w="9525">
              <a:solidFill>
                <a:schemeClr val="tx1"/>
              </a:solidFill>
              <a:round/>
              <a:headEnd/>
              <a:tailEnd/>
            </a:ln>
            <a:effectLst/>
          </p:spPr>
          <p:txBody>
            <a:bodyPr/>
            <a:lstStyle/>
            <a:p>
              <a:endParaRPr lang="ru-RU"/>
            </a:p>
          </p:txBody>
        </p:sp>
      </p:grpSp>
      <p:sp>
        <p:nvSpPr>
          <p:cNvPr id="252031" name="AutoShape 127"/>
          <p:cNvSpPr>
            <a:spLocks noChangeArrowheads="1"/>
          </p:cNvSpPr>
          <p:nvPr/>
        </p:nvSpPr>
        <p:spPr bwMode="auto">
          <a:xfrm rot="16200000" flipH="1">
            <a:off x="3971132" y="2309018"/>
            <a:ext cx="495300" cy="144463"/>
          </a:xfrm>
          <a:prstGeom prst="rightArrow">
            <a:avLst>
              <a:gd name="adj1" fmla="val 50000"/>
              <a:gd name="adj2" fmla="val 85714"/>
            </a:avLst>
          </a:prstGeom>
          <a:solidFill>
            <a:srgbClr val="FF0000"/>
          </a:solidFill>
          <a:ln w="9525">
            <a:solidFill>
              <a:schemeClr val="tx1"/>
            </a:solidFill>
            <a:miter lim="800000"/>
            <a:headEnd/>
            <a:tailEnd/>
          </a:ln>
          <a:effectLst/>
        </p:spPr>
        <p:txBody>
          <a:bodyPr vert="eaVert" wrap="none" anchor="ctr"/>
          <a:lstStyle/>
          <a:p>
            <a:pPr algn="ctr"/>
            <a:endParaRPr lang="ru-RU" sz="1800"/>
          </a:p>
        </p:txBody>
      </p:sp>
      <p:grpSp>
        <p:nvGrpSpPr>
          <p:cNvPr id="252076" name="Group 172"/>
          <p:cNvGrpSpPr>
            <a:grpSpLocks/>
          </p:cNvGrpSpPr>
          <p:nvPr/>
        </p:nvGrpSpPr>
        <p:grpSpPr bwMode="auto">
          <a:xfrm>
            <a:off x="3714750" y="1617663"/>
            <a:ext cx="387350" cy="515937"/>
            <a:chOff x="2340" y="1019"/>
            <a:chExt cx="244" cy="325"/>
          </a:xfrm>
        </p:grpSpPr>
        <p:graphicFrame>
          <p:nvGraphicFramePr>
            <p:cNvPr id="252043" name="Object 139"/>
            <p:cNvGraphicFramePr>
              <a:graphicFrameLocks noChangeAspect="1"/>
            </p:cNvGraphicFramePr>
            <p:nvPr/>
          </p:nvGraphicFramePr>
          <p:xfrm>
            <a:off x="2472" y="1019"/>
            <a:ext cx="112" cy="144"/>
          </p:xfrm>
          <a:graphic>
            <a:graphicData uri="http://schemas.openxmlformats.org/presentationml/2006/ole">
              <p:oleObj spid="_x0000_s252043" name="Формула" r:id="rId6" imgW="177480" imgH="228600" progId="Equation.3">
                <p:embed/>
              </p:oleObj>
            </a:graphicData>
          </a:graphic>
        </p:graphicFrame>
        <p:sp>
          <p:nvSpPr>
            <p:cNvPr id="252033" name="AutoShape 129"/>
            <p:cNvSpPr>
              <a:spLocks noChangeArrowheads="1"/>
            </p:cNvSpPr>
            <p:nvPr/>
          </p:nvSpPr>
          <p:spPr bwMode="auto">
            <a:xfrm rot="-47323715">
              <a:off x="2230" y="1142"/>
              <a:ext cx="312" cy="92"/>
            </a:xfrm>
            <a:prstGeom prst="rightArrow">
              <a:avLst>
                <a:gd name="adj1" fmla="val 50000"/>
                <a:gd name="adj2" fmla="val 84783"/>
              </a:avLst>
            </a:prstGeom>
            <a:solidFill>
              <a:srgbClr val="0000FF"/>
            </a:solidFill>
            <a:ln w="9525">
              <a:solidFill>
                <a:schemeClr val="tx1"/>
              </a:solidFill>
              <a:miter lim="800000"/>
              <a:headEnd/>
              <a:tailEnd/>
            </a:ln>
            <a:effectLst/>
          </p:spPr>
          <p:txBody>
            <a:bodyPr vert="eaVert" wrap="none" anchor="ctr"/>
            <a:lstStyle/>
            <a:p>
              <a:pPr algn="ctr"/>
              <a:endParaRPr lang="ru-RU" sz="1800"/>
            </a:p>
          </p:txBody>
        </p:sp>
      </p:grpSp>
      <p:sp>
        <p:nvSpPr>
          <p:cNvPr id="252057" name="Text Box 153"/>
          <p:cNvSpPr txBox="1">
            <a:spLocks noChangeArrowheads="1"/>
          </p:cNvSpPr>
          <p:nvPr/>
        </p:nvSpPr>
        <p:spPr bwMode="auto">
          <a:xfrm>
            <a:off x="5653088" y="1746250"/>
            <a:ext cx="2843212" cy="854075"/>
          </a:xfrm>
          <a:prstGeom prst="rect">
            <a:avLst/>
          </a:prstGeom>
          <a:solidFill>
            <a:srgbClr val="FFFF00"/>
          </a:solidFill>
          <a:ln w="9525">
            <a:noFill/>
            <a:miter lim="800000"/>
            <a:headEnd/>
            <a:tailEnd/>
          </a:ln>
          <a:effectLst/>
        </p:spPr>
        <p:txBody>
          <a:bodyPr>
            <a:spAutoFit/>
          </a:bodyPr>
          <a:lstStyle/>
          <a:p>
            <a:r>
              <a:rPr lang="ru-RU" sz="1000" b="1">
                <a:solidFill>
                  <a:srgbClr val="FF0000"/>
                </a:solidFill>
              </a:rPr>
              <a:t>Реакция гладкой поверхности направлена перпендикулярно общей касательной плоскости, проведенной к соприкасающимся поверхностям тела и связи.</a:t>
            </a:r>
          </a:p>
        </p:txBody>
      </p:sp>
      <p:sp>
        <p:nvSpPr>
          <p:cNvPr id="252074" name="Rectangle 170"/>
          <p:cNvSpPr>
            <a:spLocks noChangeArrowheads="1"/>
          </p:cNvSpPr>
          <p:nvPr/>
        </p:nvSpPr>
        <p:spPr bwMode="auto">
          <a:xfrm rot="1167554">
            <a:off x="3455988" y="1989138"/>
            <a:ext cx="1511300" cy="323850"/>
          </a:xfrm>
          <a:prstGeom prst="rect">
            <a:avLst/>
          </a:prstGeom>
          <a:solidFill>
            <a:srgbClr val="00FFFF">
              <a:alpha val="28000"/>
            </a:srgbClr>
          </a:solidFill>
          <a:ln w="9525">
            <a:solidFill>
              <a:srgbClr val="33CCCC"/>
            </a:solidFill>
            <a:prstDash val="dash"/>
            <a:miter lim="800000"/>
            <a:headEnd/>
            <a:tailEnd/>
          </a:ln>
          <a:effectLst/>
        </p:spPr>
        <p:txBody>
          <a:bodyPr wrap="none" anchor="ctr"/>
          <a:lstStyle/>
          <a:p>
            <a:endParaRPr lang="ru-RU"/>
          </a:p>
        </p:txBody>
      </p:sp>
      <p:grpSp>
        <p:nvGrpSpPr>
          <p:cNvPr id="252078" name="Group 174"/>
          <p:cNvGrpSpPr>
            <a:grpSpLocks/>
          </p:cNvGrpSpPr>
          <p:nvPr/>
        </p:nvGrpSpPr>
        <p:grpSpPr bwMode="auto">
          <a:xfrm>
            <a:off x="4938713" y="1990725"/>
            <a:ext cx="495300" cy="360363"/>
            <a:chOff x="3111" y="1254"/>
            <a:chExt cx="312" cy="227"/>
          </a:xfrm>
        </p:grpSpPr>
        <p:graphicFrame>
          <p:nvGraphicFramePr>
            <p:cNvPr id="252052" name="Object 148"/>
            <p:cNvGraphicFramePr>
              <a:graphicFrameLocks noChangeAspect="1"/>
            </p:cNvGraphicFramePr>
            <p:nvPr/>
          </p:nvGraphicFramePr>
          <p:xfrm>
            <a:off x="3220" y="1254"/>
            <a:ext cx="114" cy="144"/>
          </p:xfrm>
          <a:graphic>
            <a:graphicData uri="http://schemas.openxmlformats.org/presentationml/2006/ole">
              <p:oleObj spid="_x0000_s252052" name="Формула" r:id="rId7" imgW="190440" imgH="241200" progId="Equation.3">
                <p:embed/>
              </p:oleObj>
            </a:graphicData>
          </a:graphic>
        </p:graphicFrame>
        <p:sp>
          <p:nvSpPr>
            <p:cNvPr id="251926" name="AutoShape 22"/>
            <p:cNvSpPr>
              <a:spLocks noChangeArrowheads="1"/>
            </p:cNvSpPr>
            <p:nvPr/>
          </p:nvSpPr>
          <p:spPr bwMode="auto">
            <a:xfrm flipH="1">
              <a:off x="3111" y="1389"/>
              <a:ext cx="312" cy="92"/>
            </a:xfrm>
            <a:prstGeom prst="rightArrow">
              <a:avLst>
                <a:gd name="adj1" fmla="val 50000"/>
                <a:gd name="adj2" fmla="val 84783"/>
              </a:avLst>
            </a:prstGeom>
            <a:solidFill>
              <a:srgbClr val="0000FF"/>
            </a:solidFill>
            <a:ln w="9525">
              <a:solidFill>
                <a:schemeClr val="tx1"/>
              </a:solidFill>
              <a:miter lim="800000"/>
              <a:headEnd/>
              <a:tailEnd/>
            </a:ln>
            <a:effectLst/>
          </p:spPr>
          <p:txBody>
            <a:bodyPr wrap="none" anchor="ctr"/>
            <a:lstStyle/>
            <a:p>
              <a:pPr algn="ctr"/>
              <a:endParaRPr lang="ru-RU" sz="1800"/>
            </a:p>
          </p:txBody>
        </p:sp>
      </p:grpSp>
      <p:grpSp>
        <p:nvGrpSpPr>
          <p:cNvPr id="252077" name="Group 173"/>
          <p:cNvGrpSpPr>
            <a:grpSpLocks/>
          </p:cNvGrpSpPr>
          <p:nvPr/>
        </p:nvGrpSpPr>
        <p:grpSpPr bwMode="auto">
          <a:xfrm>
            <a:off x="4778375" y="2514600"/>
            <a:ext cx="392113" cy="495300"/>
            <a:chOff x="3010" y="1584"/>
            <a:chExt cx="247" cy="312"/>
          </a:xfrm>
        </p:grpSpPr>
        <p:graphicFrame>
          <p:nvGraphicFramePr>
            <p:cNvPr id="252049" name="Object 145"/>
            <p:cNvGraphicFramePr>
              <a:graphicFrameLocks noChangeAspect="1"/>
            </p:cNvGraphicFramePr>
            <p:nvPr/>
          </p:nvGraphicFramePr>
          <p:xfrm>
            <a:off x="3129" y="1729"/>
            <a:ext cx="128" cy="144"/>
          </p:xfrm>
          <a:graphic>
            <a:graphicData uri="http://schemas.openxmlformats.org/presentationml/2006/ole">
              <p:oleObj spid="_x0000_s252049" name="Формула" r:id="rId8" imgW="203040" imgH="228600" progId="Equation.3">
                <p:embed/>
              </p:oleObj>
            </a:graphicData>
          </a:graphic>
        </p:graphicFrame>
        <p:sp>
          <p:nvSpPr>
            <p:cNvPr id="251969" name="AutoShape 65"/>
            <p:cNvSpPr>
              <a:spLocks noChangeArrowheads="1"/>
            </p:cNvSpPr>
            <p:nvPr/>
          </p:nvSpPr>
          <p:spPr bwMode="auto">
            <a:xfrm rot="-5400000">
              <a:off x="2900" y="1694"/>
              <a:ext cx="312" cy="92"/>
            </a:xfrm>
            <a:prstGeom prst="rightArrow">
              <a:avLst>
                <a:gd name="adj1" fmla="val 50000"/>
                <a:gd name="adj2" fmla="val 84783"/>
              </a:avLst>
            </a:prstGeom>
            <a:solidFill>
              <a:srgbClr val="0000FF"/>
            </a:solidFill>
            <a:ln w="9525">
              <a:solidFill>
                <a:schemeClr val="tx1"/>
              </a:solidFill>
              <a:miter lim="800000"/>
              <a:headEnd/>
              <a:tailEnd/>
            </a:ln>
            <a:effectLst/>
          </p:spPr>
          <p:txBody>
            <a:bodyPr vert="eaVert" wrap="none" anchor="ctr"/>
            <a:lstStyle/>
            <a:p>
              <a:pPr algn="ctr"/>
              <a:endParaRPr lang="ru-RU" sz="1800"/>
            </a:p>
          </p:txBody>
        </p:sp>
      </p:grpSp>
      <p:grpSp>
        <p:nvGrpSpPr>
          <p:cNvPr id="252079" name="Group 175"/>
          <p:cNvGrpSpPr>
            <a:grpSpLocks/>
          </p:cNvGrpSpPr>
          <p:nvPr/>
        </p:nvGrpSpPr>
        <p:grpSpPr bwMode="auto">
          <a:xfrm>
            <a:off x="287338" y="1557338"/>
            <a:ext cx="576262" cy="755650"/>
            <a:chOff x="181" y="981"/>
            <a:chExt cx="363" cy="476"/>
          </a:xfrm>
        </p:grpSpPr>
        <p:grpSp>
          <p:nvGrpSpPr>
            <p:cNvPr id="252080" name="Group 176"/>
            <p:cNvGrpSpPr>
              <a:grpSpLocks/>
            </p:cNvGrpSpPr>
            <p:nvPr/>
          </p:nvGrpSpPr>
          <p:grpSpPr bwMode="auto">
            <a:xfrm>
              <a:off x="181" y="981"/>
              <a:ext cx="363" cy="476"/>
              <a:chOff x="181" y="981"/>
              <a:chExt cx="363" cy="476"/>
            </a:xfrm>
          </p:grpSpPr>
          <p:sp>
            <p:nvSpPr>
              <p:cNvPr id="252081" name="Line 177"/>
              <p:cNvSpPr>
                <a:spLocks noChangeShapeType="1"/>
              </p:cNvSpPr>
              <p:nvPr/>
            </p:nvSpPr>
            <p:spPr bwMode="auto">
              <a:xfrm>
                <a:off x="363" y="1049"/>
                <a:ext cx="0" cy="408"/>
              </a:xfrm>
              <a:prstGeom prst="line">
                <a:avLst/>
              </a:prstGeom>
              <a:noFill/>
              <a:ln w="9525">
                <a:solidFill>
                  <a:schemeClr val="tx1"/>
                </a:solidFill>
                <a:round/>
                <a:headEnd/>
                <a:tailEnd/>
              </a:ln>
              <a:effectLst/>
            </p:spPr>
            <p:txBody>
              <a:bodyPr/>
              <a:lstStyle/>
              <a:p>
                <a:endParaRPr lang="ru-RU"/>
              </a:p>
            </p:txBody>
          </p:sp>
          <p:sp>
            <p:nvSpPr>
              <p:cNvPr id="252082" name="Rectangle 178"/>
              <p:cNvSpPr>
                <a:spLocks noChangeArrowheads="1"/>
              </p:cNvSpPr>
              <p:nvPr/>
            </p:nvSpPr>
            <p:spPr bwMode="auto">
              <a:xfrm>
                <a:off x="181" y="981"/>
                <a:ext cx="363" cy="68"/>
              </a:xfrm>
              <a:prstGeom prst="rect">
                <a:avLst/>
              </a:prstGeom>
              <a:solidFill>
                <a:srgbClr val="C0C0C0">
                  <a:alpha val="20000"/>
                </a:srgbClr>
              </a:solidFill>
              <a:ln w="9525">
                <a:solidFill>
                  <a:srgbClr val="C0C0C0"/>
                </a:solidFill>
                <a:miter lim="800000"/>
                <a:headEnd/>
                <a:tailEnd/>
              </a:ln>
              <a:effectLst/>
            </p:spPr>
            <p:txBody>
              <a:bodyPr wrap="none" anchor="ctr"/>
              <a:lstStyle/>
              <a:p>
                <a:endParaRPr lang="ru-RU"/>
              </a:p>
            </p:txBody>
          </p:sp>
        </p:grpSp>
        <p:sp>
          <p:nvSpPr>
            <p:cNvPr id="252083" name="Line 179"/>
            <p:cNvSpPr>
              <a:spLocks noChangeShapeType="1"/>
            </p:cNvSpPr>
            <p:nvPr/>
          </p:nvSpPr>
          <p:spPr bwMode="auto">
            <a:xfrm>
              <a:off x="181" y="1049"/>
              <a:ext cx="363" cy="0"/>
            </a:xfrm>
            <a:prstGeom prst="line">
              <a:avLst/>
            </a:prstGeom>
            <a:noFill/>
            <a:ln w="9525">
              <a:solidFill>
                <a:schemeClr val="tx1"/>
              </a:solidFill>
              <a:round/>
              <a:headEnd/>
              <a:tailEnd/>
            </a:ln>
            <a:effectLst/>
          </p:spPr>
          <p:txBody>
            <a:bodyPr/>
            <a:lstStyle/>
            <a:p>
              <a:endParaRPr lang="ru-RU"/>
            </a:p>
          </p:txBody>
        </p:sp>
      </p:grpSp>
      <p:grpSp>
        <p:nvGrpSpPr>
          <p:cNvPr id="252091" name="Group 187"/>
          <p:cNvGrpSpPr>
            <a:grpSpLocks/>
          </p:cNvGrpSpPr>
          <p:nvPr/>
        </p:nvGrpSpPr>
        <p:grpSpPr bwMode="auto">
          <a:xfrm>
            <a:off x="1008063" y="1557338"/>
            <a:ext cx="576262" cy="755650"/>
            <a:chOff x="634" y="981"/>
            <a:chExt cx="363" cy="476"/>
          </a:xfrm>
        </p:grpSpPr>
        <p:grpSp>
          <p:nvGrpSpPr>
            <p:cNvPr id="252092" name="Group 188"/>
            <p:cNvGrpSpPr>
              <a:grpSpLocks/>
            </p:cNvGrpSpPr>
            <p:nvPr/>
          </p:nvGrpSpPr>
          <p:grpSpPr bwMode="auto">
            <a:xfrm>
              <a:off x="634" y="981"/>
              <a:ext cx="363" cy="476"/>
              <a:chOff x="634" y="981"/>
              <a:chExt cx="363" cy="476"/>
            </a:xfrm>
          </p:grpSpPr>
          <p:sp>
            <p:nvSpPr>
              <p:cNvPr id="252093" name="Oval 189"/>
              <p:cNvSpPr>
                <a:spLocks noChangeArrowheads="1"/>
              </p:cNvSpPr>
              <p:nvPr/>
            </p:nvSpPr>
            <p:spPr bwMode="auto">
              <a:xfrm>
                <a:off x="793" y="1049"/>
                <a:ext cx="45" cy="45"/>
              </a:xfrm>
              <a:prstGeom prst="ellipse">
                <a:avLst/>
              </a:prstGeom>
              <a:solidFill>
                <a:schemeClr val="accent1">
                  <a:alpha val="20000"/>
                </a:schemeClr>
              </a:solidFill>
              <a:ln w="9525">
                <a:solidFill>
                  <a:schemeClr val="tx1"/>
                </a:solidFill>
                <a:round/>
                <a:headEnd/>
                <a:tailEnd/>
              </a:ln>
              <a:effectLst/>
            </p:spPr>
            <p:txBody>
              <a:bodyPr wrap="none" anchor="ctr"/>
              <a:lstStyle/>
              <a:p>
                <a:endParaRPr lang="ru-RU"/>
              </a:p>
            </p:txBody>
          </p:sp>
          <p:sp>
            <p:nvSpPr>
              <p:cNvPr id="252094" name="Line 190"/>
              <p:cNvSpPr>
                <a:spLocks noChangeShapeType="1"/>
              </p:cNvSpPr>
              <p:nvPr/>
            </p:nvSpPr>
            <p:spPr bwMode="auto">
              <a:xfrm>
                <a:off x="815" y="1094"/>
                <a:ext cx="1" cy="318"/>
              </a:xfrm>
              <a:prstGeom prst="line">
                <a:avLst/>
              </a:prstGeom>
              <a:noFill/>
              <a:ln w="9525">
                <a:solidFill>
                  <a:schemeClr val="tx1"/>
                </a:solidFill>
                <a:round/>
                <a:headEnd/>
                <a:tailEnd/>
              </a:ln>
              <a:effectLst/>
            </p:spPr>
            <p:txBody>
              <a:bodyPr/>
              <a:lstStyle/>
              <a:p>
                <a:endParaRPr lang="ru-RU"/>
              </a:p>
            </p:txBody>
          </p:sp>
          <p:sp>
            <p:nvSpPr>
              <p:cNvPr id="252095" name="Oval 191"/>
              <p:cNvSpPr>
                <a:spLocks noChangeArrowheads="1"/>
              </p:cNvSpPr>
              <p:nvPr/>
            </p:nvSpPr>
            <p:spPr bwMode="auto">
              <a:xfrm>
                <a:off x="793" y="1412"/>
                <a:ext cx="45" cy="45"/>
              </a:xfrm>
              <a:prstGeom prst="ellipse">
                <a:avLst/>
              </a:prstGeom>
              <a:solidFill>
                <a:schemeClr val="accent1">
                  <a:alpha val="20000"/>
                </a:schemeClr>
              </a:solidFill>
              <a:ln w="9525">
                <a:solidFill>
                  <a:schemeClr val="tx1"/>
                </a:solidFill>
                <a:round/>
                <a:headEnd/>
                <a:tailEnd/>
              </a:ln>
              <a:effectLst/>
            </p:spPr>
            <p:txBody>
              <a:bodyPr wrap="none" anchor="ctr"/>
              <a:lstStyle/>
              <a:p>
                <a:endParaRPr lang="ru-RU"/>
              </a:p>
            </p:txBody>
          </p:sp>
          <p:sp>
            <p:nvSpPr>
              <p:cNvPr id="252096" name="Rectangle 192"/>
              <p:cNvSpPr>
                <a:spLocks noChangeArrowheads="1"/>
              </p:cNvSpPr>
              <p:nvPr/>
            </p:nvSpPr>
            <p:spPr bwMode="auto">
              <a:xfrm>
                <a:off x="634" y="981"/>
                <a:ext cx="363" cy="68"/>
              </a:xfrm>
              <a:prstGeom prst="rect">
                <a:avLst/>
              </a:prstGeom>
              <a:solidFill>
                <a:srgbClr val="C0C0C0">
                  <a:alpha val="20000"/>
                </a:srgbClr>
              </a:solidFill>
              <a:ln w="9525">
                <a:solidFill>
                  <a:srgbClr val="C0C0C0"/>
                </a:solidFill>
                <a:miter lim="800000"/>
                <a:headEnd/>
                <a:tailEnd/>
              </a:ln>
              <a:effectLst/>
            </p:spPr>
            <p:txBody>
              <a:bodyPr wrap="none" anchor="ctr"/>
              <a:lstStyle/>
              <a:p>
                <a:endParaRPr lang="ru-RU"/>
              </a:p>
            </p:txBody>
          </p:sp>
        </p:grpSp>
        <p:sp>
          <p:nvSpPr>
            <p:cNvPr id="252097" name="Line 193"/>
            <p:cNvSpPr>
              <a:spLocks noChangeShapeType="1"/>
            </p:cNvSpPr>
            <p:nvPr/>
          </p:nvSpPr>
          <p:spPr bwMode="auto">
            <a:xfrm>
              <a:off x="634" y="1049"/>
              <a:ext cx="363" cy="0"/>
            </a:xfrm>
            <a:prstGeom prst="line">
              <a:avLst/>
            </a:prstGeom>
            <a:noFill/>
            <a:ln w="9525">
              <a:solidFill>
                <a:schemeClr val="tx1"/>
              </a:solidFill>
              <a:round/>
              <a:headEnd/>
              <a:tailEnd/>
            </a:ln>
            <a:effectLst/>
          </p:spPr>
          <p:txBody>
            <a:bodyPr/>
            <a:lstStyle/>
            <a:p>
              <a:endParaRPr lang="ru-RU"/>
            </a:p>
          </p:txBody>
        </p:sp>
      </p:grpSp>
      <p:sp>
        <p:nvSpPr>
          <p:cNvPr id="252108" name="Text Box 204"/>
          <p:cNvSpPr txBox="1">
            <a:spLocks noChangeArrowheads="1"/>
          </p:cNvSpPr>
          <p:nvPr/>
        </p:nvSpPr>
        <p:spPr bwMode="auto">
          <a:xfrm>
            <a:off x="142875" y="3068638"/>
            <a:ext cx="2689225" cy="244475"/>
          </a:xfrm>
          <a:prstGeom prst="rect">
            <a:avLst/>
          </a:prstGeom>
          <a:noFill/>
          <a:ln w="9525">
            <a:noFill/>
            <a:miter lim="800000"/>
            <a:headEnd/>
            <a:tailEnd/>
          </a:ln>
          <a:effectLst/>
        </p:spPr>
        <p:txBody>
          <a:bodyPr wrap="none">
            <a:spAutoFit/>
          </a:bodyPr>
          <a:lstStyle/>
          <a:p>
            <a:r>
              <a:rPr lang="en-US" sz="1000"/>
              <a:t>3</a:t>
            </a:r>
            <a:r>
              <a:rPr lang="ru-RU" sz="1000"/>
              <a:t>. </a:t>
            </a:r>
            <a:r>
              <a:rPr lang="ru-RU" sz="1000">
                <a:solidFill>
                  <a:srgbClr val="FF0000"/>
                </a:solidFill>
              </a:rPr>
              <a:t>Неподвижный цилиндрический шарнир</a:t>
            </a:r>
            <a:r>
              <a:rPr lang="en-US" sz="1000">
                <a:solidFill>
                  <a:srgbClr val="FF0000"/>
                </a:solidFill>
              </a:rPr>
              <a:t>:</a:t>
            </a:r>
            <a:endParaRPr lang="ru-RU" sz="1000">
              <a:solidFill>
                <a:srgbClr val="FF0000"/>
              </a:solidFill>
            </a:endParaRPr>
          </a:p>
        </p:txBody>
      </p:sp>
      <p:grpSp>
        <p:nvGrpSpPr>
          <p:cNvPr id="252121" name="Group 217"/>
          <p:cNvGrpSpPr>
            <a:grpSpLocks/>
          </p:cNvGrpSpPr>
          <p:nvPr/>
        </p:nvGrpSpPr>
        <p:grpSpPr bwMode="auto">
          <a:xfrm>
            <a:off x="357188" y="3608388"/>
            <a:ext cx="1479550" cy="360362"/>
            <a:chOff x="225" y="2273"/>
            <a:chExt cx="932" cy="227"/>
          </a:xfrm>
        </p:grpSpPr>
        <p:sp>
          <p:nvSpPr>
            <p:cNvPr id="252111" name="AutoShape 207"/>
            <p:cNvSpPr>
              <a:spLocks noChangeArrowheads="1"/>
            </p:cNvSpPr>
            <p:nvPr/>
          </p:nvSpPr>
          <p:spPr bwMode="auto">
            <a:xfrm flipV="1">
              <a:off x="227" y="2387"/>
              <a:ext cx="227" cy="113"/>
            </a:xfrm>
            <a:prstGeom prst="triangle">
              <a:avLst>
                <a:gd name="adj" fmla="val 50000"/>
              </a:avLst>
            </a:prstGeom>
            <a:solidFill>
              <a:srgbClr val="FFCC00"/>
            </a:solidFill>
            <a:ln w="9525">
              <a:solidFill>
                <a:schemeClr val="tx1"/>
              </a:solidFill>
              <a:miter lim="800000"/>
              <a:headEnd/>
              <a:tailEnd/>
            </a:ln>
            <a:effectLst/>
          </p:spPr>
          <p:txBody>
            <a:bodyPr wrap="none" anchor="ctr"/>
            <a:lstStyle/>
            <a:p>
              <a:endParaRPr lang="ru-RU"/>
            </a:p>
          </p:txBody>
        </p:sp>
        <p:sp>
          <p:nvSpPr>
            <p:cNvPr id="252023" name="Rectangle 119"/>
            <p:cNvSpPr>
              <a:spLocks noChangeArrowheads="1"/>
            </p:cNvSpPr>
            <p:nvPr/>
          </p:nvSpPr>
          <p:spPr bwMode="auto">
            <a:xfrm>
              <a:off x="225" y="2273"/>
              <a:ext cx="932" cy="159"/>
            </a:xfrm>
            <a:prstGeom prst="rect">
              <a:avLst/>
            </a:prstGeom>
            <a:solidFill>
              <a:srgbClr val="FFCC00"/>
            </a:solidFill>
            <a:ln w="9525">
              <a:solidFill>
                <a:schemeClr val="tx1"/>
              </a:solidFill>
              <a:miter lim="800000"/>
              <a:headEnd/>
              <a:tailEnd/>
            </a:ln>
            <a:effectLst/>
          </p:spPr>
          <p:txBody>
            <a:bodyPr wrap="none" anchor="ctr"/>
            <a:lstStyle/>
            <a:p>
              <a:endParaRPr lang="ru-RU"/>
            </a:p>
          </p:txBody>
        </p:sp>
      </p:grpSp>
      <p:sp>
        <p:nvSpPr>
          <p:cNvPr id="252119" name="Rectangle 215"/>
          <p:cNvSpPr>
            <a:spLocks noChangeArrowheads="1"/>
          </p:cNvSpPr>
          <p:nvPr/>
        </p:nvSpPr>
        <p:spPr bwMode="auto">
          <a:xfrm>
            <a:off x="323850" y="3573463"/>
            <a:ext cx="1547813" cy="360362"/>
          </a:xfrm>
          <a:prstGeom prst="rect">
            <a:avLst/>
          </a:prstGeom>
          <a:solidFill>
            <a:srgbClr val="CCFFFF">
              <a:alpha val="45000"/>
            </a:srgbClr>
          </a:solidFill>
          <a:ln w="9525">
            <a:solidFill>
              <a:srgbClr val="00CCFF"/>
            </a:solidFill>
            <a:prstDash val="dash"/>
            <a:miter lim="800000"/>
            <a:headEnd/>
            <a:tailEnd/>
          </a:ln>
          <a:effectLst/>
        </p:spPr>
        <p:txBody>
          <a:bodyPr wrap="none" anchor="ctr"/>
          <a:lstStyle/>
          <a:p>
            <a:endParaRPr lang="ru-RU"/>
          </a:p>
        </p:txBody>
      </p:sp>
      <p:sp>
        <p:nvSpPr>
          <p:cNvPr id="252118" name="AutoShape 214"/>
          <p:cNvSpPr>
            <a:spLocks noChangeArrowheads="1"/>
          </p:cNvSpPr>
          <p:nvPr/>
        </p:nvSpPr>
        <p:spPr bwMode="auto">
          <a:xfrm flipH="1">
            <a:off x="1079500" y="3644900"/>
            <a:ext cx="396875" cy="144463"/>
          </a:xfrm>
          <a:prstGeom prst="rightArrow">
            <a:avLst>
              <a:gd name="adj1" fmla="val 50000"/>
              <a:gd name="adj2" fmla="val 68681"/>
            </a:avLst>
          </a:prstGeom>
          <a:solidFill>
            <a:srgbClr val="FF0000"/>
          </a:solidFill>
          <a:ln w="9525">
            <a:solidFill>
              <a:schemeClr val="tx1"/>
            </a:solidFill>
            <a:miter lim="800000"/>
            <a:headEnd/>
            <a:tailEnd/>
          </a:ln>
          <a:effectLst/>
        </p:spPr>
        <p:txBody>
          <a:bodyPr wrap="none" anchor="ctr"/>
          <a:lstStyle/>
          <a:p>
            <a:pPr algn="ctr"/>
            <a:endParaRPr lang="ru-RU" sz="1800"/>
          </a:p>
        </p:txBody>
      </p:sp>
      <p:sp>
        <p:nvSpPr>
          <p:cNvPr id="252117" name="AutoShape 213"/>
          <p:cNvSpPr>
            <a:spLocks noChangeArrowheads="1"/>
          </p:cNvSpPr>
          <p:nvPr/>
        </p:nvSpPr>
        <p:spPr bwMode="auto">
          <a:xfrm rot="16200000" flipH="1">
            <a:off x="1193007" y="3856831"/>
            <a:ext cx="495300" cy="144463"/>
          </a:xfrm>
          <a:prstGeom prst="rightArrow">
            <a:avLst>
              <a:gd name="adj1" fmla="val 50000"/>
              <a:gd name="adj2" fmla="val 85714"/>
            </a:avLst>
          </a:prstGeom>
          <a:solidFill>
            <a:srgbClr val="FF0000"/>
          </a:solidFill>
          <a:ln w="9525">
            <a:solidFill>
              <a:schemeClr val="tx1"/>
            </a:solidFill>
            <a:miter lim="800000"/>
            <a:headEnd/>
            <a:tailEnd/>
          </a:ln>
          <a:effectLst/>
        </p:spPr>
        <p:txBody>
          <a:bodyPr vert="eaVert" wrap="none" anchor="ctr"/>
          <a:lstStyle/>
          <a:p>
            <a:pPr algn="ctr"/>
            <a:endParaRPr lang="ru-RU" sz="1800"/>
          </a:p>
        </p:txBody>
      </p:sp>
      <p:grpSp>
        <p:nvGrpSpPr>
          <p:cNvPr id="252122" name="Group 218"/>
          <p:cNvGrpSpPr>
            <a:grpSpLocks/>
          </p:cNvGrpSpPr>
          <p:nvPr/>
        </p:nvGrpSpPr>
        <p:grpSpPr bwMode="auto">
          <a:xfrm>
            <a:off x="250825" y="3897313"/>
            <a:ext cx="612775" cy="360362"/>
            <a:chOff x="158" y="2772"/>
            <a:chExt cx="386" cy="227"/>
          </a:xfrm>
        </p:grpSpPr>
        <p:sp>
          <p:nvSpPr>
            <p:cNvPr id="252110" name="AutoShape 206"/>
            <p:cNvSpPr>
              <a:spLocks noChangeArrowheads="1"/>
            </p:cNvSpPr>
            <p:nvPr/>
          </p:nvSpPr>
          <p:spPr bwMode="auto">
            <a:xfrm>
              <a:off x="227" y="2817"/>
              <a:ext cx="227" cy="113"/>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ru-RU"/>
            </a:p>
          </p:txBody>
        </p:sp>
        <p:sp>
          <p:nvSpPr>
            <p:cNvPr id="252109" name="Oval 205"/>
            <p:cNvSpPr>
              <a:spLocks noChangeArrowheads="1"/>
            </p:cNvSpPr>
            <p:nvPr/>
          </p:nvSpPr>
          <p:spPr bwMode="auto">
            <a:xfrm>
              <a:off x="295" y="2772"/>
              <a:ext cx="91" cy="91"/>
            </a:xfrm>
            <a:prstGeom prst="ellipse">
              <a:avLst/>
            </a:prstGeom>
            <a:solidFill>
              <a:srgbClr val="C0C0C0"/>
            </a:solidFill>
            <a:ln w="9525">
              <a:solidFill>
                <a:schemeClr val="tx1"/>
              </a:solidFill>
              <a:round/>
              <a:headEnd/>
              <a:tailEnd/>
            </a:ln>
            <a:effectLst/>
          </p:spPr>
          <p:txBody>
            <a:bodyPr wrap="none" anchor="ctr"/>
            <a:lstStyle/>
            <a:p>
              <a:endParaRPr lang="ru-RU"/>
            </a:p>
          </p:txBody>
        </p:sp>
        <p:sp>
          <p:nvSpPr>
            <p:cNvPr id="252112" name="Rectangle 208"/>
            <p:cNvSpPr>
              <a:spLocks noChangeArrowheads="1"/>
            </p:cNvSpPr>
            <p:nvPr/>
          </p:nvSpPr>
          <p:spPr bwMode="auto">
            <a:xfrm>
              <a:off x="158" y="2931"/>
              <a:ext cx="386" cy="68"/>
            </a:xfrm>
            <a:prstGeom prst="rect">
              <a:avLst/>
            </a:prstGeom>
            <a:solidFill>
              <a:srgbClr val="C0C0C0"/>
            </a:solidFill>
            <a:ln w="9525">
              <a:noFill/>
              <a:miter lim="800000"/>
              <a:headEnd/>
              <a:tailEnd/>
            </a:ln>
            <a:effectLst/>
          </p:spPr>
          <p:txBody>
            <a:bodyPr wrap="none" anchor="ctr"/>
            <a:lstStyle/>
            <a:p>
              <a:endParaRPr lang="ru-RU"/>
            </a:p>
          </p:txBody>
        </p:sp>
        <p:sp>
          <p:nvSpPr>
            <p:cNvPr id="252113" name="Line 209"/>
            <p:cNvSpPr>
              <a:spLocks noChangeShapeType="1"/>
            </p:cNvSpPr>
            <p:nvPr/>
          </p:nvSpPr>
          <p:spPr bwMode="auto">
            <a:xfrm>
              <a:off x="158" y="2931"/>
              <a:ext cx="386" cy="0"/>
            </a:xfrm>
            <a:prstGeom prst="line">
              <a:avLst/>
            </a:prstGeom>
            <a:noFill/>
            <a:ln w="9525">
              <a:solidFill>
                <a:schemeClr val="tx1"/>
              </a:solidFill>
              <a:round/>
              <a:headEnd/>
              <a:tailEnd/>
            </a:ln>
            <a:effectLst/>
          </p:spPr>
          <p:txBody>
            <a:bodyPr/>
            <a:lstStyle/>
            <a:p>
              <a:endParaRPr lang="ru-RU"/>
            </a:p>
          </p:txBody>
        </p:sp>
      </p:grpSp>
      <p:grpSp>
        <p:nvGrpSpPr>
          <p:cNvPr id="252130" name="Group 226"/>
          <p:cNvGrpSpPr>
            <a:grpSpLocks/>
          </p:cNvGrpSpPr>
          <p:nvPr/>
        </p:nvGrpSpPr>
        <p:grpSpPr bwMode="auto">
          <a:xfrm>
            <a:off x="4067175" y="3860800"/>
            <a:ext cx="612775" cy="469900"/>
            <a:chOff x="657" y="2976"/>
            <a:chExt cx="386" cy="296"/>
          </a:xfrm>
        </p:grpSpPr>
        <p:sp>
          <p:nvSpPr>
            <p:cNvPr id="252124" name="AutoShape 220"/>
            <p:cNvSpPr>
              <a:spLocks noChangeArrowheads="1"/>
            </p:cNvSpPr>
            <p:nvPr/>
          </p:nvSpPr>
          <p:spPr bwMode="auto">
            <a:xfrm>
              <a:off x="726" y="3021"/>
              <a:ext cx="227" cy="113"/>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ru-RU"/>
            </a:p>
          </p:txBody>
        </p:sp>
        <p:sp>
          <p:nvSpPr>
            <p:cNvPr id="252125" name="Oval 221"/>
            <p:cNvSpPr>
              <a:spLocks noChangeArrowheads="1"/>
            </p:cNvSpPr>
            <p:nvPr/>
          </p:nvSpPr>
          <p:spPr bwMode="auto">
            <a:xfrm>
              <a:off x="794" y="2976"/>
              <a:ext cx="91" cy="91"/>
            </a:xfrm>
            <a:prstGeom prst="ellipse">
              <a:avLst/>
            </a:prstGeom>
            <a:solidFill>
              <a:srgbClr val="C0C0C0"/>
            </a:solidFill>
            <a:ln w="9525">
              <a:solidFill>
                <a:schemeClr val="tx1"/>
              </a:solidFill>
              <a:round/>
              <a:headEnd/>
              <a:tailEnd/>
            </a:ln>
            <a:effectLst/>
          </p:spPr>
          <p:txBody>
            <a:bodyPr wrap="none" anchor="ctr"/>
            <a:lstStyle/>
            <a:p>
              <a:endParaRPr lang="ru-RU"/>
            </a:p>
          </p:txBody>
        </p:sp>
        <p:sp>
          <p:nvSpPr>
            <p:cNvPr id="252126" name="Rectangle 222"/>
            <p:cNvSpPr>
              <a:spLocks noChangeArrowheads="1"/>
            </p:cNvSpPr>
            <p:nvPr/>
          </p:nvSpPr>
          <p:spPr bwMode="auto">
            <a:xfrm>
              <a:off x="657" y="3204"/>
              <a:ext cx="386" cy="68"/>
            </a:xfrm>
            <a:prstGeom prst="rect">
              <a:avLst/>
            </a:prstGeom>
            <a:solidFill>
              <a:srgbClr val="C0C0C0"/>
            </a:solidFill>
            <a:ln w="9525">
              <a:noFill/>
              <a:miter lim="800000"/>
              <a:headEnd/>
              <a:tailEnd/>
            </a:ln>
            <a:effectLst/>
          </p:spPr>
          <p:txBody>
            <a:bodyPr wrap="none" anchor="ctr"/>
            <a:lstStyle/>
            <a:p>
              <a:endParaRPr lang="ru-RU"/>
            </a:p>
          </p:txBody>
        </p:sp>
        <p:sp>
          <p:nvSpPr>
            <p:cNvPr id="252127" name="Line 223"/>
            <p:cNvSpPr>
              <a:spLocks noChangeShapeType="1"/>
            </p:cNvSpPr>
            <p:nvPr/>
          </p:nvSpPr>
          <p:spPr bwMode="auto">
            <a:xfrm>
              <a:off x="657" y="3204"/>
              <a:ext cx="386" cy="0"/>
            </a:xfrm>
            <a:prstGeom prst="line">
              <a:avLst/>
            </a:prstGeom>
            <a:noFill/>
            <a:ln w="9525">
              <a:solidFill>
                <a:schemeClr val="tx1"/>
              </a:solidFill>
              <a:round/>
              <a:headEnd/>
              <a:tailEnd/>
            </a:ln>
            <a:effectLst/>
          </p:spPr>
          <p:txBody>
            <a:bodyPr/>
            <a:lstStyle/>
            <a:p>
              <a:endParaRPr lang="ru-RU"/>
            </a:p>
          </p:txBody>
        </p:sp>
        <p:sp>
          <p:nvSpPr>
            <p:cNvPr id="252128" name="Oval 224"/>
            <p:cNvSpPr>
              <a:spLocks noChangeArrowheads="1"/>
            </p:cNvSpPr>
            <p:nvPr/>
          </p:nvSpPr>
          <p:spPr bwMode="auto">
            <a:xfrm>
              <a:off x="748" y="3135"/>
              <a:ext cx="68" cy="68"/>
            </a:xfrm>
            <a:prstGeom prst="ellipse">
              <a:avLst/>
            </a:prstGeom>
            <a:solidFill>
              <a:srgbClr val="C0C0C0"/>
            </a:solidFill>
            <a:ln w="9525">
              <a:solidFill>
                <a:schemeClr val="tx1"/>
              </a:solidFill>
              <a:round/>
              <a:headEnd/>
              <a:tailEnd/>
            </a:ln>
            <a:effectLst/>
          </p:spPr>
          <p:txBody>
            <a:bodyPr wrap="none" anchor="ctr"/>
            <a:lstStyle/>
            <a:p>
              <a:endParaRPr lang="ru-RU"/>
            </a:p>
          </p:txBody>
        </p:sp>
        <p:sp>
          <p:nvSpPr>
            <p:cNvPr id="252129" name="Oval 225"/>
            <p:cNvSpPr>
              <a:spLocks noChangeArrowheads="1"/>
            </p:cNvSpPr>
            <p:nvPr/>
          </p:nvSpPr>
          <p:spPr bwMode="auto">
            <a:xfrm>
              <a:off x="861" y="3135"/>
              <a:ext cx="68" cy="68"/>
            </a:xfrm>
            <a:prstGeom prst="ellipse">
              <a:avLst/>
            </a:prstGeom>
            <a:solidFill>
              <a:srgbClr val="C0C0C0"/>
            </a:solidFill>
            <a:ln w="9525">
              <a:solidFill>
                <a:schemeClr val="tx1"/>
              </a:solidFill>
              <a:round/>
              <a:headEnd/>
              <a:tailEnd/>
            </a:ln>
            <a:effectLst/>
          </p:spPr>
          <p:txBody>
            <a:bodyPr wrap="none" anchor="ctr"/>
            <a:lstStyle/>
            <a:p>
              <a:endParaRPr lang="ru-RU"/>
            </a:p>
          </p:txBody>
        </p:sp>
      </p:grpSp>
      <p:sp>
        <p:nvSpPr>
          <p:cNvPr id="252131" name="Text Box 227"/>
          <p:cNvSpPr txBox="1">
            <a:spLocks noChangeArrowheads="1"/>
          </p:cNvSpPr>
          <p:nvPr/>
        </p:nvSpPr>
        <p:spPr bwMode="auto">
          <a:xfrm>
            <a:off x="2159000" y="3429000"/>
            <a:ext cx="1692275" cy="1158875"/>
          </a:xfrm>
          <a:prstGeom prst="rect">
            <a:avLst/>
          </a:prstGeom>
          <a:solidFill>
            <a:srgbClr val="FFFF00"/>
          </a:solidFill>
          <a:ln w="9525">
            <a:noFill/>
            <a:miter lim="800000"/>
            <a:headEnd/>
            <a:tailEnd/>
          </a:ln>
          <a:effectLst/>
        </p:spPr>
        <p:txBody>
          <a:bodyPr>
            <a:spAutoFit/>
          </a:bodyPr>
          <a:lstStyle/>
          <a:p>
            <a:r>
              <a:rPr lang="ru-RU" sz="1000" b="1">
                <a:solidFill>
                  <a:srgbClr val="FF0000"/>
                </a:solidFill>
              </a:rPr>
              <a:t>Реакция неподвижного</a:t>
            </a:r>
          </a:p>
          <a:p>
            <a:r>
              <a:rPr lang="ru-RU" sz="1000" b="1">
                <a:solidFill>
                  <a:srgbClr val="FF0000"/>
                </a:solidFill>
              </a:rPr>
              <a:t>шарнира проходит через центр шарнира перпендикулярно оси шарнира и имеет произвольное направление.</a:t>
            </a:r>
          </a:p>
        </p:txBody>
      </p:sp>
      <p:grpSp>
        <p:nvGrpSpPr>
          <p:cNvPr id="252132" name="Group 228"/>
          <p:cNvGrpSpPr>
            <a:grpSpLocks/>
          </p:cNvGrpSpPr>
          <p:nvPr/>
        </p:nvGrpSpPr>
        <p:grpSpPr bwMode="auto">
          <a:xfrm>
            <a:off x="250825" y="3897313"/>
            <a:ext cx="612775" cy="360362"/>
            <a:chOff x="158" y="2772"/>
            <a:chExt cx="386" cy="227"/>
          </a:xfrm>
        </p:grpSpPr>
        <p:sp>
          <p:nvSpPr>
            <p:cNvPr id="252133" name="AutoShape 229"/>
            <p:cNvSpPr>
              <a:spLocks noChangeArrowheads="1"/>
            </p:cNvSpPr>
            <p:nvPr/>
          </p:nvSpPr>
          <p:spPr bwMode="auto">
            <a:xfrm>
              <a:off x="227" y="2817"/>
              <a:ext cx="227" cy="113"/>
            </a:xfrm>
            <a:prstGeom prst="triangle">
              <a:avLst>
                <a:gd name="adj" fmla="val 50000"/>
              </a:avLst>
            </a:prstGeom>
            <a:solidFill>
              <a:srgbClr val="C0C0C0">
                <a:alpha val="20000"/>
              </a:srgbClr>
            </a:solidFill>
            <a:ln w="9525">
              <a:solidFill>
                <a:schemeClr val="tx1"/>
              </a:solidFill>
              <a:miter lim="800000"/>
              <a:headEnd/>
              <a:tailEnd/>
            </a:ln>
            <a:effectLst/>
          </p:spPr>
          <p:txBody>
            <a:bodyPr wrap="none" anchor="ctr"/>
            <a:lstStyle/>
            <a:p>
              <a:endParaRPr lang="ru-RU"/>
            </a:p>
          </p:txBody>
        </p:sp>
        <p:sp>
          <p:nvSpPr>
            <p:cNvPr id="252134" name="Oval 230"/>
            <p:cNvSpPr>
              <a:spLocks noChangeArrowheads="1"/>
            </p:cNvSpPr>
            <p:nvPr/>
          </p:nvSpPr>
          <p:spPr bwMode="auto">
            <a:xfrm>
              <a:off x="295" y="2772"/>
              <a:ext cx="91" cy="91"/>
            </a:xfrm>
            <a:prstGeom prst="ellipse">
              <a:avLst/>
            </a:prstGeom>
            <a:solidFill>
              <a:srgbClr val="C0C0C0">
                <a:alpha val="20000"/>
              </a:srgbClr>
            </a:solidFill>
            <a:ln w="9525">
              <a:solidFill>
                <a:schemeClr val="tx1"/>
              </a:solidFill>
              <a:round/>
              <a:headEnd/>
              <a:tailEnd/>
            </a:ln>
            <a:effectLst/>
          </p:spPr>
          <p:txBody>
            <a:bodyPr wrap="none" anchor="ctr"/>
            <a:lstStyle/>
            <a:p>
              <a:endParaRPr lang="ru-RU"/>
            </a:p>
          </p:txBody>
        </p:sp>
        <p:sp>
          <p:nvSpPr>
            <p:cNvPr id="252135" name="Rectangle 231"/>
            <p:cNvSpPr>
              <a:spLocks noChangeArrowheads="1"/>
            </p:cNvSpPr>
            <p:nvPr/>
          </p:nvSpPr>
          <p:spPr bwMode="auto">
            <a:xfrm>
              <a:off x="158" y="2931"/>
              <a:ext cx="386" cy="68"/>
            </a:xfrm>
            <a:prstGeom prst="rect">
              <a:avLst/>
            </a:prstGeom>
            <a:solidFill>
              <a:srgbClr val="C0C0C0">
                <a:alpha val="20000"/>
              </a:srgbClr>
            </a:solidFill>
            <a:ln w="9525">
              <a:noFill/>
              <a:miter lim="800000"/>
              <a:headEnd/>
              <a:tailEnd/>
            </a:ln>
            <a:effectLst/>
          </p:spPr>
          <p:txBody>
            <a:bodyPr wrap="none" anchor="ctr"/>
            <a:lstStyle/>
            <a:p>
              <a:endParaRPr lang="ru-RU"/>
            </a:p>
          </p:txBody>
        </p:sp>
        <p:sp>
          <p:nvSpPr>
            <p:cNvPr id="252136" name="Line 232"/>
            <p:cNvSpPr>
              <a:spLocks noChangeShapeType="1"/>
            </p:cNvSpPr>
            <p:nvPr/>
          </p:nvSpPr>
          <p:spPr bwMode="auto">
            <a:xfrm>
              <a:off x="158" y="2931"/>
              <a:ext cx="386" cy="0"/>
            </a:xfrm>
            <a:prstGeom prst="line">
              <a:avLst/>
            </a:prstGeom>
            <a:noFill/>
            <a:ln w="9525">
              <a:solidFill>
                <a:schemeClr val="tx1"/>
              </a:solidFill>
              <a:round/>
              <a:headEnd/>
              <a:tailEnd/>
            </a:ln>
            <a:effectLst/>
          </p:spPr>
          <p:txBody>
            <a:bodyPr/>
            <a:lstStyle/>
            <a:p>
              <a:endParaRPr lang="ru-RU"/>
            </a:p>
          </p:txBody>
        </p:sp>
      </p:grpSp>
      <p:grpSp>
        <p:nvGrpSpPr>
          <p:cNvPr id="252145" name="Group 241"/>
          <p:cNvGrpSpPr>
            <a:grpSpLocks/>
          </p:cNvGrpSpPr>
          <p:nvPr/>
        </p:nvGrpSpPr>
        <p:grpSpPr bwMode="auto">
          <a:xfrm>
            <a:off x="590550" y="3394075"/>
            <a:ext cx="417513" cy="647700"/>
            <a:chOff x="385" y="2115"/>
            <a:chExt cx="263" cy="408"/>
          </a:xfrm>
        </p:grpSpPr>
        <p:sp>
          <p:nvSpPr>
            <p:cNvPr id="252115" name="AutoShape 211"/>
            <p:cNvSpPr>
              <a:spLocks noChangeArrowheads="1"/>
            </p:cNvSpPr>
            <p:nvPr/>
          </p:nvSpPr>
          <p:spPr bwMode="auto">
            <a:xfrm rot="-68187832">
              <a:off x="275" y="2321"/>
              <a:ext cx="312" cy="92"/>
            </a:xfrm>
            <a:prstGeom prst="rightArrow">
              <a:avLst>
                <a:gd name="adj1" fmla="val 50000"/>
                <a:gd name="adj2" fmla="val 84783"/>
              </a:avLst>
            </a:prstGeom>
            <a:solidFill>
              <a:srgbClr val="0000FF"/>
            </a:solidFill>
            <a:ln w="9525">
              <a:solidFill>
                <a:schemeClr val="tx1"/>
              </a:solidFill>
              <a:miter lim="800000"/>
              <a:headEnd/>
              <a:tailEnd/>
            </a:ln>
            <a:effectLst/>
          </p:spPr>
          <p:txBody>
            <a:bodyPr vert="eaVert" wrap="none" anchor="ctr"/>
            <a:lstStyle/>
            <a:p>
              <a:pPr algn="ctr"/>
              <a:endParaRPr lang="ru-RU" sz="1800"/>
            </a:p>
          </p:txBody>
        </p:sp>
        <p:graphicFrame>
          <p:nvGraphicFramePr>
            <p:cNvPr id="252140" name="Object 236"/>
            <p:cNvGraphicFramePr>
              <a:graphicFrameLocks noChangeAspect="1"/>
            </p:cNvGraphicFramePr>
            <p:nvPr/>
          </p:nvGraphicFramePr>
          <p:xfrm>
            <a:off x="544" y="2115"/>
            <a:ext cx="104" cy="120"/>
          </p:xfrm>
          <a:graphic>
            <a:graphicData uri="http://schemas.openxmlformats.org/presentationml/2006/ole">
              <p:oleObj spid="_x0000_s252140" name="Формула" r:id="rId9" imgW="164880" imgH="190440" progId="Equation.3">
                <p:embed/>
              </p:oleObj>
            </a:graphicData>
          </a:graphic>
        </p:graphicFrame>
      </p:grpSp>
      <p:grpSp>
        <p:nvGrpSpPr>
          <p:cNvPr id="252144" name="Group 240"/>
          <p:cNvGrpSpPr>
            <a:grpSpLocks/>
          </p:cNvGrpSpPr>
          <p:nvPr/>
        </p:nvGrpSpPr>
        <p:grpSpPr bwMode="auto">
          <a:xfrm>
            <a:off x="228600" y="3436938"/>
            <a:ext cx="814388" cy="639762"/>
            <a:chOff x="1406" y="2930"/>
            <a:chExt cx="513" cy="403"/>
          </a:xfrm>
        </p:grpSpPr>
        <p:sp>
          <p:nvSpPr>
            <p:cNvPr id="252137" name="AutoShape 233"/>
            <p:cNvSpPr>
              <a:spLocks noChangeArrowheads="1"/>
            </p:cNvSpPr>
            <p:nvPr/>
          </p:nvSpPr>
          <p:spPr bwMode="auto">
            <a:xfrm rot="5400000" flipH="1" flipV="1">
              <a:off x="1463" y="3101"/>
              <a:ext cx="250" cy="91"/>
            </a:xfrm>
            <a:prstGeom prst="rightArrow">
              <a:avLst>
                <a:gd name="adj1" fmla="val 50000"/>
                <a:gd name="adj2" fmla="val 68681"/>
              </a:avLst>
            </a:prstGeom>
            <a:solidFill>
              <a:srgbClr val="0000FF"/>
            </a:solidFill>
            <a:ln w="9525">
              <a:solidFill>
                <a:schemeClr val="tx1"/>
              </a:solidFill>
              <a:miter lim="800000"/>
              <a:headEnd/>
              <a:tailEnd/>
            </a:ln>
            <a:effectLst/>
          </p:spPr>
          <p:txBody>
            <a:bodyPr vert="eaVert" wrap="none" anchor="ctr"/>
            <a:lstStyle/>
            <a:p>
              <a:pPr algn="ctr"/>
              <a:endParaRPr lang="ru-RU" sz="1800"/>
            </a:p>
          </p:txBody>
        </p:sp>
        <p:sp>
          <p:nvSpPr>
            <p:cNvPr id="252138" name="AutoShape 234"/>
            <p:cNvSpPr>
              <a:spLocks noChangeArrowheads="1"/>
            </p:cNvSpPr>
            <p:nvPr/>
          </p:nvSpPr>
          <p:spPr bwMode="auto">
            <a:xfrm rot="-68187832">
              <a:off x="1523" y="3109"/>
              <a:ext cx="312" cy="92"/>
            </a:xfrm>
            <a:prstGeom prst="rightArrow">
              <a:avLst>
                <a:gd name="adj1" fmla="val 50000"/>
                <a:gd name="adj2" fmla="val 84783"/>
              </a:avLst>
            </a:prstGeom>
            <a:solidFill>
              <a:srgbClr val="0000FF">
                <a:alpha val="0"/>
              </a:srgbClr>
            </a:solidFill>
            <a:ln w="9525">
              <a:solidFill>
                <a:srgbClr val="0000FF"/>
              </a:solidFill>
              <a:miter lim="800000"/>
              <a:headEnd/>
              <a:tailEnd/>
            </a:ln>
            <a:effectLst/>
          </p:spPr>
          <p:txBody>
            <a:bodyPr vert="eaVert" wrap="none" anchor="ctr"/>
            <a:lstStyle/>
            <a:p>
              <a:pPr algn="ctr"/>
              <a:endParaRPr lang="ru-RU" sz="1800"/>
            </a:p>
          </p:txBody>
        </p:sp>
        <p:sp>
          <p:nvSpPr>
            <p:cNvPr id="252139" name="AutoShape 235"/>
            <p:cNvSpPr>
              <a:spLocks noChangeArrowheads="1"/>
            </p:cNvSpPr>
            <p:nvPr/>
          </p:nvSpPr>
          <p:spPr bwMode="auto">
            <a:xfrm rot="10800000" flipH="1" flipV="1">
              <a:off x="1576" y="3226"/>
              <a:ext cx="215" cy="91"/>
            </a:xfrm>
            <a:prstGeom prst="rightArrow">
              <a:avLst>
                <a:gd name="adj1" fmla="val 50000"/>
                <a:gd name="adj2" fmla="val 59066"/>
              </a:avLst>
            </a:prstGeom>
            <a:solidFill>
              <a:srgbClr val="0000FF"/>
            </a:solidFill>
            <a:ln w="9525">
              <a:solidFill>
                <a:schemeClr val="tx1"/>
              </a:solidFill>
              <a:miter lim="800000"/>
              <a:headEnd/>
              <a:tailEnd/>
            </a:ln>
            <a:effectLst/>
          </p:spPr>
          <p:txBody>
            <a:bodyPr wrap="none" anchor="ctr"/>
            <a:lstStyle/>
            <a:p>
              <a:pPr algn="ctr"/>
              <a:endParaRPr lang="ru-RU" sz="1800"/>
            </a:p>
          </p:txBody>
        </p:sp>
        <p:graphicFrame>
          <p:nvGraphicFramePr>
            <p:cNvPr id="252141" name="Object 237"/>
            <p:cNvGraphicFramePr>
              <a:graphicFrameLocks noChangeAspect="1"/>
            </p:cNvGraphicFramePr>
            <p:nvPr/>
          </p:nvGraphicFramePr>
          <p:xfrm>
            <a:off x="1791" y="3181"/>
            <a:ext cx="128" cy="152"/>
          </p:xfrm>
          <a:graphic>
            <a:graphicData uri="http://schemas.openxmlformats.org/presentationml/2006/ole">
              <p:oleObj spid="_x0000_s252141" name="Формула" r:id="rId10" imgW="203040" imgH="241200" progId="Equation.3">
                <p:embed/>
              </p:oleObj>
            </a:graphicData>
          </a:graphic>
        </p:graphicFrame>
        <p:graphicFrame>
          <p:nvGraphicFramePr>
            <p:cNvPr id="252142" name="Object 238"/>
            <p:cNvGraphicFramePr>
              <a:graphicFrameLocks noChangeAspect="1"/>
            </p:cNvGraphicFramePr>
            <p:nvPr/>
          </p:nvGraphicFramePr>
          <p:xfrm>
            <a:off x="1406" y="2930"/>
            <a:ext cx="128" cy="160"/>
          </p:xfrm>
          <a:graphic>
            <a:graphicData uri="http://schemas.openxmlformats.org/presentationml/2006/ole">
              <p:oleObj spid="_x0000_s252142" name="Формула" r:id="rId11" imgW="203040" imgH="253800" progId="Equation.3">
                <p:embed/>
              </p:oleObj>
            </a:graphicData>
          </a:graphic>
        </p:graphicFrame>
      </p:grpSp>
      <p:grpSp>
        <p:nvGrpSpPr>
          <p:cNvPr id="252146" name="Group 242"/>
          <p:cNvGrpSpPr>
            <a:grpSpLocks/>
          </p:cNvGrpSpPr>
          <p:nvPr/>
        </p:nvGrpSpPr>
        <p:grpSpPr bwMode="auto">
          <a:xfrm>
            <a:off x="1655763" y="3633788"/>
            <a:ext cx="452437" cy="658812"/>
            <a:chOff x="1043" y="2289"/>
            <a:chExt cx="285" cy="415"/>
          </a:xfrm>
        </p:grpSpPr>
        <p:grpSp>
          <p:nvGrpSpPr>
            <p:cNvPr id="252116" name="Group 212"/>
            <p:cNvGrpSpPr>
              <a:grpSpLocks/>
            </p:cNvGrpSpPr>
            <p:nvPr/>
          </p:nvGrpSpPr>
          <p:grpSpPr bwMode="auto">
            <a:xfrm>
              <a:off x="1043" y="2392"/>
              <a:ext cx="205" cy="312"/>
              <a:chOff x="2063" y="2801"/>
              <a:chExt cx="205" cy="312"/>
            </a:xfrm>
          </p:grpSpPr>
          <p:sp>
            <p:nvSpPr>
              <p:cNvPr id="252058" name="Oval 154"/>
              <p:cNvSpPr>
                <a:spLocks noChangeArrowheads="1"/>
              </p:cNvSpPr>
              <p:nvPr/>
            </p:nvSpPr>
            <p:spPr bwMode="auto">
              <a:xfrm>
                <a:off x="2063" y="2925"/>
                <a:ext cx="205" cy="188"/>
              </a:xfrm>
              <a:prstGeom prst="ellipse">
                <a:avLst/>
              </a:prstGeom>
              <a:solidFill>
                <a:srgbClr val="C0C0C0"/>
              </a:solidFill>
              <a:ln w="9525">
                <a:noFill/>
                <a:round/>
                <a:headEnd/>
                <a:tailEnd/>
              </a:ln>
              <a:effectLst/>
            </p:spPr>
            <p:txBody>
              <a:bodyPr wrap="none" anchor="ctr"/>
              <a:lstStyle/>
              <a:p>
                <a:endParaRPr lang="ru-RU"/>
              </a:p>
            </p:txBody>
          </p:sp>
          <p:sp>
            <p:nvSpPr>
              <p:cNvPr id="252059" name="Oval 155"/>
              <p:cNvSpPr>
                <a:spLocks noChangeArrowheads="1"/>
              </p:cNvSpPr>
              <p:nvPr/>
            </p:nvSpPr>
            <p:spPr bwMode="auto">
              <a:xfrm>
                <a:off x="2086" y="2948"/>
                <a:ext cx="159" cy="142"/>
              </a:xfrm>
              <a:prstGeom prst="ellipse">
                <a:avLst/>
              </a:prstGeom>
              <a:solidFill>
                <a:schemeClr val="bg1"/>
              </a:solidFill>
              <a:ln w="9525">
                <a:solidFill>
                  <a:schemeClr val="tx1"/>
                </a:solidFill>
                <a:round/>
                <a:headEnd/>
                <a:tailEnd/>
              </a:ln>
              <a:effectLst/>
            </p:spPr>
            <p:txBody>
              <a:bodyPr wrap="none" anchor="ctr"/>
              <a:lstStyle/>
              <a:p>
                <a:endParaRPr lang="ru-RU"/>
              </a:p>
            </p:txBody>
          </p:sp>
          <p:sp>
            <p:nvSpPr>
              <p:cNvPr id="251966" name="Oval 62"/>
              <p:cNvSpPr>
                <a:spLocks noChangeArrowheads="1"/>
              </p:cNvSpPr>
              <p:nvPr/>
            </p:nvSpPr>
            <p:spPr bwMode="auto">
              <a:xfrm>
                <a:off x="2087" y="2976"/>
                <a:ext cx="113" cy="114"/>
              </a:xfrm>
              <a:prstGeom prst="ellipse">
                <a:avLst/>
              </a:prstGeom>
              <a:solidFill>
                <a:srgbClr val="FFCC00"/>
              </a:solidFill>
              <a:ln w="9525">
                <a:solidFill>
                  <a:schemeClr val="tx1"/>
                </a:solidFill>
                <a:round/>
                <a:headEnd/>
                <a:tailEnd/>
              </a:ln>
              <a:effectLst/>
            </p:spPr>
            <p:txBody>
              <a:bodyPr wrap="none" anchor="ctr"/>
              <a:lstStyle/>
              <a:p>
                <a:endParaRPr lang="ru-RU"/>
              </a:p>
            </p:txBody>
          </p:sp>
          <p:sp>
            <p:nvSpPr>
              <p:cNvPr id="252060" name="AutoShape 156"/>
              <p:cNvSpPr>
                <a:spLocks noChangeArrowheads="1"/>
              </p:cNvSpPr>
              <p:nvPr/>
            </p:nvSpPr>
            <p:spPr bwMode="auto">
              <a:xfrm rot="-68187832">
                <a:off x="2044" y="2911"/>
                <a:ext cx="312" cy="92"/>
              </a:xfrm>
              <a:prstGeom prst="rightArrow">
                <a:avLst>
                  <a:gd name="adj1" fmla="val 50000"/>
                  <a:gd name="adj2" fmla="val 84783"/>
                </a:avLst>
              </a:prstGeom>
              <a:solidFill>
                <a:srgbClr val="0000FF"/>
              </a:solidFill>
              <a:ln w="9525">
                <a:solidFill>
                  <a:schemeClr val="tx1"/>
                </a:solidFill>
                <a:miter lim="800000"/>
                <a:headEnd/>
                <a:tailEnd/>
              </a:ln>
              <a:effectLst/>
            </p:spPr>
            <p:txBody>
              <a:bodyPr vert="eaVert" wrap="none" anchor="ctr"/>
              <a:lstStyle/>
              <a:p>
                <a:pPr algn="ctr"/>
                <a:endParaRPr lang="ru-RU" sz="1800"/>
              </a:p>
            </p:txBody>
          </p:sp>
        </p:grpSp>
        <p:graphicFrame>
          <p:nvGraphicFramePr>
            <p:cNvPr id="252143" name="Object 239"/>
            <p:cNvGraphicFramePr>
              <a:graphicFrameLocks noChangeAspect="1"/>
            </p:cNvGraphicFramePr>
            <p:nvPr/>
          </p:nvGraphicFramePr>
          <p:xfrm>
            <a:off x="1224" y="2289"/>
            <a:ext cx="104" cy="120"/>
          </p:xfrm>
          <a:graphic>
            <a:graphicData uri="http://schemas.openxmlformats.org/presentationml/2006/ole">
              <p:oleObj spid="_x0000_s252143" name="Формула" r:id="rId12" imgW="164880" imgH="190440" progId="Equation.3">
                <p:embed/>
              </p:oleObj>
            </a:graphicData>
          </a:graphic>
        </p:graphicFrame>
      </p:grpSp>
      <p:sp>
        <p:nvSpPr>
          <p:cNvPr id="252148" name="Text Box 244"/>
          <p:cNvSpPr txBox="1">
            <a:spLocks noChangeArrowheads="1"/>
          </p:cNvSpPr>
          <p:nvPr/>
        </p:nvSpPr>
        <p:spPr bwMode="auto">
          <a:xfrm>
            <a:off x="2232025" y="3933825"/>
            <a:ext cx="1692275" cy="1158875"/>
          </a:xfrm>
          <a:prstGeom prst="rect">
            <a:avLst/>
          </a:prstGeom>
          <a:solidFill>
            <a:srgbClr val="00FFFF"/>
          </a:solidFill>
          <a:ln w="9525">
            <a:noFill/>
            <a:miter lim="800000"/>
            <a:headEnd/>
            <a:tailEnd/>
          </a:ln>
          <a:effectLst/>
        </p:spPr>
        <p:txBody>
          <a:bodyPr>
            <a:spAutoFit/>
          </a:bodyPr>
          <a:lstStyle/>
          <a:p>
            <a:r>
              <a:rPr lang="ru-RU" sz="1000" b="1">
                <a:solidFill>
                  <a:srgbClr val="FF0000"/>
                </a:solidFill>
              </a:rPr>
              <a:t>Реакцию неподвижного</a:t>
            </a:r>
          </a:p>
          <a:p>
            <a:r>
              <a:rPr lang="ru-RU" sz="1000" b="1">
                <a:solidFill>
                  <a:srgbClr val="FF0000"/>
                </a:solidFill>
              </a:rPr>
              <a:t>шарнира можно разложить на две составляющие, например, </a:t>
            </a:r>
            <a:r>
              <a:rPr lang="en-US" sz="1000" b="1" i="1">
                <a:solidFill>
                  <a:srgbClr val="FF0000"/>
                </a:solidFill>
              </a:rPr>
              <a:t>R</a:t>
            </a:r>
            <a:r>
              <a:rPr lang="en-US" sz="1000" b="1" i="1" baseline="-25000">
                <a:solidFill>
                  <a:srgbClr val="FF0000"/>
                </a:solidFill>
              </a:rPr>
              <a:t>x</a:t>
            </a:r>
            <a:r>
              <a:rPr lang="en-US" sz="1000" b="1">
                <a:solidFill>
                  <a:srgbClr val="FF0000"/>
                </a:solidFill>
              </a:rPr>
              <a:t> </a:t>
            </a:r>
            <a:r>
              <a:rPr lang="ru-RU" sz="1000" b="1">
                <a:solidFill>
                  <a:srgbClr val="FF0000"/>
                </a:solidFill>
              </a:rPr>
              <a:t>и </a:t>
            </a:r>
            <a:r>
              <a:rPr lang="en-US" sz="1000" b="1" i="1">
                <a:solidFill>
                  <a:srgbClr val="FF0000"/>
                </a:solidFill>
              </a:rPr>
              <a:t>R</a:t>
            </a:r>
            <a:r>
              <a:rPr lang="en-US" sz="1000" b="1" i="1" baseline="-25000">
                <a:solidFill>
                  <a:srgbClr val="FF0000"/>
                </a:solidFill>
              </a:rPr>
              <a:t>y</a:t>
            </a:r>
            <a:r>
              <a:rPr lang="ru-RU" sz="1000" b="1">
                <a:solidFill>
                  <a:srgbClr val="FF0000"/>
                </a:solidFill>
              </a:rPr>
              <a:t>, параллельные координатным осям.</a:t>
            </a:r>
          </a:p>
        </p:txBody>
      </p:sp>
      <p:sp>
        <p:nvSpPr>
          <p:cNvPr id="252152" name="Text Box 248"/>
          <p:cNvSpPr txBox="1">
            <a:spLocks noChangeArrowheads="1"/>
          </p:cNvSpPr>
          <p:nvPr/>
        </p:nvSpPr>
        <p:spPr bwMode="auto">
          <a:xfrm>
            <a:off x="3827463" y="3076575"/>
            <a:ext cx="2551112" cy="244475"/>
          </a:xfrm>
          <a:prstGeom prst="rect">
            <a:avLst/>
          </a:prstGeom>
          <a:noFill/>
          <a:ln w="9525">
            <a:noFill/>
            <a:miter lim="800000"/>
            <a:headEnd/>
            <a:tailEnd/>
          </a:ln>
          <a:effectLst/>
        </p:spPr>
        <p:txBody>
          <a:bodyPr wrap="none">
            <a:spAutoFit/>
          </a:bodyPr>
          <a:lstStyle/>
          <a:p>
            <a:r>
              <a:rPr lang="ru-RU" sz="1000"/>
              <a:t>4. </a:t>
            </a:r>
            <a:r>
              <a:rPr lang="ru-RU" sz="1000">
                <a:solidFill>
                  <a:srgbClr val="FF0000"/>
                </a:solidFill>
              </a:rPr>
              <a:t>Подвижный цилиндрический шарнир</a:t>
            </a:r>
            <a:r>
              <a:rPr lang="en-US" sz="1000">
                <a:solidFill>
                  <a:srgbClr val="FF0000"/>
                </a:solidFill>
              </a:rPr>
              <a:t>:</a:t>
            </a:r>
            <a:endParaRPr lang="ru-RU" sz="1000">
              <a:solidFill>
                <a:srgbClr val="FF0000"/>
              </a:solidFill>
            </a:endParaRPr>
          </a:p>
        </p:txBody>
      </p:sp>
      <p:sp>
        <p:nvSpPr>
          <p:cNvPr id="252153" name="Rectangle 249"/>
          <p:cNvSpPr>
            <a:spLocks noChangeArrowheads="1"/>
          </p:cNvSpPr>
          <p:nvPr/>
        </p:nvSpPr>
        <p:spPr bwMode="auto">
          <a:xfrm>
            <a:off x="4140200" y="3536950"/>
            <a:ext cx="1547813" cy="360363"/>
          </a:xfrm>
          <a:prstGeom prst="rect">
            <a:avLst/>
          </a:prstGeom>
          <a:solidFill>
            <a:srgbClr val="CCFFFF">
              <a:alpha val="45000"/>
            </a:srgbClr>
          </a:solidFill>
          <a:ln w="9525">
            <a:solidFill>
              <a:srgbClr val="00CCFF"/>
            </a:solidFill>
            <a:prstDash val="dash"/>
            <a:miter lim="800000"/>
            <a:headEnd/>
            <a:tailEnd/>
          </a:ln>
          <a:effectLst/>
        </p:spPr>
        <p:txBody>
          <a:bodyPr wrap="none" anchor="ctr"/>
          <a:lstStyle/>
          <a:p>
            <a:endParaRPr lang="ru-RU"/>
          </a:p>
        </p:txBody>
      </p:sp>
      <p:sp>
        <p:nvSpPr>
          <p:cNvPr id="252157" name="AutoShape 253"/>
          <p:cNvSpPr>
            <a:spLocks noChangeArrowheads="1"/>
          </p:cNvSpPr>
          <p:nvPr/>
        </p:nvSpPr>
        <p:spPr bwMode="auto">
          <a:xfrm rot="16200000" flipH="1">
            <a:off x="5080794" y="3856832"/>
            <a:ext cx="495300" cy="144462"/>
          </a:xfrm>
          <a:prstGeom prst="rightArrow">
            <a:avLst>
              <a:gd name="adj1" fmla="val 50000"/>
              <a:gd name="adj2" fmla="val 85715"/>
            </a:avLst>
          </a:prstGeom>
          <a:solidFill>
            <a:srgbClr val="FF0000"/>
          </a:solidFill>
          <a:ln w="9525">
            <a:solidFill>
              <a:schemeClr val="tx1"/>
            </a:solidFill>
            <a:miter lim="800000"/>
            <a:headEnd/>
            <a:tailEnd/>
          </a:ln>
          <a:effectLst/>
        </p:spPr>
        <p:txBody>
          <a:bodyPr vert="eaVert" wrap="none" anchor="ctr"/>
          <a:lstStyle/>
          <a:p>
            <a:pPr algn="ctr"/>
            <a:endParaRPr lang="ru-RU" sz="1800"/>
          </a:p>
        </p:txBody>
      </p:sp>
      <p:sp>
        <p:nvSpPr>
          <p:cNvPr id="252158" name="AutoShape 254"/>
          <p:cNvSpPr>
            <a:spLocks noChangeArrowheads="1"/>
          </p:cNvSpPr>
          <p:nvPr/>
        </p:nvSpPr>
        <p:spPr bwMode="auto">
          <a:xfrm flipH="1">
            <a:off x="4967288" y="3608388"/>
            <a:ext cx="390525" cy="149225"/>
          </a:xfrm>
          <a:prstGeom prst="rightArrow">
            <a:avLst>
              <a:gd name="adj1" fmla="val 50000"/>
              <a:gd name="adj2" fmla="val 65426"/>
            </a:avLst>
          </a:prstGeom>
          <a:solidFill>
            <a:srgbClr val="FF0000"/>
          </a:solidFill>
          <a:ln w="9525">
            <a:solidFill>
              <a:schemeClr val="tx1"/>
            </a:solidFill>
            <a:miter lim="800000"/>
            <a:headEnd/>
            <a:tailEnd/>
          </a:ln>
          <a:effectLst/>
        </p:spPr>
        <p:txBody>
          <a:bodyPr wrap="none" anchor="ctr"/>
          <a:lstStyle/>
          <a:p>
            <a:pPr algn="ctr"/>
            <a:endParaRPr lang="ru-RU" sz="1800"/>
          </a:p>
        </p:txBody>
      </p:sp>
      <p:grpSp>
        <p:nvGrpSpPr>
          <p:cNvPr id="252159" name="Group 255"/>
          <p:cNvGrpSpPr>
            <a:grpSpLocks/>
          </p:cNvGrpSpPr>
          <p:nvPr/>
        </p:nvGrpSpPr>
        <p:grpSpPr bwMode="auto">
          <a:xfrm>
            <a:off x="4067175" y="3860800"/>
            <a:ext cx="612775" cy="469900"/>
            <a:chOff x="657" y="2976"/>
            <a:chExt cx="386" cy="296"/>
          </a:xfrm>
        </p:grpSpPr>
        <p:sp>
          <p:nvSpPr>
            <p:cNvPr id="252160" name="AutoShape 256"/>
            <p:cNvSpPr>
              <a:spLocks noChangeArrowheads="1"/>
            </p:cNvSpPr>
            <p:nvPr/>
          </p:nvSpPr>
          <p:spPr bwMode="auto">
            <a:xfrm>
              <a:off x="726" y="3021"/>
              <a:ext cx="227" cy="113"/>
            </a:xfrm>
            <a:prstGeom prst="triangle">
              <a:avLst>
                <a:gd name="adj" fmla="val 50000"/>
              </a:avLst>
            </a:prstGeom>
            <a:solidFill>
              <a:srgbClr val="C0C0C0">
                <a:alpha val="20000"/>
              </a:srgbClr>
            </a:solidFill>
            <a:ln w="9525">
              <a:solidFill>
                <a:schemeClr val="tx1"/>
              </a:solidFill>
              <a:miter lim="800000"/>
              <a:headEnd/>
              <a:tailEnd/>
            </a:ln>
            <a:effectLst/>
          </p:spPr>
          <p:txBody>
            <a:bodyPr wrap="none" anchor="ctr"/>
            <a:lstStyle/>
            <a:p>
              <a:endParaRPr lang="ru-RU"/>
            </a:p>
          </p:txBody>
        </p:sp>
        <p:sp>
          <p:nvSpPr>
            <p:cNvPr id="252161" name="Oval 257"/>
            <p:cNvSpPr>
              <a:spLocks noChangeArrowheads="1"/>
            </p:cNvSpPr>
            <p:nvPr/>
          </p:nvSpPr>
          <p:spPr bwMode="auto">
            <a:xfrm>
              <a:off x="794" y="2976"/>
              <a:ext cx="91" cy="91"/>
            </a:xfrm>
            <a:prstGeom prst="ellipse">
              <a:avLst/>
            </a:prstGeom>
            <a:solidFill>
              <a:srgbClr val="C0C0C0">
                <a:alpha val="20000"/>
              </a:srgbClr>
            </a:solidFill>
            <a:ln w="9525">
              <a:solidFill>
                <a:schemeClr val="tx1"/>
              </a:solidFill>
              <a:round/>
              <a:headEnd/>
              <a:tailEnd/>
            </a:ln>
            <a:effectLst/>
          </p:spPr>
          <p:txBody>
            <a:bodyPr wrap="none" anchor="ctr"/>
            <a:lstStyle/>
            <a:p>
              <a:endParaRPr lang="ru-RU"/>
            </a:p>
          </p:txBody>
        </p:sp>
        <p:sp>
          <p:nvSpPr>
            <p:cNvPr id="252162" name="Rectangle 258"/>
            <p:cNvSpPr>
              <a:spLocks noChangeArrowheads="1"/>
            </p:cNvSpPr>
            <p:nvPr/>
          </p:nvSpPr>
          <p:spPr bwMode="auto">
            <a:xfrm>
              <a:off x="657" y="3204"/>
              <a:ext cx="386" cy="68"/>
            </a:xfrm>
            <a:prstGeom prst="rect">
              <a:avLst/>
            </a:prstGeom>
            <a:solidFill>
              <a:srgbClr val="C0C0C0">
                <a:alpha val="20000"/>
              </a:srgbClr>
            </a:solidFill>
            <a:ln w="9525">
              <a:noFill/>
              <a:miter lim="800000"/>
              <a:headEnd/>
              <a:tailEnd/>
            </a:ln>
            <a:effectLst/>
          </p:spPr>
          <p:txBody>
            <a:bodyPr wrap="none" anchor="ctr"/>
            <a:lstStyle/>
            <a:p>
              <a:endParaRPr lang="ru-RU"/>
            </a:p>
          </p:txBody>
        </p:sp>
        <p:sp>
          <p:nvSpPr>
            <p:cNvPr id="252163" name="Line 259"/>
            <p:cNvSpPr>
              <a:spLocks noChangeShapeType="1"/>
            </p:cNvSpPr>
            <p:nvPr/>
          </p:nvSpPr>
          <p:spPr bwMode="auto">
            <a:xfrm>
              <a:off x="657" y="3204"/>
              <a:ext cx="386" cy="0"/>
            </a:xfrm>
            <a:prstGeom prst="line">
              <a:avLst/>
            </a:prstGeom>
            <a:noFill/>
            <a:ln w="9525">
              <a:solidFill>
                <a:schemeClr val="tx1"/>
              </a:solidFill>
              <a:round/>
              <a:headEnd/>
              <a:tailEnd/>
            </a:ln>
            <a:effectLst/>
          </p:spPr>
          <p:txBody>
            <a:bodyPr/>
            <a:lstStyle/>
            <a:p>
              <a:endParaRPr lang="ru-RU"/>
            </a:p>
          </p:txBody>
        </p:sp>
        <p:sp>
          <p:nvSpPr>
            <p:cNvPr id="252164" name="Oval 260"/>
            <p:cNvSpPr>
              <a:spLocks noChangeArrowheads="1"/>
            </p:cNvSpPr>
            <p:nvPr/>
          </p:nvSpPr>
          <p:spPr bwMode="auto">
            <a:xfrm>
              <a:off x="748" y="3135"/>
              <a:ext cx="68" cy="68"/>
            </a:xfrm>
            <a:prstGeom prst="ellipse">
              <a:avLst/>
            </a:prstGeom>
            <a:solidFill>
              <a:srgbClr val="C0C0C0">
                <a:alpha val="20000"/>
              </a:srgbClr>
            </a:solidFill>
            <a:ln w="9525">
              <a:solidFill>
                <a:schemeClr val="tx1"/>
              </a:solidFill>
              <a:round/>
              <a:headEnd/>
              <a:tailEnd/>
            </a:ln>
            <a:effectLst/>
          </p:spPr>
          <p:txBody>
            <a:bodyPr wrap="none" anchor="ctr"/>
            <a:lstStyle/>
            <a:p>
              <a:endParaRPr lang="ru-RU"/>
            </a:p>
          </p:txBody>
        </p:sp>
        <p:sp>
          <p:nvSpPr>
            <p:cNvPr id="252165" name="Oval 261"/>
            <p:cNvSpPr>
              <a:spLocks noChangeArrowheads="1"/>
            </p:cNvSpPr>
            <p:nvPr/>
          </p:nvSpPr>
          <p:spPr bwMode="auto">
            <a:xfrm>
              <a:off x="861" y="3135"/>
              <a:ext cx="68" cy="68"/>
            </a:xfrm>
            <a:prstGeom prst="ellipse">
              <a:avLst/>
            </a:prstGeom>
            <a:solidFill>
              <a:srgbClr val="C0C0C0">
                <a:alpha val="20000"/>
              </a:srgbClr>
            </a:solidFill>
            <a:ln w="9525">
              <a:solidFill>
                <a:schemeClr val="tx1"/>
              </a:solidFill>
              <a:round/>
              <a:headEnd/>
              <a:tailEnd/>
            </a:ln>
            <a:effectLst/>
          </p:spPr>
          <p:txBody>
            <a:bodyPr wrap="none" anchor="ctr"/>
            <a:lstStyle/>
            <a:p>
              <a:endParaRPr lang="ru-RU"/>
            </a:p>
          </p:txBody>
        </p:sp>
      </p:grpSp>
      <p:grpSp>
        <p:nvGrpSpPr>
          <p:cNvPr id="252167" name="Group 263"/>
          <p:cNvGrpSpPr>
            <a:grpSpLocks/>
          </p:cNvGrpSpPr>
          <p:nvPr/>
        </p:nvGrpSpPr>
        <p:grpSpPr bwMode="auto">
          <a:xfrm>
            <a:off x="4284663" y="3333750"/>
            <a:ext cx="369887" cy="590550"/>
            <a:chOff x="2699" y="2100"/>
            <a:chExt cx="233" cy="372"/>
          </a:xfrm>
        </p:grpSpPr>
        <p:sp>
          <p:nvSpPr>
            <p:cNvPr id="252032" name="AutoShape 128"/>
            <p:cNvSpPr>
              <a:spLocks noChangeArrowheads="1"/>
            </p:cNvSpPr>
            <p:nvPr/>
          </p:nvSpPr>
          <p:spPr bwMode="auto">
            <a:xfrm rot="5400000" flipH="1" flipV="1">
              <a:off x="2589" y="2270"/>
              <a:ext cx="312" cy="91"/>
            </a:xfrm>
            <a:prstGeom prst="rightArrow">
              <a:avLst>
                <a:gd name="adj1" fmla="val 50000"/>
                <a:gd name="adj2" fmla="val 85714"/>
              </a:avLst>
            </a:prstGeom>
            <a:solidFill>
              <a:srgbClr val="0000FF"/>
            </a:solidFill>
            <a:ln w="9525">
              <a:solidFill>
                <a:schemeClr val="tx1"/>
              </a:solidFill>
              <a:miter lim="800000"/>
              <a:headEnd/>
              <a:tailEnd/>
            </a:ln>
            <a:effectLst/>
          </p:spPr>
          <p:txBody>
            <a:bodyPr vert="eaVert" wrap="none" anchor="ctr"/>
            <a:lstStyle/>
            <a:p>
              <a:pPr algn="ctr"/>
              <a:endParaRPr lang="ru-RU" sz="1800"/>
            </a:p>
          </p:txBody>
        </p:sp>
        <p:graphicFrame>
          <p:nvGraphicFramePr>
            <p:cNvPr id="252166" name="Object 262"/>
            <p:cNvGraphicFramePr>
              <a:graphicFrameLocks noChangeAspect="1"/>
            </p:cNvGraphicFramePr>
            <p:nvPr/>
          </p:nvGraphicFramePr>
          <p:xfrm>
            <a:off x="2828" y="2100"/>
            <a:ext cx="104" cy="120"/>
          </p:xfrm>
          <a:graphic>
            <a:graphicData uri="http://schemas.openxmlformats.org/presentationml/2006/ole">
              <p:oleObj spid="_x0000_s252166" name="Формула" r:id="rId13" imgW="164880" imgH="190440" progId="Equation.3">
                <p:embed/>
              </p:oleObj>
            </a:graphicData>
          </a:graphic>
        </p:graphicFrame>
      </p:grpSp>
      <p:sp>
        <p:nvSpPr>
          <p:cNvPr id="252175" name="Text Box 271"/>
          <p:cNvSpPr txBox="1">
            <a:spLocks noChangeArrowheads="1"/>
          </p:cNvSpPr>
          <p:nvPr/>
        </p:nvSpPr>
        <p:spPr bwMode="auto">
          <a:xfrm>
            <a:off x="6011863" y="3392488"/>
            <a:ext cx="1692275" cy="1006475"/>
          </a:xfrm>
          <a:prstGeom prst="rect">
            <a:avLst/>
          </a:prstGeom>
          <a:solidFill>
            <a:srgbClr val="FFFF00"/>
          </a:solidFill>
          <a:ln w="9525">
            <a:noFill/>
            <a:miter lim="800000"/>
            <a:headEnd/>
            <a:tailEnd/>
          </a:ln>
          <a:effectLst/>
        </p:spPr>
        <p:txBody>
          <a:bodyPr>
            <a:spAutoFit/>
          </a:bodyPr>
          <a:lstStyle/>
          <a:p>
            <a:r>
              <a:rPr lang="ru-RU" sz="1000" b="1">
                <a:solidFill>
                  <a:srgbClr val="FF0000"/>
                </a:solidFill>
              </a:rPr>
              <a:t>Реакция подвижного</a:t>
            </a:r>
          </a:p>
          <a:p>
            <a:r>
              <a:rPr lang="ru-RU" sz="1000" b="1">
                <a:solidFill>
                  <a:srgbClr val="FF0000"/>
                </a:solidFill>
              </a:rPr>
              <a:t>шарнира проходит через центр шарнира перпендикулярно оси шарнира и</a:t>
            </a:r>
            <a:r>
              <a:rPr lang="en-US" sz="1000" b="1">
                <a:solidFill>
                  <a:srgbClr val="FF0000"/>
                </a:solidFill>
              </a:rPr>
              <a:t> </a:t>
            </a:r>
            <a:r>
              <a:rPr lang="ru-RU" sz="1000" b="1">
                <a:solidFill>
                  <a:srgbClr val="FF0000"/>
                </a:solidFill>
              </a:rPr>
              <a:t>плоскости опирания.</a:t>
            </a:r>
          </a:p>
        </p:txBody>
      </p:sp>
      <p:grpSp>
        <p:nvGrpSpPr>
          <p:cNvPr id="252197" name="Group 293"/>
          <p:cNvGrpSpPr>
            <a:grpSpLocks/>
          </p:cNvGrpSpPr>
          <p:nvPr/>
        </p:nvGrpSpPr>
        <p:grpSpPr bwMode="auto">
          <a:xfrm>
            <a:off x="1260475" y="6176963"/>
            <a:ext cx="971550" cy="385762"/>
            <a:chOff x="680" y="3550"/>
            <a:chExt cx="612" cy="243"/>
          </a:xfrm>
        </p:grpSpPr>
        <p:sp>
          <p:nvSpPr>
            <p:cNvPr id="252193" name="AutoShape 289"/>
            <p:cNvSpPr>
              <a:spLocks noChangeArrowheads="1"/>
            </p:cNvSpPr>
            <p:nvPr/>
          </p:nvSpPr>
          <p:spPr bwMode="auto">
            <a:xfrm>
              <a:off x="680" y="3612"/>
              <a:ext cx="612" cy="181"/>
            </a:xfrm>
            <a:prstGeom prst="parallelogram">
              <a:avLst>
                <a:gd name="adj" fmla="val 84530"/>
              </a:avLst>
            </a:prstGeom>
            <a:solidFill>
              <a:srgbClr val="C0C0C0"/>
            </a:solidFill>
            <a:ln w="9525">
              <a:solidFill>
                <a:schemeClr val="tx1"/>
              </a:solidFill>
              <a:miter lim="800000"/>
              <a:headEnd/>
              <a:tailEnd/>
            </a:ln>
            <a:effectLst/>
          </p:spPr>
          <p:txBody>
            <a:bodyPr wrap="none" anchor="ctr"/>
            <a:lstStyle/>
            <a:p>
              <a:endParaRPr lang="ru-RU"/>
            </a:p>
          </p:txBody>
        </p:sp>
        <p:sp>
          <p:nvSpPr>
            <p:cNvPr id="252192" name="AutoShape 288"/>
            <p:cNvSpPr>
              <a:spLocks noChangeArrowheads="1"/>
            </p:cNvSpPr>
            <p:nvPr/>
          </p:nvSpPr>
          <p:spPr bwMode="auto">
            <a:xfrm rot="-67476973">
              <a:off x="966" y="3550"/>
              <a:ext cx="100" cy="198"/>
            </a:xfrm>
            <a:prstGeom prst="triangle">
              <a:avLst>
                <a:gd name="adj" fmla="val 50000"/>
              </a:avLst>
            </a:prstGeom>
            <a:solidFill>
              <a:srgbClr val="969696"/>
            </a:solidFill>
            <a:ln w="9525">
              <a:solidFill>
                <a:schemeClr val="tx1"/>
              </a:solidFill>
              <a:miter lim="800000"/>
              <a:headEnd/>
              <a:tailEnd/>
            </a:ln>
            <a:effectLst/>
          </p:spPr>
          <p:txBody>
            <a:bodyPr wrap="none" anchor="ctr"/>
            <a:lstStyle/>
            <a:p>
              <a:endParaRPr lang="ru-RU"/>
            </a:p>
          </p:txBody>
        </p:sp>
        <p:sp>
          <p:nvSpPr>
            <p:cNvPr id="252169" name="AutoShape 265"/>
            <p:cNvSpPr>
              <a:spLocks noChangeArrowheads="1"/>
            </p:cNvSpPr>
            <p:nvPr/>
          </p:nvSpPr>
          <p:spPr bwMode="auto">
            <a:xfrm>
              <a:off x="862" y="3610"/>
              <a:ext cx="227" cy="115"/>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ru-RU"/>
            </a:p>
          </p:txBody>
        </p:sp>
        <p:sp>
          <p:nvSpPr>
            <p:cNvPr id="252170" name="Oval 266"/>
            <p:cNvSpPr>
              <a:spLocks noChangeArrowheads="1"/>
            </p:cNvSpPr>
            <p:nvPr/>
          </p:nvSpPr>
          <p:spPr bwMode="auto">
            <a:xfrm>
              <a:off x="930" y="3565"/>
              <a:ext cx="90" cy="92"/>
            </a:xfrm>
            <a:prstGeom prst="ellipse">
              <a:avLst/>
            </a:prstGeom>
            <a:solidFill>
              <a:srgbClr val="C0C0C0"/>
            </a:solidFill>
            <a:ln w="9525">
              <a:solidFill>
                <a:schemeClr val="tx1"/>
              </a:solidFill>
              <a:round/>
              <a:headEnd/>
              <a:tailEnd/>
            </a:ln>
            <a:effectLst/>
          </p:spPr>
          <p:txBody>
            <a:bodyPr wrap="none" anchor="ctr"/>
            <a:lstStyle/>
            <a:p>
              <a:endParaRPr lang="ru-RU"/>
            </a:p>
          </p:txBody>
        </p:sp>
        <p:sp>
          <p:nvSpPr>
            <p:cNvPr id="252195" name="Rectangle 291"/>
            <p:cNvSpPr>
              <a:spLocks noChangeArrowheads="1"/>
            </p:cNvSpPr>
            <p:nvPr/>
          </p:nvSpPr>
          <p:spPr bwMode="auto">
            <a:xfrm>
              <a:off x="862" y="3725"/>
              <a:ext cx="226" cy="45"/>
            </a:xfrm>
            <a:prstGeom prst="rect">
              <a:avLst/>
            </a:prstGeom>
            <a:solidFill>
              <a:srgbClr val="C0C0C0"/>
            </a:solidFill>
            <a:ln w="9525">
              <a:noFill/>
              <a:miter lim="800000"/>
              <a:headEnd/>
              <a:tailEnd/>
            </a:ln>
            <a:effectLst/>
          </p:spPr>
          <p:txBody>
            <a:bodyPr wrap="none" anchor="ctr"/>
            <a:lstStyle/>
            <a:p>
              <a:endParaRPr lang="ru-RU"/>
            </a:p>
          </p:txBody>
        </p:sp>
        <p:sp>
          <p:nvSpPr>
            <p:cNvPr id="252196" name="Line 292"/>
            <p:cNvSpPr>
              <a:spLocks noChangeShapeType="1"/>
            </p:cNvSpPr>
            <p:nvPr/>
          </p:nvSpPr>
          <p:spPr bwMode="auto">
            <a:xfrm>
              <a:off x="862" y="3725"/>
              <a:ext cx="226" cy="0"/>
            </a:xfrm>
            <a:prstGeom prst="line">
              <a:avLst/>
            </a:prstGeom>
            <a:noFill/>
            <a:ln w="9525">
              <a:solidFill>
                <a:schemeClr val="tx1"/>
              </a:solidFill>
              <a:round/>
              <a:headEnd/>
              <a:tailEnd/>
            </a:ln>
            <a:effectLst/>
          </p:spPr>
          <p:txBody>
            <a:bodyPr/>
            <a:lstStyle/>
            <a:p>
              <a:endParaRPr lang="ru-RU"/>
            </a:p>
          </p:txBody>
        </p:sp>
      </p:grpSp>
      <p:grpSp>
        <p:nvGrpSpPr>
          <p:cNvPr id="252207" name="Group 303"/>
          <p:cNvGrpSpPr>
            <a:grpSpLocks/>
          </p:cNvGrpSpPr>
          <p:nvPr/>
        </p:nvGrpSpPr>
        <p:grpSpPr bwMode="auto">
          <a:xfrm>
            <a:off x="1258888" y="6199188"/>
            <a:ext cx="971550" cy="361950"/>
            <a:chOff x="1452" y="3678"/>
            <a:chExt cx="612" cy="228"/>
          </a:xfrm>
        </p:grpSpPr>
        <p:sp>
          <p:nvSpPr>
            <p:cNvPr id="252199" name="AutoShape 295"/>
            <p:cNvSpPr>
              <a:spLocks noChangeArrowheads="1"/>
            </p:cNvSpPr>
            <p:nvPr/>
          </p:nvSpPr>
          <p:spPr bwMode="auto">
            <a:xfrm>
              <a:off x="1452" y="3725"/>
              <a:ext cx="612" cy="181"/>
            </a:xfrm>
            <a:prstGeom prst="parallelogram">
              <a:avLst>
                <a:gd name="adj" fmla="val 84530"/>
              </a:avLst>
            </a:prstGeom>
            <a:solidFill>
              <a:srgbClr val="C0C0C0">
                <a:alpha val="20000"/>
              </a:srgbClr>
            </a:solidFill>
            <a:ln w="9525">
              <a:solidFill>
                <a:schemeClr val="tx1"/>
              </a:solidFill>
              <a:miter lim="800000"/>
              <a:headEnd/>
              <a:tailEnd/>
            </a:ln>
            <a:effectLst/>
          </p:spPr>
          <p:txBody>
            <a:bodyPr wrap="none" anchor="ctr"/>
            <a:lstStyle/>
            <a:p>
              <a:endParaRPr lang="ru-RU"/>
            </a:p>
          </p:txBody>
        </p:sp>
        <p:sp>
          <p:nvSpPr>
            <p:cNvPr id="252201" name="AutoShape 297"/>
            <p:cNvSpPr>
              <a:spLocks noChangeArrowheads="1"/>
            </p:cNvSpPr>
            <p:nvPr/>
          </p:nvSpPr>
          <p:spPr bwMode="auto">
            <a:xfrm>
              <a:off x="1634" y="3723"/>
              <a:ext cx="227" cy="115"/>
            </a:xfrm>
            <a:prstGeom prst="triangle">
              <a:avLst>
                <a:gd name="adj" fmla="val 50000"/>
              </a:avLst>
            </a:prstGeom>
            <a:solidFill>
              <a:srgbClr val="C0C0C0">
                <a:alpha val="20000"/>
              </a:srgbClr>
            </a:solidFill>
            <a:ln w="9525">
              <a:solidFill>
                <a:schemeClr val="tx1"/>
              </a:solidFill>
              <a:miter lim="800000"/>
              <a:headEnd/>
              <a:tailEnd/>
            </a:ln>
            <a:effectLst/>
          </p:spPr>
          <p:txBody>
            <a:bodyPr wrap="none" anchor="ctr"/>
            <a:lstStyle/>
            <a:p>
              <a:endParaRPr lang="ru-RU"/>
            </a:p>
          </p:txBody>
        </p:sp>
        <p:sp>
          <p:nvSpPr>
            <p:cNvPr id="252202" name="Oval 298"/>
            <p:cNvSpPr>
              <a:spLocks noChangeArrowheads="1"/>
            </p:cNvSpPr>
            <p:nvPr/>
          </p:nvSpPr>
          <p:spPr bwMode="auto">
            <a:xfrm>
              <a:off x="1702" y="3678"/>
              <a:ext cx="90" cy="92"/>
            </a:xfrm>
            <a:prstGeom prst="ellipse">
              <a:avLst/>
            </a:prstGeom>
            <a:solidFill>
              <a:srgbClr val="C0C0C0">
                <a:alpha val="20000"/>
              </a:srgbClr>
            </a:solidFill>
            <a:ln w="9525">
              <a:solidFill>
                <a:schemeClr val="tx1"/>
              </a:solidFill>
              <a:round/>
              <a:headEnd/>
              <a:tailEnd/>
            </a:ln>
            <a:effectLst/>
          </p:spPr>
          <p:txBody>
            <a:bodyPr wrap="none" anchor="ctr"/>
            <a:lstStyle/>
            <a:p>
              <a:endParaRPr lang="ru-RU"/>
            </a:p>
          </p:txBody>
        </p:sp>
        <p:sp>
          <p:nvSpPr>
            <p:cNvPr id="252203" name="Rectangle 299"/>
            <p:cNvSpPr>
              <a:spLocks noChangeArrowheads="1"/>
            </p:cNvSpPr>
            <p:nvPr/>
          </p:nvSpPr>
          <p:spPr bwMode="auto">
            <a:xfrm>
              <a:off x="1634" y="3838"/>
              <a:ext cx="226" cy="45"/>
            </a:xfrm>
            <a:prstGeom prst="rect">
              <a:avLst/>
            </a:prstGeom>
            <a:solidFill>
              <a:srgbClr val="C0C0C0">
                <a:alpha val="20000"/>
              </a:srgbClr>
            </a:solidFill>
            <a:ln w="9525">
              <a:noFill/>
              <a:miter lim="800000"/>
              <a:headEnd/>
              <a:tailEnd/>
            </a:ln>
            <a:effectLst/>
          </p:spPr>
          <p:txBody>
            <a:bodyPr wrap="none" anchor="ctr"/>
            <a:lstStyle/>
            <a:p>
              <a:endParaRPr lang="ru-RU"/>
            </a:p>
          </p:txBody>
        </p:sp>
        <p:sp>
          <p:nvSpPr>
            <p:cNvPr id="252204" name="Line 300"/>
            <p:cNvSpPr>
              <a:spLocks noChangeShapeType="1"/>
            </p:cNvSpPr>
            <p:nvPr/>
          </p:nvSpPr>
          <p:spPr bwMode="auto">
            <a:xfrm>
              <a:off x="1634" y="3838"/>
              <a:ext cx="226" cy="0"/>
            </a:xfrm>
            <a:prstGeom prst="line">
              <a:avLst/>
            </a:prstGeom>
            <a:noFill/>
            <a:ln w="9525">
              <a:solidFill>
                <a:schemeClr val="tx1"/>
              </a:solidFill>
              <a:round/>
              <a:headEnd/>
              <a:tailEnd/>
            </a:ln>
            <a:effectLst/>
          </p:spPr>
          <p:txBody>
            <a:bodyPr/>
            <a:lstStyle/>
            <a:p>
              <a:endParaRPr lang="ru-RU"/>
            </a:p>
          </p:txBody>
        </p:sp>
        <p:sp>
          <p:nvSpPr>
            <p:cNvPr id="252205" name="Line 301"/>
            <p:cNvSpPr>
              <a:spLocks noChangeShapeType="1"/>
            </p:cNvSpPr>
            <p:nvPr/>
          </p:nvSpPr>
          <p:spPr bwMode="auto">
            <a:xfrm flipV="1">
              <a:off x="1860" y="3793"/>
              <a:ext cx="45" cy="45"/>
            </a:xfrm>
            <a:prstGeom prst="line">
              <a:avLst/>
            </a:prstGeom>
            <a:noFill/>
            <a:ln w="9525">
              <a:solidFill>
                <a:schemeClr val="tx1"/>
              </a:solidFill>
              <a:round/>
              <a:headEnd/>
              <a:tailEnd/>
            </a:ln>
            <a:effectLst/>
          </p:spPr>
          <p:txBody>
            <a:bodyPr/>
            <a:lstStyle/>
            <a:p>
              <a:endParaRPr lang="ru-RU"/>
            </a:p>
          </p:txBody>
        </p:sp>
        <p:sp>
          <p:nvSpPr>
            <p:cNvPr id="252206" name="Line 302"/>
            <p:cNvSpPr>
              <a:spLocks noChangeShapeType="1"/>
            </p:cNvSpPr>
            <p:nvPr/>
          </p:nvSpPr>
          <p:spPr bwMode="auto">
            <a:xfrm flipH="1" flipV="1">
              <a:off x="1746" y="3725"/>
              <a:ext cx="159" cy="68"/>
            </a:xfrm>
            <a:prstGeom prst="line">
              <a:avLst/>
            </a:prstGeom>
            <a:noFill/>
            <a:ln w="9525">
              <a:solidFill>
                <a:schemeClr val="tx1"/>
              </a:solidFill>
              <a:round/>
              <a:headEnd/>
              <a:tailEnd/>
            </a:ln>
            <a:effectLst/>
          </p:spPr>
          <p:txBody>
            <a:bodyPr/>
            <a:lstStyle/>
            <a:p>
              <a:endParaRPr lang="ru-RU"/>
            </a:p>
          </p:txBody>
        </p:sp>
      </p:grpSp>
      <p:sp>
        <p:nvSpPr>
          <p:cNvPr id="252208" name="Text Box 304"/>
          <p:cNvSpPr txBox="1">
            <a:spLocks noChangeArrowheads="1"/>
          </p:cNvSpPr>
          <p:nvPr/>
        </p:nvSpPr>
        <p:spPr bwMode="auto">
          <a:xfrm>
            <a:off x="179388" y="5121275"/>
            <a:ext cx="2492375" cy="244475"/>
          </a:xfrm>
          <a:prstGeom prst="rect">
            <a:avLst/>
          </a:prstGeom>
          <a:noFill/>
          <a:ln w="9525">
            <a:noFill/>
            <a:miter lim="800000"/>
            <a:headEnd/>
            <a:tailEnd/>
          </a:ln>
          <a:effectLst/>
        </p:spPr>
        <p:txBody>
          <a:bodyPr wrap="none">
            <a:spAutoFit/>
          </a:bodyPr>
          <a:lstStyle/>
          <a:p>
            <a:r>
              <a:rPr lang="ru-RU" sz="1000"/>
              <a:t>5. </a:t>
            </a:r>
            <a:r>
              <a:rPr lang="ru-RU" sz="1000">
                <a:solidFill>
                  <a:srgbClr val="FF0000"/>
                </a:solidFill>
              </a:rPr>
              <a:t>Неподвижный сферический шарнир</a:t>
            </a:r>
            <a:r>
              <a:rPr lang="en-US" sz="1000">
                <a:solidFill>
                  <a:srgbClr val="FF0000"/>
                </a:solidFill>
              </a:rPr>
              <a:t>:</a:t>
            </a:r>
            <a:endParaRPr lang="ru-RU" sz="1000">
              <a:solidFill>
                <a:srgbClr val="FF0000"/>
              </a:solidFill>
            </a:endParaRPr>
          </a:p>
        </p:txBody>
      </p:sp>
      <p:grpSp>
        <p:nvGrpSpPr>
          <p:cNvPr id="252212" name="Group 308"/>
          <p:cNvGrpSpPr>
            <a:grpSpLocks/>
          </p:cNvGrpSpPr>
          <p:nvPr/>
        </p:nvGrpSpPr>
        <p:grpSpPr bwMode="auto">
          <a:xfrm>
            <a:off x="396875" y="5842000"/>
            <a:ext cx="1404938" cy="711200"/>
            <a:chOff x="250" y="3680"/>
            <a:chExt cx="885" cy="448"/>
          </a:xfrm>
        </p:grpSpPr>
        <p:sp>
          <p:nvSpPr>
            <p:cNvPr id="252003" name="AutoShape 99"/>
            <p:cNvSpPr>
              <a:spLocks noChangeArrowheads="1"/>
            </p:cNvSpPr>
            <p:nvPr/>
          </p:nvSpPr>
          <p:spPr bwMode="auto">
            <a:xfrm rot="16200000" flipH="1">
              <a:off x="275" y="3926"/>
              <a:ext cx="312" cy="91"/>
            </a:xfrm>
            <a:prstGeom prst="rightArrow">
              <a:avLst>
                <a:gd name="adj1" fmla="val 50000"/>
                <a:gd name="adj2" fmla="val 85714"/>
              </a:avLst>
            </a:prstGeom>
            <a:solidFill>
              <a:srgbClr val="FF0000"/>
            </a:solidFill>
            <a:ln w="9525">
              <a:solidFill>
                <a:schemeClr val="tx1"/>
              </a:solidFill>
              <a:miter lim="800000"/>
              <a:headEnd/>
              <a:tailEnd/>
            </a:ln>
            <a:effectLst/>
          </p:spPr>
          <p:txBody>
            <a:bodyPr vert="eaVert" wrap="none" anchor="ctr"/>
            <a:lstStyle/>
            <a:p>
              <a:pPr algn="ctr"/>
              <a:endParaRPr lang="ru-RU" sz="1800"/>
            </a:p>
          </p:txBody>
        </p:sp>
        <p:sp>
          <p:nvSpPr>
            <p:cNvPr id="252194" name="AutoShape 290"/>
            <p:cNvSpPr>
              <a:spLocks noChangeArrowheads="1"/>
            </p:cNvSpPr>
            <p:nvPr/>
          </p:nvSpPr>
          <p:spPr bwMode="auto">
            <a:xfrm>
              <a:off x="250" y="3680"/>
              <a:ext cx="885" cy="273"/>
            </a:xfrm>
            <a:prstGeom prst="cube">
              <a:avLst>
                <a:gd name="adj" fmla="val 25000"/>
              </a:avLst>
            </a:prstGeom>
            <a:solidFill>
              <a:srgbClr val="FFCC00"/>
            </a:solidFill>
            <a:ln w="9525">
              <a:solidFill>
                <a:schemeClr val="tx1"/>
              </a:solidFill>
              <a:miter lim="800000"/>
              <a:headEnd/>
              <a:tailEnd/>
            </a:ln>
            <a:effectLst/>
          </p:spPr>
          <p:txBody>
            <a:bodyPr wrap="none" anchor="ctr"/>
            <a:lstStyle/>
            <a:p>
              <a:endParaRPr lang="ru-RU"/>
            </a:p>
          </p:txBody>
        </p:sp>
        <p:sp>
          <p:nvSpPr>
            <p:cNvPr id="252210" name="AutoShape 306"/>
            <p:cNvSpPr>
              <a:spLocks noChangeArrowheads="1"/>
            </p:cNvSpPr>
            <p:nvPr/>
          </p:nvSpPr>
          <p:spPr bwMode="auto">
            <a:xfrm flipH="1">
              <a:off x="453" y="3770"/>
              <a:ext cx="312" cy="91"/>
            </a:xfrm>
            <a:prstGeom prst="rightArrow">
              <a:avLst>
                <a:gd name="adj1" fmla="val 50000"/>
                <a:gd name="adj2" fmla="val 85714"/>
              </a:avLst>
            </a:prstGeom>
            <a:solidFill>
              <a:srgbClr val="FF0000"/>
            </a:solidFill>
            <a:ln w="9525">
              <a:solidFill>
                <a:schemeClr val="tx1"/>
              </a:solidFill>
              <a:miter lim="800000"/>
              <a:headEnd/>
              <a:tailEnd/>
            </a:ln>
            <a:effectLst/>
          </p:spPr>
          <p:txBody>
            <a:bodyPr wrap="none" anchor="ctr"/>
            <a:lstStyle/>
            <a:p>
              <a:pPr algn="ctr"/>
              <a:endParaRPr lang="ru-RU" sz="1800"/>
            </a:p>
          </p:txBody>
        </p:sp>
      </p:grpSp>
      <p:sp>
        <p:nvSpPr>
          <p:cNvPr id="252211" name="Rectangle 307"/>
          <p:cNvSpPr>
            <a:spLocks noChangeArrowheads="1"/>
          </p:cNvSpPr>
          <p:nvPr/>
        </p:nvSpPr>
        <p:spPr bwMode="auto">
          <a:xfrm>
            <a:off x="358775" y="5768975"/>
            <a:ext cx="1474788" cy="539750"/>
          </a:xfrm>
          <a:prstGeom prst="rect">
            <a:avLst/>
          </a:prstGeom>
          <a:solidFill>
            <a:srgbClr val="CCFFFF">
              <a:alpha val="45000"/>
            </a:srgbClr>
          </a:solidFill>
          <a:ln w="9525">
            <a:solidFill>
              <a:srgbClr val="00CCFF"/>
            </a:solidFill>
            <a:prstDash val="dash"/>
            <a:miter lim="800000"/>
            <a:headEnd/>
            <a:tailEnd/>
          </a:ln>
          <a:effectLst/>
        </p:spPr>
        <p:txBody>
          <a:bodyPr wrap="none" anchor="ctr"/>
          <a:lstStyle/>
          <a:p>
            <a:endParaRPr lang="ru-RU"/>
          </a:p>
        </p:txBody>
      </p:sp>
      <p:sp>
        <p:nvSpPr>
          <p:cNvPr id="252213" name="AutoShape 309"/>
          <p:cNvSpPr>
            <a:spLocks noChangeArrowheads="1"/>
          </p:cNvSpPr>
          <p:nvPr/>
        </p:nvSpPr>
        <p:spPr bwMode="auto">
          <a:xfrm rot="8421349" flipH="1">
            <a:off x="1692275" y="6021388"/>
            <a:ext cx="495300" cy="144462"/>
          </a:xfrm>
          <a:prstGeom prst="rightArrow">
            <a:avLst>
              <a:gd name="adj1" fmla="val 50000"/>
              <a:gd name="adj2" fmla="val 85715"/>
            </a:avLst>
          </a:prstGeom>
          <a:solidFill>
            <a:srgbClr val="3366FF"/>
          </a:solidFill>
          <a:ln w="9525">
            <a:solidFill>
              <a:schemeClr val="tx1"/>
            </a:solidFill>
            <a:miter lim="800000"/>
            <a:headEnd/>
            <a:tailEnd/>
          </a:ln>
          <a:effectLst/>
        </p:spPr>
        <p:txBody>
          <a:bodyPr rot="10800000" wrap="none" anchor="ctr"/>
          <a:lstStyle/>
          <a:p>
            <a:pPr algn="ctr"/>
            <a:endParaRPr lang="ru-RU" sz="1800"/>
          </a:p>
        </p:txBody>
      </p:sp>
      <p:sp>
        <p:nvSpPr>
          <p:cNvPr id="252214" name="AutoShape 310"/>
          <p:cNvSpPr>
            <a:spLocks noChangeArrowheads="1"/>
          </p:cNvSpPr>
          <p:nvPr/>
        </p:nvSpPr>
        <p:spPr bwMode="auto">
          <a:xfrm rot="8421349" flipH="1">
            <a:off x="1700213" y="6021388"/>
            <a:ext cx="495300" cy="144462"/>
          </a:xfrm>
          <a:prstGeom prst="rightArrow">
            <a:avLst>
              <a:gd name="adj1" fmla="val 50000"/>
              <a:gd name="adj2" fmla="val 85715"/>
            </a:avLst>
          </a:prstGeom>
          <a:solidFill>
            <a:srgbClr val="3366FF">
              <a:alpha val="0"/>
            </a:srgbClr>
          </a:solidFill>
          <a:ln w="9525">
            <a:solidFill>
              <a:srgbClr val="0000FF"/>
            </a:solidFill>
            <a:miter lim="800000"/>
            <a:headEnd/>
            <a:tailEnd/>
          </a:ln>
          <a:effectLst/>
        </p:spPr>
        <p:txBody>
          <a:bodyPr rot="10800000" wrap="none" anchor="ctr"/>
          <a:lstStyle/>
          <a:p>
            <a:pPr algn="ctr"/>
            <a:endParaRPr lang="ru-RU" sz="1800"/>
          </a:p>
        </p:txBody>
      </p:sp>
      <p:sp>
        <p:nvSpPr>
          <p:cNvPr id="252215" name="Text Box 311"/>
          <p:cNvSpPr txBox="1">
            <a:spLocks noChangeArrowheads="1"/>
          </p:cNvSpPr>
          <p:nvPr/>
        </p:nvSpPr>
        <p:spPr bwMode="auto">
          <a:xfrm>
            <a:off x="2808288" y="5229225"/>
            <a:ext cx="1692275" cy="1158875"/>
          </a:xfrm>
          <a:prstGeom prst="rect">
            <a:avLst/>
          </a:prstGeom>
          <a:solidFill>
            <a:srgbClr val="FFFF00"/>
          </a:solidFill>
          <a:ln w="9525">
            <a:noFill/>
            <a:miter lim="800000"/>
            <a:headEnd/>
            <a:tailEnd/>
          </a:ln>
          <a:effectLst/>
        </p:spPr>
        <p:txBody>
          <a:bodyPr>
            <a:spAutoFit/>
          </a:bodyPr>
          <a:lstStyle/>
          <a:p>
            <a:r>
              <a:rPr lang="ru-RU" sz="1000" b="1">
                <a:solidFill>
                  <a:srgbClr val="FF0000"/>
                </a:solidFill>
              </a:rPr>
              <a:t>Реакция неподвижного</a:t>
            </a:r>
          </a:p>
          <a:p>
            <a:r>
              <a:rPr lang="ru-RU" sz="1000" b="1">
                <a:solidFill>
                  <a:srgbClr val="FF0000"/>
                </a:solidFill>
              </a:rPr>
              <a:t>сферического шарнира проходит через центр шарнира и имеет произвольное направление в пространстве.</a:t>
            </a:r>
          </a:p>
        </p:txBody>
      </p:sp>
      <p:sp>
        <p:nvSpPr>
          <p:cNvPr id="252217" name="Text Box 313"/>
          <p:cNvSpPr txBox="1">
            <a:spLocks noChangeArrowheads="1"/>
          </p:cNvSpPr>
          <p:nvPr/>
        </p:nvSpPr>
        <p:spPr bwMode="auto">
          <a:xfrm>
            <a:off x="2663825" y="5553075"/>
            <a:ext cx="1692275" cy="1158875"/>
          </a:xfrm>
          <a:prstGeom prst="rect">
            <a:avLst/>
          </a:prstGeom>
          <a:solidFill>
            <a:srgbClr val="00FFFF"/>
          </a:solidFill>
          <a:ln w="9525">
            <a:noFill/>
            <a:miter lim="800000"/>
            <a:headEnd/>
            <a:tailEnd/>
          </a:ln>
          <a:effectLst/>
        </p:spPr>
        <p:txBody>
          <a:bodyPr>
            <a:spAutoFit/>
          </a:bodyPr>
          <a:lstStyle/>
          <a:p>
            <a:r>
              <a:rPr lang="ru-RU" sz="1000" b="1">
                <a:solidFill>
                  <a:srgbClr val="FF0000"/>
                </a:solidFill>
              </a:rPr>
              <a:t>Реакцию неподвижного</a:t>
            </a:r>
          </a:p>
          <a:p>
            <a:r>
              <a:rPr lang="ru-RU" sz="1000" b="1">
                <a:solidFill>
                  <a:srgbClr val="FF0000"/>
                </a:solidFill>
              </a:rPr>
              <a:t>сферического шарнира можно разложить на три составляющие, например, </a:t>
            </a:r>
            <a:r>
              <a:rPr lang="en-US" sz="1000" b="1" i="1">
                <a:solidFill>
                  <a:srgbClr val="FF0000"/>
                </a:solidFill>
              </a:rPr>
              <a:t>R</a:t>
            </a:r>
            <a:r>
              <a:rPr lang="en-US" sz="1000" b="1" i="1" baseline="-25000">
                <a:solidFill>
                  <a:srgbClr val="FF0000"/>
                </a:solidFill>
              </a:rPr>
              <a:t>x</a:t>
            </a:r>
            <a:r>
              <a:rPr lang="ru-RU" sz="1000" b="1">
                <a:solidFill>
                  <a:srgbClr val="FF0000"/>
                </a:solidFill>
              </a:rPr>
              <a:t>, </a:t>
            </a:r>
            <a:r>
              <a:rPr lang="en-US" sz="1000" b="1" i="1">
                <a:solidFill>
                  <a:srgbClr val="FF0000"/>
                </a:solidFill>
              </a:rPr>
              <a:t>R</a:t>
            </a:r>
            <a:r>
              <a:rPr lang="en-US" sz="1000" b="1" i="1" baseline="-25000">
                <a:solidFill>
                  <a:srgbClr val="FF0000"/>
                </a:solidFill>
              </a:rPr>
              <a:t>y</a:t>
            </a:r>
            <a:r>
              <a:rPr lang="ru-RU" sz="1000" b="1">
                <a:solidFill>
                  <a:srgbClr val="FF0000"/>
                </a:solidFill>
              </a:rPr>
              <a:t>, </a:t>
            </a:r>
            <a:r>
              <a:rPr lang="en-US" sz="1000" b="1" i="1">
                <a:solidFill>
                  <a:srgbClr val="FF0000"/>
                </a:solidFill>
              </a:rPr>
              <a:t>R</a:t>
            </a:r>
            <a:r>
              <a:rPr lang="en-US" sz="1000" b="1" i="1" baseline="-25000">
                <a:solidFill>
                  <a:srgbClr val="FF0000"/>
                </a:solidFill>
              </a:rPr>
              <a:t>z</a:t>
            </a:r>
            <a:r>
              <a:rPr lang="ru-RU" sz="1000" b="1">
                <a:solidFill>
                  <a:srgbClr val="FF0000"/>
                </a:solidFill>
              </a:rPr>
              <a:t>, параллельные координатным осям.</a:t>
            </a:r>
          </a:p>
        </p:txBody>
      </p:sp>
      <p:grpSp>
        <p:nvGrpSpPr>
          <p:cNvPr id="252221" name="Group 317"/>
          <p:cNvGrpSpPr>
            <a:grpSpLocks/>
          </p:cNvGrpSpPr>
          <p:nvPr/>
        </p:nvGrpSpPr>
        <p:grpSpPr bwMode="auto">
          <a:xfrm>
            <a:off x="1511300" y="5768975"/>
            <a:ext cx="712788" cy="971550"/>
            <a:chOff x="3520" y="3634"/>
            <a:chExt cx="449" cy="612"/>
          </a:xfrm>
        </p:grpSpPr>
        <p:sp>
          <p:nvSpPr>
            <p:cNvPr id="252218" name="AutoShape 314"/>
            <p:cNvSpPr>
              <a:spLocks noChangeArrowheads="1"/>
            </p:cNvSpPr>
            <p:nvPr/>
          </p:nvSpPr>
          <p:spPr bwMode="auto">
            <a:xfrm rot="5400000" flipH="1" flipV="1">
              <a:off x="3501" y="3744"/>
              <a:ext cx="312" cy="91"/>
            </a:xfrm>
            <a:prstGeom prst="rightArrow">
              <a:avLst>
                <a:gd name="adj1" fmla="val 50000"/>
                <a:gd name="adj2" fmla="val 85714"/>
              </a:avLst>
            </a:prstGeom>
            <a:solidFill>
              <a:srgbClr val="0000FF"/>
            </a:solidFill>
            <a:ln w="9525">
              <a:solidFill>
                <a:schemeClr val="tx1"/>
              </a:solidFill>
              <a:miter lim="800000"/>
              <a:headEnd/>
              <a:tailEnd/>
            </a:ln>
            <a:effectLst/>
          </p:spPr>
          <p:txBody>
            <a:bodyPr vert="eaVert" wrap="none" anchor="ctr"/>
            <a:lstStyle/>
            <a:p>
              <a:pPr algn="ctr"/>
              <a:endParaRPr lang="ru-RU" sz="1800"/>
            </a:p>
          </p:txBody>
        </p:sp>
        <p:sp>
          <p:nvSpPr>
            <p:cNvPr id="252219" name="AutoShape 315"/>
            <p:cNvSpPr>
              <a:spLocks noChangeArrowheads="1"/>
            </p:cNvSpPr>
            <p:nvPr/>
          </p:nvSpPr>
          <p:spPr bwMode="auto">
            <a:xfrm rot="10800000" flipH="1" flipV="1">
              <a:off x="3657" y="3906"/>
              <a:ext cx="312" cy="91"/>
            </a:xfrm>
            <a:prstGeom prst="rightArrow">
              <a:avLst>
                <a:gd name="adj1" fmla="val 50000"/>
                <a:gd name="adj2" fmla="val 85714"/>
              </a:avLst>
            </a:prstGeom>
            <a:solidFill>
              <a:srgbClr val="0000FF"/>
            </a:solidFill>
            <a:ln w="9525">
              <a:solidFill>
                <a:schemeClr val="tx1"/>
              </a:solidFill>
              <a:miter lim="800000"/>
              <a:headEnd/>
              <a:tailEnd/>
            </a:ln>
            <a:effectLst/>
          </p:spPr>
          <p:txBody>
            <a:bodyPr wrap="none" anchor="ctr"/>
            <a:lstStyle/>
            <a:p>
              <a:pPr algn="ctr"/>
              <a:endParaRPr lang="ru-RU" sz="1800"/>
            </a:p>
          </p:txBody>
        </p:sp>
        <p:sp>
          <p:nvSpPr>
            <p:cNvPr id="252220" name="AutoShape 316"/>
            <p:cNvSpPr>
              <a:spLocks noChangeArrowheads="1"/>
            </p:cNvSpPr>
            <p:nvPr/>
          </p:nvSpPr>
          <p:spPr bwMode="auto">
            <a:xfrm rot="18333766" flipH="1" flipV="1">
              <a:off x="3410" y="4044"/>
              <a:ext cx="312" cy="91"/>
            </a:xfrm>
            <a:prstGeom prst="rightArrow">
              <a:avLst>
                <a:gd name="adj1" fmla="val 50000"/>
                <a:gd name="adj2" fmla="val 85714"/>
              </a:avLst>
            </a:prstGeom>
            <a:solidFill>
              <a:srgbClr val="0000FF"/>
            </a:solidFill>
            <a:ln w="9525">
              <a:solidFill>
                <a:schemeClr val="tx1"/>
              </a:solidFill>
              <a:miter lim="800000"/>
              <a:headEnd/>
              <a:tailEnd/>
            </a:ln>
            <a:effectLst/>
          </p:spPr>
          <p:txBody>
            <a:bodyPr rot="10800000" vert="eaVert" wrap="none" anchor="ctr"/>
            <a:lstStyle/>
            <a:p>
              <a:pPr algn="ctr"/>
              <a:endParaRPr lang="ru-RU" sz="1800"/>
            </a:p>
          </p:txBody>
        </p:sp>
      </p:grpSp>
      <p:sp>
        <p:nvSpPr>
          <p:cNvPr id="252223" name="Text Box 319"/>
          <p:cNvSpPr txBox="1">
            <a:spLocks noChangeArrowheads="1"/>
          </p:cNvSpPr>
          <p:nvPr/>
        </p:nvSpPr>
        <p:spPr bwMode="auto">
          <a:xfrm>
            <a:off x="4851400" y="4905375"/>
            <a:ext cx="1874838" cy="244475"/>
          </a:xfrm>
          <a:prstGeom prst="rect">
            <a:avLst/>
          </a:prstGeom>
          <a:noFill/>
          <a:ln w="9525">
            <a:noFill/>
            <a:miter lim="800000"/>
            <a:headEnd/>
            <a:tailEnd/>
          </a:ln>
          <a:effectLst/>
        </p:spPr>
        <p:txBody>
          <a:bodyPr wrap="none">
            <a:spAutoFit/>
          </a:bodyPr>
          <a:lstStyle/>
          <a:p>
            <a:r>
              <a:rPr lang="ru-RU" sz="1000"/>
              <a:t>6. </a:t>
            </a:r>
            <a:r>
              <a:rPr lang="ru-RU" sz="1000">
                <a:solidFill>
                  <a:srgbClr val="FF0000"/>
                </a:solidFill>
              </a:rPr>
              <a:t>Жесткая плоская заделка</a:t>
            </a:r>
            <a:r>
              <a:rPr lang="en-US" sz="1000">
                <a:solidFill>
                  <a:srgbClr val="FF0000"/>
                </a:solidFill>
              </a:rPr>
              <a:t>:</a:t>
            </a:r>
            <a:endParaRPr lang="ru-RU" sz="1000">
              <a:solidFill>
                <a:srgbClr val="FF0000"/>
              </a:solidFill>
            </a:endParaRPr>
          </a:p>
        </p:txBody>
      </p:sp>
      <p:grpSp>
        <p:nvGrpSpPr>
          <p:cNvPr id="252225" name="Group 321"/>
          <p:cNvGrpSpPr>
            <a:grpSpLocks/>
          </p:cNvGrpSpPr>
          <p:nvPr/>
        </p:nvGrpSpPr>
        <p:grpSpPr bwMode="auto">
          <a:xfrm rot="5400000">
            <a:off x="4878388" y="5895975"/>
            <a:ext cx="612775" cy="288925"/>
            <a:chOff x="2675" y="3113"/>
            <a:chExt cx="386" cy="68"/>
          </a:xfrm>
        </p:grpSpPr>
        <p:sp>
          <p:nvSpPr>
            <p:cNvPr id="252226" name="Rectangle 322"/>
            <p:cNvSpPr>
              <a:spLocks noChangeArrowheads="1"/>
            </p:cNvSpPr>
            <p:nvPr/>
          </p:nvSpPr>
          <p:spPr bwMode="auto">
            <a:xfrm>
              <a:off x="2675" y="3113"/>
              <a:ext cx="386" cy="68"/>
            </a:xfrm>
            <a:prstGeom prst="rect">
              <a:avLst/>
            </a:prstGeom>
            <a:solidFill>
              <a:srgbClr val="C0C0C0">
                <a:alpha val="20000"/>
              </a:srgbClr>
            </a:solidFill>
            <a:ln w="9525">
              <a:noFill/>
              <a:miter lim="800000"/>
              <a:headEnd/>
              <a:tailEnd/>
            </a:ln>
            <a:effectLst/>
          </p:spPr>
          <p:txBody>
            <a:bodyPr wrap="none" anchor="ctr"/>
            <a:lstStyle/>
            <a:p>
              <a:endParaRPr lang="ru-RU"/>
            </a:p>
          </p:txBody>
        </p:sp>
        <p:sp>
          <p:nvSpPr>
            <p:cNvPr id="252227" name="Line 323"/>
            <p:cNvSpPr>
              <a:spLocks noChangeShapeType="1"/>
            </p:cNvSpPr>
            <p:nvPr/>
          </p:nvSpPr>
          <p:spPr bwMode="auto">
            <a:xfrm>
              <a:off x="2675" y="3113"/>
              <a:ext cx="386" cy="0"/>
            </a:xfrm>
            <a:prstGeom prst="line">
              <a:avLst/>
            </a:prstGeom>
            <a:noFill/>
            <a:ln w="9525">
              <a:solidFill>
                <a:schemeClr val="tx1"/>
              </a:solidFill>
              <a:round/>
              <a:headEnd/>
              <a:tailEnd/>
            </a:ln>
            <a:effectLst/>
          </p:spPr>
          <p:txBody>
            <a:bodyPr/>
            <a:lstStyle/>
            <a:p>
              <a:endParaRPr lang="ru-RU"/>
            </a:p>
          </p:txBody>
        </p:sp>
      </p:grpSp>
      <p:graphicFrame>
        <p:nvGraphicFramePr>
          <p:cNvPr id="252229" name="Object 325"/>
          <p:cNvGraphicFramePr>
            <a:graphicFrameLocks noChangeAspect="1"/>
          </p:cNvGraphicFramePr>
          <p:nvPr/>
        </p:nvGraphicFramePr>
        <p:xfrm>
          <a:off x="2030413" y="5686425"/>
          <a:ext cx="165100" cy="190500"/>
        </p:xfrm>
        <a:graphic>
          <a:graphicData uri="http://schemas.openxmlformats.org/presentationml/2006/ole">
            <p:oleObj spid="_x0000_s252229" name="Формула" r:id="rId14" imgW="164880" imgH="190440" progId="Equation.3">
              <p:embed/>
            </p:oleObj>
          </a:graphicData>
        </a:graphic>
      </p:graphicFrame>
      <p:grpSp>
        <p:nvGrpSpPr>
          <p:cNvPr id="252233" name="Group 329"/>
          <p:cNvGrpSpPr>
            <a:grpSpLocks/>
          </p:cNvGrpSpPr>
          <p:nvPr/>
        </p:nvGrpSpPr>
        <p:grpSpPr bwMode="auto">
          <a:xfrm>
            <a:off x="1573213" y="5468938"/>
            <a:ext cx="885825" cy="1381125"/>
            <a:chOff x="991" y="3445"/>
            <a:chExt cx="558" cy="870"/>
          </a:xfrm>
        </p:grpSpPr>
        <p:graphicFrame>
          <p:nvGraphicFramePr>
            <p:cNvPr id="252230" name="Object 326"/>
            <p:cNvGraphicFramePr>
              <a:graphicFrameLocks noChangeAspect="1"/>
            </p:cNvGraphicFramePr>
            <p:nvPr/>
          </p:nvGraphicFramePr>
          <p:xfrm>
            <a:off x="998" y="4163"/>
            <a:ext cx="120" cy="152"/>
          </p:xfrm>
          <a:graphic>
            <a:graphicData uri="http://schemas.openxmlformats.org/presentationml/2006/ole">
              <p:oleObj spid="_x0000_s252230" name="Формула" r:id="rId15" imgW="190440" imgH="241200" progId="Equation.3">
                <p:embed/>
              </p:oleObj>
            </a:graphicData>
          </a:graphic>
        </p:graphicFrame>
        <p:graphicFrame>
          <p:nvGraphicFramePr>
            <p:cNvPr id="252231" name="Object 327"/>
            <p:cNvGraphicFramePr>
              <a:graphicFrameLocks noChangeAspect="1"/>
            </p:cNvGraphicFramePr>
            <p:nvPr/>
          </p:nvGraphicFramePr>
          <p:xfrm>
            <a:off x="1429" y="3861"/>
            <a:ext cx="120" cy="160"/>
          </p:xfrm>
          <a:graphic>
            <a:graphicData uri="http://schemas.openxmlformats.org/presentationml/2006/ole">
              <p:oleObj spid="_x0000_s252231" name="Формула" r:id="rId16" imgW="190440" imgH="253800" progId="Equation.3">
                <p:embed/>
              </p:oleObj>
            </a:graphicData>
          </a:graphic>
        </p:graphicFrame>
        <p:graphicFrame>
          <p:nvGraphicFramePr>
            <p:cNvPr id="252232" name="Object 328"/>
            <p:cNvGraphicFramePr>
              <a:graphicFrameLocks noChangeAspect="1"/>
            </p:cNvGraphicFramePr>
            <p:nvPr/>
          </p:nvGraphicFramePr>
          <p:xfrm>
            <a:off x="991" y="3445"/>
            <a:ext cx="120" cy="144"/>
          </p:xfrm>
          <a:graphic>
            <a:graphicData uri="http://schemas.openxmlformats.org/presentationml/2006/ole">
              <p:oleObj spid="_x0000_s252232" name="Формула" r:id="rId17" imgW="190440" imgH="228600" progId="Equation.3">
                <p:embed/>
              </p:oleObj>
            </a:graphicData>
          </a:graphic>
        </p:graphicFrame>
      </p:grpSp>
      <p:grpSp>
        <p:nvGrpSpPr>
          <p:cNvPr id="252178" name="Group 274"/>
          <p:cNvGrpSpPr>
            <a:grpSpLocks/>
          </p:cNvGrpSpPr>
          <p:nvPr/>
        </p:nvGrpSpPr>
        <p:grpSpPr bwMode="auto">
          <a:xfrm rot="5400000">
            <a:off x="4878388" y="5895975"/>
            <a:ext cx="612775" cy="288925"/>
            <a:chOff x="2675" y="3113"/>
            <a:chExt cx="386" cy="68"/>
          </a:xfrm>
        </p:grpSpPr>
        <p:sp>
          <p:nvSpPr>
            <p:cNvPr id="252171" name="Rectangle 267"/>
            <p:cNvSpPr>
              <a:spLocks noChangeArrowheads="1"/>
            </p:cNvSpPr>
            <p:nvPr/>
          </p:nvSpPr>
          <p:spPr bwMode="auto">
            <a:xfrm>
              <a:off x="2675" y="3113"/>
              <a:ext cx="386" cy="68"/>
            </a:xfrm>
            <a:prstGeom prst="rect">
              <a:avLst/>
            </a:prstGeom>
            <a:solidFill>
              <a:srgbClr val="C0C0C0"/>
            </a:solidFill>
            <a:ln w="9525">
              <a:noFill/>
              <a:miter lim="800000"/>
              <a:headEnd/>
              <a:tailEnd/>
            </a:ln>
            <a:effectLst/>
          </p:spPr>
          <p:txBody>
            <a:bodyPr wrap="none" anchor="ctr"/>
            <a:lstStyle/>
            <a:p>
              <a:endParaRPr lang="ru-RU"/>
            </a:p>
          </p:txBody>
        </p:sp>
        <p:sp>
          <p:nvSpPr>
            <p:cNvPr id="252172" name="Line 268"/>
            <p:cNvSpPr>
              <a:spLocks noChangeShapeType="1"/>
            </p:cNvSpPr>
            <p:nvPr/>
          </p:nvSpPr>
          <p:spPr bwMode="auto">
            <a:xfrm>
              <a:off x="2675" y="3113"/>
              <a:ext cx="386" cy="0"/>
            </a:xfrm>
            <a:prstGeom prst="line">
              <a:avLst/>
            </a:prstGeom>
            <a:noFill/>
            <a:ln w="9525">
              <a:solidFill>
                <a:schemeClr val="tx1"/>
              </a:solidFill>
              <a:round/>
              <a:headEnd/>
              <a:tailEnd/>
            </a:ln>
            <a:effectLst/>
          </p:spPr>
          <p:txBody>
            <a:bodyPr/>
            <a:lstStyle/>
            <a:p>
              <a:endParaRPr lang="ru-RU"/>
            </a:p>
          </p:txBody>
        </p:sp>
      </p:grpSp>
      <p:grpSp>
        <p:nvGrpSpPr>
          <p:cNvPr id="252237" name="Group 333"/>
          <p:cNvGrpSpPr>
            <a:grpSpLocks/>
          </p:cNvGrpSpPr>
          <p:nvPr/>
        </p:nvGrpSpPr>
        <p:grpSpPr bwMode="auto">
          <a:xfrm>
            <a:off x="5097463" y="5984875"/>
            <a:ext cx="2030412" cy="574675"/>
            <a:chOff x="3211" y="3771"/>
            <a:chExt cx="1279" cy="362"/>
          </a:xfrm>
        </p:grpSpPr>
        <p:sp>
          <p:nvSpPr>
            <p:cNvPr id="252224" name="Rectangle 320"/>
            <p:cNvSpPr>
              <a:spLocks noChangeArrowheads="1"/>
            </p:cNvSpPr>
            <p:nvPr/>
          </p:nvSpPr>
          <p:spPr bwMode="auto">
            <a:xfrm>
              <a:off x="3333" y="3771"/>
              <a:ext cx="1157" cy="91"/>
            </a:xfrm>
            <a:prstGeom prst="rect">
              <a:avLst/>
            </a:prstGeom>
            <a:solidFill>
              <a:srgbClr val="FFCC00"/>
            </a:solidFill>
            <a:ln w="9525">
              <a:solidFill>
                <a:schemeClr val="tx1"/>
              </a:solidFill>
              <a:miter lim="800000"/>
              <a:headEnd/>
              <a:tailEnd/>
            </a:ln>
            <a:effectLst/>
          </p:spPr>
          <p:txBody>
            <a:bodyPr wrap="none" anchor="ctr"/>
            <a:lstStyle/>
            <a:p>
              <a:endParaRPr lang="ru-RU"/>
            </a:p>
          </p:txBody>
        </p:sp>
        <p:sp>
          <p:nvSpPr>
            <p:cNvPr id="252228" name="AutoShape 324"/>
            <p:cNvSpPr>
              <a:spLocks noChangeArrowheads="1"/>
            </p:cNvSpPr>
            <p:nvPr/>
          </p:nvSpPr>
          <p:spPr bwMode="auto">
            <a:xfrm rot="16200000" flipH="1">
              <a:off x="4244" y="3931"/>
              <a:ext cx="312" cy="91"/>
            </a:xfrm>
            <a:prstGeom prst="rightArrow">
              <a:avLst>
                <a:gd name="adj1" fmla="val 50000"/>
                <a:gd name="adj2" fmla="val 85714"/>
              </a:avLst>
            </a:prstGeom>
            <a:solidFill>
              <a:srgbClr val="FF0000"/>
            </a:solidFill>
            <a:ln w="9525">
              <a:solidFill>
                <a:schemeClr val="tx1"/>
              </a:solidFill>
              <a:miter lim="800000"/>
              <a:headEnd/>
              <a:tailEnd/>
            </a:ln>
            <a:effectLst/>
          </p:spPr>
          <p:txBody>
            <a:bodyPr vert="eaVert" wrap="none" anchor="ctr"/>
            <a:lstStyle/>
            <a:p>
              <a:pPr algn="ctr"/>
              <a:endParaRPr lang="ru-RU" sz="1800"/>
            </a:p>
          </p:txBody>
        </p:sp>
        <p:sp>
          <p:nvSpPr>
            <p:cNvPr id="252234" name="Text Box 330"/>
            <p:cNvSpPr txBox="1">
              <a:spLocks noChangeArrowheads="1"/>
            </p:cNvSpPr>
            <p:nvPr/>
          </p:nvSpPr>
          <p:spPr bwMode="auto">
            <a:xfrm>
              <a:off x="3211" y="3828"/>
              <a:ext cx="191" cy="192"/>
            </a:xfrm>
            <a:prstGeom prst="rect">
              <a:avLst/>
            </a:prstGeom>
            <a:noFill/>
            <a:ln w="9525">
              <a:noFill/>
              <a:miter lim="800000"/>
              <a:headEnd/>
              <a:tailEnd/>
            </a:ln>
            <a:effectLst/>
          </p:spPr>
          <p:txBody>
            <a:bodyPr wrap="none">
              <a:spAutoFit/>
            </a:bodyPr>
            <a:lstStyle/>
            <a:p>
              <a:pPr algn="r"/>
              <a:r>
                <a:rPr lang="en-US" sz="1400" i="1"/>
                <a:t>A</a:t>
              </a:r>
              <a:endParaRPr lang="ru-RU" sz="1400" i="1"/>
            </a:p>
          </p:txBody>
        </p:sp>
      </p:grpSp>
      <p:sp>
        <p:nvSpPr>
          <p:cNvPr id="252236" name="Rectangle 332"/>
          <p:cNvSpPr>
            <a:spLocks noChangeArrowheads="1"/>
          </p:cNvSpPr>
          <p:nvPr/>
        </p:nvSpPr>
        <p:spPr bwMode="auto">
          <a:xfrm>
            <a:off x="5256213" y="5913438"/>
            <a:ext cx="1944687" cy="287337"/>
          </a:xfrm>
          <a:prstGeom prst="rect">
            <a:avLst/>
          </a:prstGeom>
          <a:solidFill>
            <a:srgbClr val="CCFFFF">
              <a:alpha val="45000"/>
            </a:srgbClr>
          </a:solidFill>
          <a:ln w="9525">
            <a:solidFill>
              <a:srgbClr val="00CCFF"/>
            </a:solidFill>
            <a:prstDash val="dash"/>
            <a:miter lim="800000"/>
            <a:headEnd/>
            <a:tailEnd/>
          </a:ln>
          <a:effectLst/>
        </p:spPr>
        <p:txBody>
          <a:bodyPr wrap="none" anchor="ctr"/>
          <a:lstStyle/>
          <a:p>
            <a:endParaRPr lang="ru-RU"/>
          </a:p>
        </p:txBody>
      </p:sp>
      <p:grpSp>
        <p:nvGrpSpPr>
          <p:cNvPr id="252243" name="Group 339"/>
          <p:cNvGrpSpPr>
            <a:grpSpLocks/>
          </p:cNvGrpSpPr>
          <p:nvPr/>
        </p:nvGrpSpPr>
        <p:grpSpPr bwMode="auto">
          <a:xfrm>
            <a:off x="4895850" y="5419725"/>
            <a:ext cx="1089025" cy="781050"/>
            <a:chOff x="4689" y="3249"/>
            <a:chExt cx="686" cy="492"/>
          </a:xfrm>
        </p:grpSpPr>
        <p:sp>
          <p:nvSpPr>
            <p:cNvPr id="252004" name="AutoShape 100"/>
            <p:cNvSpPr>
              <a:spLocks noChangeArrowheads="1"/>
            </p:cNvSpPr>
            <p:nvPr/>
          </p:nvSpPr>
          <p:spPr bwMode="auto">
            <a:xfrm rot="5400000" flipH="1" flipV="1">
              <a:off x="4783" y="3449"/>
              <a:ext cx="312" cy="91"/>
            </a:xfrm>
            <a:prstGeom prst="rightArrow">
              <a:avLst>
                <a:gd name="adj1" fmla="val 50000"/>
                <a:gd name="adj2" fmla="val 85714"/>
              </a:avLst>
            </a:prstGeom>
            <a:solidFill>
              <a:srgbClr val="0000FF"/>
            </a:solidFill>
            <a:ln w="9525">
              <a:solidFill>
                <a:schemeClr val="tx1"/>
              </a:solidFill>
              <a:miter lim="800000"/>
              <a:headEnd/>
              <a:tailEnd/>
            </a:ln>
            <a:effectLst/>
          </p:spPr>
          <p:txBody>
            <a:bodyPr vert="eaVert" wrap="none" anchor="ctr"/>
            <a:lstStyle/>
            <a:p>
              <a:pPr algn="ctr"/>
              <a:endParaRPr lang="ru-RU" sz="1800"/>
            </a:p>
          </p:txBody>
        </p:sp>
        <p:sp>
          <p:nvSpPr>
            <p:cNvPr id="252238" name="AutoShape 334"/>
            <p:cNvSpPr>
              <a:spLocks noChangeArrowheads="1"/>
            </p:cNvSpPr>
            <p:nvPr/>
          </p:nvSpPr>
          <p:spPr bwMode="auto">
            <a:xfrm rot="10800000" flipH="1" flipV="1">
              <a:off x="4915" y="3611"/>
              <a:ext cx="312" cy="91"/>
            </a:xfrm>
            <a:prstGeom prst="rightArrow">
              <a:avLst>
                <a:gd name="adj1" fmla="val 50000"/>
                <a:gd name="adj2" fmla="val 85714"/>
              </a:avLst>
            </a:prstGeom>
            <a:solidFill>
              <a:srgbClr val="0000FF"/>
            </a:solidFill>
            <a:ln w="9525">
              <a:solidFill>
                <a:schemeClr val="tx1"/>
              </a:solidFill>
              <a:miter lim="800000"/>
              <a:headEnd/>
              <a:tailEnd/>
            </a:ln>
            <a:effectLst/>
          </p:spPr>
          <p:txBody>
            <a:bodyPr wrap="none" anchor="ctr"/>
            <a:lstStyle/>
            <a:p>
              <a:pPr algn="ctr"/>
              <a:endParaRPr lang="ru-RU" sz="1800"/>
            </a:p>
          </p:txBody>
        </p:sp>
        <p:sp>
          <p:nvSpPr>
            <p:cNvPr id="252239" name="AutoShape 335"/>
            <p:cNvSpPr>
              <a:spLocks noChangeArrowheads="1"/>
            </p:cNvSpPr>
            <p:nvPr/>
          </p:nvSpPr>
          <p:spPr bwMode="auto">
            <a:xfrm rot="10800000" flipV="1">
              <a:off x="4802" y="3475"/>
              <a:ext cx="249" cy="249"/>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0000FF"/>
            </a:solidFill>
            <a:ln w="9525">
              <a:solidFill>
                <a:schemeClr val="tx1"/>
              </a:solidFill>
              <a:miter lim="800000"/>
              <a:headEnd/>
              <a:tailEnd/>
            </a:ln>
            <a:effectLst/>
          </p:spPr>
          <p:txBody>
            <a:bodyPr wrap="none" anchor="ctr"/>
            <a:lstStyle/>
            <a:p>
              <a:endParaRPr lang="ru-RU"/>
            </a:p>
          </p:txBody>
        </p:sp>
        <p:graphicFrame>
          <p:nvGraphicFramePr>
            <p:cNvPr id="252240" name="Object 336"/>
            <p:cNvGraphicFramePr>
              <a:graphicFrameLocks noChangeAspect="1"/>
            </p:cNvGraphicFramePr>
            <p:nvPr/>
          </p:nvGraphicFramePr>
          <p:xfrm>
            <a:off x="5255" y="3589"/>
            <a:ext cx="120" cy="152"/>
          </p:xfrm>
          <a:graphic>
            <a:graphicData uri="http://schemas.openxmlformats.org/presentationml/2006/ole">
              <p:oleObj spid="_x0000_s252240" name="Формула" r:id="rId18" imgW="190440" imgH="241200" progId="Equation.3">
                <p:embed/>
              </p:oleObj>
            </a:graphicData>
          </a:graphic>
        </p:graphicFrame>
        <p:graphicFrame>
          <p:nvGraphicFramePr>
            <p:cNvPr id="252241" name="Object 337"/>
            <p:cNvGraphicFramePr>
              <a:graphicFrameLocks noChangeAspect="1"/>
            </p:cNvGraphicFramePr>
            <p:nvPr/>
          </p:nvGraphicFramePr>
          <p:xfrm>
            <a:off x="5029" y="3249"/>
            <a:ext cx="120" cy="160"/>
          </p:xfrm>
          <a:graphic>
            <a:graphicData uri="http://schemas.openxmlformats.org/presentationml/2006/ole">
              <p:oleObj spid="_x0000_s252241" name="Формула" r:id="rId19" imgW="190440" imgH="253800" progId="Equation.3">
                <p:embed/>
              </p:oleObj>
            </a:graphicData>
          </a:graphic>
        </p:graphicFrame>
        <p:graphicFrame>
          <p:nvGraphicFramePr>
            <p:cNvPr id="252242" name="Object 338"/>
            <p:cNvGraphicFramePr>
              <a:graphicFrameLocks noChangeAspect="1"/>
            </p:cNvGraphicFramePr>
            <p:nvPr/>
          </p:nvGraphicFramePr>
          <p:xfrm>
            <a:off x="4689" y="3317"/>
            <a:ext cx="160" cy="136"/>
          </p:xfrm>
          <a:graphic>
            <a:graphicData uri="http://schemas.openxmlformats.org/presentationml/2006/ole">
              <p:oleObj spid="_x0000_s252242" name="Формула" r:id="rId20" imgW="253800" imgH="215640" progId="Equation.3">
                <p:embed/>
              </p:oleObj>
            </a:graphicData>
          </a:graphic>
        </p:graphicFrame>
      </p:grpSp>
      <p:sp>
        <p:nvSpPr>
          <p:cNvPr id="252244" name="Text Box 340"/>
          <p:cNvSpPr txBox="1">
            <a:spLocks noChangeArrowheads="1"/>
          </p:cNvSpPr>
          <p:nvPr/>
        </p:nvSpPr>
        <p:spPr bwMode="auto">
          <a:xfrm>
            <a:off x="6840538" y="4760913"/>
            <a:ext cx="2160587" cy="1006475"/>
          </a:xfrm>
          <a:prstGeom prst="rect">
            <a:avLst/>
          </a:prstGeom>
          <a:solidFill>
            <a:srgbClr val="FFFF00"/>
          </a:solidFill>
          <a:ln w="9525">
            <a:noFill/>
            <a:miter lim="800000"/>
            <a:headEnd/>
            <a:tailEnd/>
          </a:ln>
          <a:effectLst/>
        </p:spPr>
        <p:txBody>
          <a:bodyPr>
            <a:spAutoFit/>
          </a:bodyPr>
          <a:lstStyle/>
          <a:p>
            <a:r>
              <a:rPr lang="ru-RU" sz="1000" b="1">
                <a:solidFill>
                  <a:srgbClr val="FF0000"/>
                </a:solidFill>
              </a:rPr>
              <a:t>В жесткой плоской заделке возникает три реактивных усилия</a:t>
            </a:r>
            <a:r>
              <a:rPr lang="en-US" sz="1000" b="1">
                <a:solidFill>
                  <a:srgbClr val="FF0000"/>
                </a:solidFill>
              </a:rPr>
              <a:t>: </a:t>
            </a:r>
            <a:r>
              <a:rPr lang="ru-RU" sz="1000" b="1">
                <a:solidFill>
                  <a:srgbClr val="FF0000"/>
                </a:solidFill>
              </a:rPr>
              <a:t>две составляющие реактивные силы </a:t>
            </a:r>
            <a:r>
              <a:rPr lang="en-US" sz="1000" b="1" i="1">
                <a:solidFill>
                  <a:srgbClr val="FF0000"/>
                </a:solidFill>
              </a:rPr>
              <a:t>R</a:t>
            </a:r>
            <a:r>
              <a:rPr lang="en-US" sz="1000" b="1" i="1" baseline="-25000">
                <a:solidFill>
                  <a:srgbClr val="FF0000"/>
                </a:solidFill>
              </a:rPr>
              <a:t>x</a:t>
            </a:r>
            <a:r>
              <a:rPr lang="en-US" sz="1000" b="1">
                <a:solidFill>
                  <a:srgbClr val="FF0000"/>
                </a:solidFill>
              </a:rPr>
              <a:t> </a:t>
            </a:r>
            <a:r>
              <a:rPr lang="ru-RU" sz="1000" b="1">
                <a:solidFill>
                  <a:srgbClr val="FF0000"/>
                </a:solidFill>
              </a:rPr>
              <a:t>и </a:t>
            </a:r>
            <a:r>
              <a:rPr lang="en-US" sz="1000" b="1" i="1">
                <a:solidFill>
                  <a:srgbClr val="FF0000"/>
                </a:solidFill>
              </a:rPr>
              <a:t>R</a:t>
            </a:r>
            <a:r>
              <a:rPr lang="en-US" sz="1000" b="1" i="1" baseline="-25000">
                <a:solidFill>
                  <a:srgbClr val="FF0000"/>
                </a:solidFill>
              </a:rPr>
              <a:t>y</a:t>
            </a:r>
            <a:r>
              <a:rPr lang="ru-RU" sz="1000" b="1">
                <a:solidFill>
                  <a:srgbClr val="FF0000"/>
                </a:solidFill>
              </a:rPr>
              <a:t>, а также реактивный момент (пара сил) </a:t>
            </a:r>
            <a:r>
              <a:rPr lang="en-US" sz="1000" b="1" i="1">
                <a:solidFill>
                  <a:srgbClr val="FF0000"/>
                </a:solidFill>
              </a:rPr>
              <a:t>M</a:t>
            </a:r>
            <a:r>
              <a:rPr lang="en-US" sz="1000" b="1" i="1" baseline="-25000">
                <a:solidFill>
                  <a:srgbClr val="FF0000"/>
                </a:solidFill>
              </a:rPr>
              <a:t>A</a:t>
            </a:r>
            <a:r>
              <a:rPr lang="ru-RU" sz="1000" b="1">
                <a:solidFill>
                  <a:srgbClr val="FF0000"/>
                </a:solidFill>
              </a:rPr>
              <a:t> .</a:t>
            </a:r>
          </a:p>
        </p:txBody>
      </p:sp>
      <p:sp>
        <p:nvSpPr>
          <p:cNvPr id="252245" name="Text Box 341"/>
          <p:cNvSpPr txBox="1">
            <a:spLocks noChangeArrowheads="1"/>
          </p:cNvSpPr>
          <p:nvPr/>
        </p:nvSpPr>
        <p:spPr bwMode="auto">
          <a:xfrm>
            <a:off x="3319463" y="946150"/>
            <a:ext cx="4968875" cy="876300"/>
          </a:xfrm>
          <a:prstGeom prst="rect">
            <a:avLst/>
          </a:prstGeom>
          <a:solidFill>
            <a:srgbClr val="00FFFF"/>
          </a:solidFill>
          <a:ln w="22225">
            <a:solidFill>
              <a:srgbClr val="FF0000"/>
            </a:solidFill>
            <a:miter lim="800000"/>
            <a:headEnd/>
            <a:tailEnd/>
          </a:ln>
          <a:effectLst/>
        </p:spPr>
        <p:txBody>
          <a:bodyPr>
            <a:spAutoFit/>
          </a:bodyPr>
          <a:lstStyle/>
          <a:p>
            <a:r>
              <a:rPr lang="ru-RU" sz="1000" b="1">
                <a:solidFill>
                  <a:srgbClr val="FF0000"/>
                </a:solidFill>
              </a:rPr>
              <a:t>Общее правило</a:t>
            </a:r>
            <a:r>
              <a:rPr lang="en-US" sz="1000" b="1">
                <a:solidFill>
                  <a:srgbClr val="FF0000"/>
                </a:solidFill>
              </a:rPr>
              <a:t> </a:t>
            </a:r>
            <a:r>
              <a:rPr lang="ru-RU" sz="1000" b="1">
                <a:solidFill>
                  <a:srgbClr val="FF0000"/>
                </a:solidFill>
              </a:rPr>
              <a:t>для связей любого вида</a:t>
            </a:r>
            <a:r>
              <a:rPr lang="en-US" sz="1000" b="1">
                <a:solidFill>
                  <a:srgbClr val="FF0000"/>
                </a:solidFill>
              </a:rPr>
              <a:t>:</a:t>
            </a:r>
          </a:p>
          <a:p>
            <a:r>
              <a:rPr lang="ru-RU" sz="1000" b="1">
                <a:solidFill>
                  <a:srgbClr val="FF0000"/>
                </a:solidFill>
              </a:rPr>
              <a:t>Если связь препятствует одному или нескольким перемещениям (максимальное число перемещений – три поступательных и три вращательных), то по направлению именно этих  и только этих перемещений возникают соответствующие реакции (силы и моменты).</a:t>
            </a:r>
            <a:r>
              <a:rPr lang="ru-RU" sz="1000" b="1"/>
              <a:t> </a:t>
            </a:r>
          </a:p>
        </p:txBody>
      </p:sp>
      <p:sp>
        <p:nvSpPr>
          <p:cNvPr id="252247" name="AutoShape 343">
            <a:hlinkClick r:id="" action="ppaction://hlinkshowjump?jump=nextslide" highlightClick="1"/>
          </p:cNvPr>
          <p:cNvSpPr>
            <a:spLocks noChangeArrowheads="1"/>
          </p:cNvSpPr>
          <p:nvPr/>
        </p:nvSpPr>
        <p:spPr bwMode="auto">
          <a:xfrm>
            <a:off x="4257675" y="552450"/>
            <a:ext cx="285750" cy="219075"/>
          </a:xfrm>
          <a:prstGeom prst="actionButtonForwardNext">
            <a:avLst/>
          </a:prstGeom>
          <a:solidFill>
            <a:srgbClr val="00CCFF"/>
          </a:solidFill>
          <a:ln w="9525">
            <a:noFill/>
            <a:miter lim="800000"/>
            <a:headEnd/>
            <a:tailEnd/>
          </a:ln>
          <a:effectLst/>
        </p:spPr>
        <p:txBody>
          <a:bodyPr wrap="none" anchor="ctr"/>
          <a:lstStyle/>
          <a:p>
            <a:endParaRPr lang="ru-RU"/>
          </a:p>
        </p:txBody>
      </p:sp>
      <p:sp>
        <p:nvSpPr>
          <p:cNvPr id="252248" name="AutoShape 344">
            <a:hlinkClick r:id="rId21" action="ppaction://hlinksldjump" highlightClick="1"/>
          </p:cNvPr>
          <p:cNvSpPr>
            <a:spLocks noChangeArrowheads="1"/>
          </p:cNvSpPr>
          <p:nvPr/>
        </p:nvSpPr>
        <p:spPr bwMode="auto">
          <a:xfrm>
            <a:off x="338138" y="552450"/>
            <a:ext cx="242887" cy="204788"/>
          </a:xfrm>
          <a:prstGeom prst="actionButtonBeginning">
            <a:avLst/>
          </a:prstGeom>
          <a:solidFill>
            <a:srgbClr val="00CCFF"/>
          </a:solidFill>
          <a:ln w="9525">
            <a:noFill/>
            <a:miter lim="800000"/>
            <a:headEnd/>
            <a:tailEnd/>
          </a:ln>
          <a:effectLst/>
        </p:spPr>
        <p:txBody>
          <a:bodyPr wrap="none" anchor="ctr"/>
          <a:lstStyle/>
          <a:p>
            <a:endParaRPr lang="ru-RU"/>
          </a:p>
        </p:txBody>
      </p:sp>
      <p:sp>
        <p:nvSpPr>
          <p:cNvPr id="252249" name="AutoShape 345">
            <a:hlinkClick r:id="" action="ppaction://hlinkshowjump?jump=previousslide" highlightClick="1"/>
          </p:cNvPr>
          <p:cNvSpPr>
            <a:spLocks noChangeArrowheads="1"/>
          </p:cNvSpPr>
          <p:nvPr/>
        </p:nvSpPr>
        <p:spPr bwMode="auto">
          <a:xfrm>
            <a:off x="609600" y="552450"/>
            <a:ext cx="257175" cy="209550"/>
          </a:xfrm>
          <a:prstGeom prst="actionButtonBackPrevious">
            <a:avLst/>
          </a:prstGeom>
          <a:solidFill>
            <a:srgbClr val="00CCFF"/>
          </a:solidFill>
          <a:ln w="9525">
            <a:noFill/>
            <a:miter lim="800000"/>
            <a:headEnd/>
            <a:tailEnd/>
          </a:ln>
          <a:effectLst/>
        </p:spPr>
        <p:txBody>
          <a:bodyPr wrap="none" anchor="ctr"/>
          <a:lstStyle/>
          <a:p>
            <a:endParaRPr lang="ru-RU"/>
          </a:p>
        </p:txBody>
      </p:sp>
      <p:sp>
        <p:nvSpPr>
          <p:cNvPr id="252250" name="Oval 346"/>
          <p:cNvSpPr>
            <a:spLocks noChangeArrowheads="1"/>
          </p:cNvSpPr>
          <p:nvPr/>
        </p:nvSpPr>
        <p:spPr bwMode="auto">
          <a:xfrm>
            <a:off x="8696325" y="6391275"/>
            <a:ext cx="333375" cy="333375"/>
          </a:xfrm>
          <a:prstGeom prst="ellipse">
            <a:avLst/>
          </a:prstGeom>
          <a:solidFill>
            <a:srgbClr val="CCFFFF"/>
          </a:solidFill>
          <a:ln w="9525" algn="ctr">
            <a:solidFill>
              <a:srgbClr val="0000FF"/>
            </a:solidFill>
            <a:round/>
            <a:headEnd/>
            <a:tailEnd/>
          </a:ln>
          <a:effectLst/>
        </p:spPr>
        <p:txBody>
          <a:bodyPr wrap="none" anchor="ctr"/>
          <a:lstStyle/>
          <a:p>
            <a:pPr algn="ctr"/>
            <a:r>
              <a:rPr lang="en-US" sz="1000" b="1">
                <a:solidFill>
                  <a:schemeClr val="bg2"/>
                </a:solidFill>
              </a:rPr>
              <a:t>4</a:t>
            </a:r>
            <a:endParaRPr lang="ru-RU" sz="1000" b="1">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19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19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nodeType="clickEffect">
                                  <p:stCondLst>
                                    <p:cond delay="0"/>
                                  </p:stCondLst>
                                  <p:childTnLst>
                                    <p:animEffect transition="out" filter="dissolve">
                                      <p:cBhvr>
                                        <p:cTn id="12" dur="500"/>
                                        <p:tgtEl>
                                          <p:spTgt spid="252065"/>
                                        </p:tgtEl>
                                      </p:cBhvr>
                                    </p:animEffect>
                                    <p:set>
                                      <p:cBhvr>
                                        <p:cTn id="13" dur="1" fill="hold">
                                          <p:stCondLst>
                                            <p:cond delay="499"/>
                                          </p:stCondLst>
                                        </p:cTn>
                                        <p:tgtEl>
                                          <p:spTgt spid="252065"/>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252066"/>
                                        </p:tgtEl>
                                      </p:cBhvr>
                                    </p:animEffect>
                                    <p:set>
                                      <p:cBhvr>
                                        <p:cTn id="16" dur="1" fill="hold">
                                          <p:stCondLst>
                                            <p:cond delay="499"/>
                                          </p:stCondLst>
                                        </p:cTn>
                                        <p:tgtEl>
                                          <p:spTgt spid="25206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1" nodeType="clickEffect">
                                  <p:stCondLst>
                                    <p:cond delay="0"/>
                                  </p:stCondLst>
                                  <p:childTnLst>
                                    <p:animEffect transition="out" filter="dissolve">
                                      <p:cBhvr>
                                        <p:cTn id="20" dur="500"/>
                                        <p:tgtEl>
                                          <p:spTgt spid="251991"/>
                                        </p:tgtEl>
                                      </p:cBhvr>
                                    </p:animEffect>
                                    <p:set>
                                      <p:cBhvr>
                                        <p:cTn id="21" dur="1" fill="hold">
                                          <p:stCondLst>
                                            <p:cond delay="499"/>
                                          </p:stCondLst>
                                        </p:cTn>
                                        <p:tgtEl>
                                          <p:spTgt spid="251991"/>
                                        </p:tgtEl>
                                        <p:attrNameLst>
                                          <p:attrName>style.visibility</p:attrName>
                                        </p:attrNameLst>
                                      </p:cBhvr>
                                      <p:to>
                                        <p:strVal val="hidden"/>
                                      </p:to>
                                    </p:set>
                                  </p:childTnLst>
                                </p:cTn>
                              </p:par>
                              <p:par>
                                <p:cTn id="22" presetID="9" presetClass="exit" presetSubtype="0" fill="hold" grpId="1" nodeType="withEffect">
                                  <p:stCondLst>
                                    <p:cond delay="0"/>
                                  </p:stCondLst>
                                  <p:childTnLst>
                                    <p:animEffect transition="out" filter="dissolve">
                                      <p:cBhvr>
                                        <p:cTn id="23" dur="500"/>
                                        <p:tgtEl>
                                          <p:spTgt spid="251992"/>
                                        </p:tgtEl>
                                      </p:cBhvr>
                                    </p:animEffect>
                                    <p:set>
                                      <p:cBhvr>
                                        <p:cTn id="24" dur="1" fill="hold">
                                          <p:stCondLst>
                                            <p:cond delay="499"/>
                                          </p:stCondLst>
                                        </p:cTn>
                                        <p:tgtEl>
                                          <p:spTgt spid="251992"/>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5206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206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209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200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207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201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207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201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20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207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9" presetClass="exit" presetSubtype="0" fill="hold" nodeType="clickEffect">
                                  <p:stCondLst>
                                    <p:cond delay="0"/>
                                  </p:stCondLst>
                                  <p:childTnLst>
                                    <p:animEffect transition="out" filter="dissolve">
                                      <p:cBhvr>
                                        <p:cTn id="54" dur="500"/>
                                        <p:tgtEl>
                                          <p:spTgt spid="252071"/>
                                        </p:tgtEl>
                                      </p:cBhvr>
                                    </p:animEffect>
                                    <p:set>
                                      <p:cBhvr>
                                        <p:cTn id="55" dur="1" fill="hold">
                                          <p:stCondLst>
                                            <p:cond delay="499"/>
                                          </p:stCondLst>
                                        </p:cTn>
                                        <p:tgtEl>
                                          <p:spTgt spid="252071"/>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52076"/>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252078"/>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52077"/>
                                        </p:tgtEl>
                                        <p:attrNameLst>
                                          <p:attrName>style.visibility</p:attrName>
                                        </p:attrNameLst>
                                      </p:cBhvr>
                                      <p:to>
                                        <p:strVal val="visible"/>
                                      </p:to>
                                    </p:set>
                                  </p:childTnLst>
                                </p:cTn>
                              </p:par>
                              <p:par>
                                <p:cTn id="64" presetID="9" presetClass="exit" presetSubtype="0" fill="hold" grpId="1" nodeType="withEffect">
                                  <p:stCondLst>
                                    <p:cond delay="0"/>
                                  </p:stCondLst>
                                  <p:childTnLst>
                                    <p:animEffect transition="out" filter="dissolve">
                                      <p:cBhvr>
                                        <p:cTn id="65" dur="500"/>
                                        <p:tgtEl>
                                          <p:spTgt spid="252074"/>
                                        </p:tgtEl>
                                      </p:cBhvr>
                                    </p:animEffect>
                                    <p:set>
                                      <p:cBhvr>
                                        <p:cTn id="66" dur="1" fill="hold">
                                          <p:stCondLst>
                                            <p:cond delay="499"/>
                                          </p:stCondLst>
                                        </p:cTn>
                                        <p:tgtEl>
                                          <p:spTgt spid="25207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5210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5205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5210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5211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5211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5212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5212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5211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9" presetClass="exit" presetSubtype="0" fill="hold" nodeType="clickEffect">
                                  <p:stCondLst>
                                    <p:cond delay="0"/>
                                  </p:stCondLst>
                                  <p:childTnLst>
                                    <p:animEffect transition="out" filter="dissolve">
                                      <p:cBhvr>
                                        <p:cTn id="92" dur="500"/>
                                        <p:tgtEl>
                                          <p:spTgt spid="252122"/>
                                        </p:tgtEl>
                                      </p:cBhvr>
                                    </p:animEffect>
                                    <p:set>
                                      <p:cBhvr>
                                        <p:cTn id="93" dur="1" fill="hold">
                                          <p:stCondLst>
                                            <p:cond delay="499"/>
                                          </p:stCondLst>
                                        </p:cTn>
                                        <p:tgtEl>
                                          <p:spTgt spid="252122"/>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9" presetClass="exit" presetSubtype="0" fill="hold" grpId="1" nodeType="clickEffect">
                                  <p:stCondLst>
                                    <p:cond delay="0"/>
                                  </p:stCondLst>
                                  <p:childTnLst>
                                    <p:animEffect transition="out" filter="dissolve">
                                      <p:cBhvr>
                                        <p:cTn id="97" dur="500"/>
                                        <p:tgtEl>
                                          <p:spTgt spid="252119"/>
                                        </p:tgtEl>
                                      </p:cBhvr>
                                    </p:animEffect>
                                    <p:set>
                                      <p:cBhvr>
                                        <p:cTn id="98" dur="1" fill="hold">
                                          <p:stCondLst>
                                            <p:cond delay="499"/>
                                          </p:stCondLst>
                                        </p:cTn>
                                        <p:tgtEl>
                                          <p:spTgt spid="252119"/>
                                        </p:tgtEl>
                                        <p:attrNameLst>
                                          <p:attrName>style.visibility</p:attrName>
                                        </p:attrNameLst>
                                      </p:cBhvr>
                                      <p:to>
                                        <p:strVal val="hidden"/>
                                      </p:to>
                                    </p:set>
                                  </p:childTnLst>
                                </p:cTn>
                              </p:par>
                              <p:par>
                                <p:cTn id="99" presetID="1" presetClass="entr" presetSubtype="0" fill="hold" grpId="0" nodeType="withEffect">
                                  <p:stCondLst>
                                    <p:cond delay="0"/>
                                  </p:stCondLst>
                                  <p:childTnLst>
                                    <p:set>
                                      <p:cBhvr>
                                        <p:cTn id="100" dur="1" fill="hold">
                                          <p:stCondLst>
                                            <p:cond delay="0"/>
                                          </p:stCondLst>
                                        </p:cTn>
                                        <p:tgtEl>
                                          <p:spTgt spid="252131"/>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52132"/>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252145"/>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25214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9" presetClass="exit" presetSubtype="0" fill="hold" nodeType="clickEffect">
                                  <p:stCondLst>
                                    <p:cond delay="0"/>
                                  </p:stCondLst>
                                  <p:childTnLst>
                                    <p:animEffect transition="out" filter="dissolve">
                                      <p:cBhvr>
                                        <p:cTn id="110" dur="500"/>
                                        <p:tgtEl>
                                          <p:spTgt spid="252145"/>
                                        </p:tgtEl>
                                      </p:cBhvr>
                                    </p:animEffect>
                                    <p:set>
                                      <p:cBhvr>
                                        <p:cTn id="111" dur="1" fill="hold">
                                          <p:stCondLst>
                                            <p:cond delay="499"/>
                                          </p:stCondLst>
                                        </p:cTn>
                                        <p:tgtEl>
                                          <p:spTgt spid="252145"/>
                                        </p:tgtEl>
                                        <p:attrNameLst>
                                          <p:attrName>style.visibility</p:attrName>
                                        </p:attrNameLst>
                                      </p:cBhvr>
                                      <p:to>
                                        <p:strVal val="hidden"/>
                                      </p:to>
                                    </p:set>
                                  </p:childTnLst>
                                </p:cTn>
                              </p:par>
                              <p:par>
                                <p:cTn id="112" presetID="1" presetClass="entr" presetSubtype="0" fill="hold" nodeType="withEffect">
                                  <p:stCondLst>
                                    <p:cond delay="0"/>
                                  </p:stCondLst>
                                  <p:childTnLst>
                                    <p:set>
                                      <p:cBhvr>
                                        <p:cTn id="113" dur="1" fill="hold">
                                          <p:stCondLst>
                                            <p:cond delay="0"/>
                                          </p:stCondLst>
                                        </p:cTn>
                                        <p:tgtEl>
                                          <p:spTgt spid="252144"/>
                                        </p:tgtEl>
                                        <p:attrNameLst>
                                          <p:attrName>style.visibility</p:attrName>
                                        </p:attrNameLst>
                                      </p:cBhvr>
                                      <p:to>
                                        <p:strVal val="visible"/>
                                      </p:to>
                                    </p:set>
                                  </p:childTnLst>
                                </p:cTn>
                              </p:par>
                              <p:par>
                                <p:cTn id="114" presetID="2" presetClass="entr" presetSubtype="4" fill="hold" grpId="0" nodeType="withEffect">
                                  <p:stCondLst>
                                    <p:cond delay="0"/>
                                  </p:stCondLst>
                                  <p:childTnLst>
                                    <p:set>
                                      <p:cBhvr>
                                        <p:cTn id="115" dur="1" fill="hold">
                                          <p:stCondLst>
                                            <p:cond delay="0"/>
                                          </p:stCondLst>
                                        </p:cTn>
                                        <p:tgtEl>
                                          <p:spTgt spid="252148"/>
                                        </p:tgtEl>
                                        <p:attrNameLst>
                                          <p:attrName>style.visibility</p:attrName>
                                        </p:attrNameLst>
                                      </p:cBhvr>
                                      <p:to>
                                        <p:strVal val="visible"/>
                                      </p:to>
                                    </p:set>
                                    <p:anim calcmode="lin" valueType="num">
                                      <p:cBhvr additive="base">
                                        <p:cTn id="116" dur="500" fill="hold"/>
                                        <p:tgtEl>
                                          <p:spTgt spid="252148"/>
                                        </p:tgtEl>
                                        <p:attrNameLst>
                                          <p:attrName>ppt_x</p:attrName>
                                        </p:attrNameLst>
                                      </p:cBhvr>
                                      <p:tavLst>
                                        <p:tav tm="0">
                                          <p:val>
                                            <p:strVal val="#ppt_x"/>
                                          </p:val>
                                        </p:tav>
                                        <p:tav tm="100000">
                                          <p:val>
                                            <p:strVal val="#ppt_x"/>
                                          </p:val>
                                        </p:tav>
                                      </p:tavLst>
                                    </p:anim>
                                    <p:anim calcmode="lin" valueType="num">
                                      <p:cBhvr additive="base">
                                        <p:cTn id="117" dur="500" fill="hold"/>
                                        <p:tgtEl>
                                          <p:spTgt spid="252148"/>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252152"/>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252130"/>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252154"/>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252157"/>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252158"/>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252153"/>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9" presetClass="exit" presetSubtype="0" fill="hold" nodeType="clickEffect">
                                  <p:stCondLst>
                                    <p:cond delay="0"/>
                                  </p:stCondLst>
                                  <p:childTnLst>
                                    <p:animEffect transition="out" filter="dissolve">
                                      <p:cBhvr>
                                        <p:cTn id="137" dur="500"/>
                                        <p:tgtEl>
                                          <p:spTgt spid="252130"/>
                                        </p:tgtEl>
                                      </p:cBhvr>
                                    </p:animEffect>
                                    <p:set>
                                      <p:cBhvr>
                                        <p:cTn id="138" dur="1" fill="hold">
                                          <p:stCondLst>
                                            <p:cond delay="499"/>
                                          </p:stCondLst>
                                        </p:cTn>
                                        <p:tgtEl>
                                          <p:spTgt spid="252130"/>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9" presetClass="exit" presetSubtype="0" fill="hold" grpId="1" nodeType="clickEffect">
                                  <p:stCondLst>
                                    <p:cond delay="0"/>
                                  </p:stCondLst>
                                  <p:childTnLst>
                                    <p:animEffect transition="out" filter="dissolve">
                                      <p:cBhvr>
                                        <p:cTn id="142" dur="500"/>
                                        <p:tgtEl>
                                          <p:spTgt spid="252153"/>
                                        </p:tgtEl>
                                      </p:cBhvr>
                                    </p:animEffect>
                                    <p:set>
                                      <p:cBhvr>
                                        <p:cTn id="143" dur="1" fill="hold">
                                          <p:stCondLst>
                                            <p:cond delay="499"/>
                                          </p:stCondLst>
                                        </p:cTn>
                                        <p:tgtEl>
                                          <p:spTgt spid="252153"/>
                                        </p:tgtEl>
                                        <p:attrNameLst>
                                          <p:attrName>style.visibility</p:attrName>
                                        </p:attrNameLst>
                                      </p:cBhvr>
                                      <p:to>
                                        <p:strVal val="hidden"/>
                                      </p:to>
                                    </p:set>
                                  </p:childTnLst>
                                </p:cTn>
                              </p:par>
                              <p:par>
                                <p:cTn id="144" presetID="1" presetClass="entr" presetSubtype="0" fill="hold" nodeType="withEffect">
                                  <p:stCondLst>
                                    <p:cond delay="0"/>
                                  </p:stCondLst>
                                  <p:childTnLst>
                                    <p:set>
                                      <p:cBhvr>
                                        <p:cTn id="145" dur="1" fill="hold">
                                          <p:stCondLst>
                                            <p:cond delay="0"/>
                                          </p:stCondLst>
                                        </p:cTn>
                                        <p:tgtEl>
                                          <p:spTgt spid="252159"/>
                                        </p:tgtEl>
                                        <p:attrNameLst>
                                          <p:attrName>style.visibility</p:attrName>
                                        </p:attrNameLst>
                                      </p:cBhvr>
                                      <p:to>
                                        <p:strVal val="visible"/>
                                      </p:to>
                                    </p:set>
                                  </p:childTnLst>
                                </p:cTn>
                              </p:par>
                              <p:par>
                                <p:cTn id="146" presetID="1" presetClass="entr" presetSubtype="0" fill="hold" nodeType="withEffect">
                                  <p:stCondLst>
                                    <p:cond delay="0"/>
                                  </p:stCondLst>
                                  <p:childTnLst>
                                    <p:set>
                                      <p:cBhvr>
                                        <p:cTn id="147" dur="1" fill="hold">
                                          <p:stCondLst>
                                            <p:cond delay="0"/>
                                          </p:stCondLst>
                                        </p:cTn>
                                        <p:tgtEl>
                                          <p:spTgt spid="252167"/>
                                        </p:tgtEl>
                                        <p:attrNameLst>
                                          <p:attrName>style.visibility</p:attrName>
                                        </p:attrNameLst>
                                      </p:cBhvr>
                                      <p:to>
                                        <p:strVal val="visible"/>
                                      </p:to>
                                    </p:set>
                                  </p:childTnLst>
                                </p:cTn>
                              </p:par>
                              <p:par>
                                <p:cTn id="148" presetID="1" presetClass="entr" presetSubtype="0" fill="hold" grpId="0" nodeType="withEffect">
                                  <p:stCondLst>
                                    <p:cond delay="0"/>
                                  </p:stCondLst>
                                  <p:childTnLst>
                                    <p:set>
                                      <p:cBhvr>
                                        <p:cTn id="149" dur="1" fill="hold">
                                          <p:stCondLst>
                                            <p:cond delay="0"/>
                                          </p:stCondLst>
                                        </p:cTn>
                                        <p:tgtEl>
                                          <p:spTgt spid="252175"/>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grpId="0" nodeType="clickEffect">
                                  <p:stCondLst>
                                    <p:cond delay="0"/>
                                  </p:stCondLst>
                                  <p:childTnLst>
                                    <p:set>
                                      <p:cBhvr>
                                        <p:cTn id="153" dur="1" fill="hold">
                                          <p:stCondLst>
                                            <p:cond delay="0"/>
                                          </p:stCondLst>
                                        </p:cTn>
                                        <p:tgtEl>
                                          <p:spTgt spid="252208"/>
                                        </p:tgtEl>
                                        <p:attrNameLst>
                                          <p:attrName>style.visibility</p:attrName>
                                        </p:attrNameLst>
                                      </p:cBhvr>
                                      <p:to>
                                        <p:strVal val="visible"/>
                                      </p:to>
                                    </p:set>
                                  </p:childTnLst>
                                </p:cTn>
                              </p:par>
                              <p:par>
                                <p:cTn id="154" presetID="1" presetClass="entr" presetSubtype="0" fill="hold" nodeType="withEffect">
                                  <p:stCondLst>
                                    <p:cond delay="0"/>
                                  </p:stCondLst>
                                  <p:childTnLst>
                                    <p:set>
                                      <p:cBhvr>
                                        <p:cTn id="155" dur="1" fill="hold">
                                          <p:stCondLst>
                                            <p:cond delay="0"/>
                                          </p:stCondLst>
                                        </p:cTn>
                                        <p:tgtEl>
                                          <p:spTgt spid="252212"/>
                                        </p:tgtEl>
                                        <p:attrNameLst>
                                          <p:attrName>style.visibility</p:attrName>
                                        </p:attrNameLst>
                                      </p:cBhvr>
                                      <p:to>
                                        <p:strVal val="visible"/>
                                      </p:to>
                                    </p:set>
                                  </p:childTnLst>
                                </p:cTn>
                              </p:par>
                              <p:par>
                                <p:cTn id="156" presetID="1" presetClass="entr" presetSubtype="0" fill="hold" nodeType="withEffect">
                                  <p:stCondLst>
                                    <p:cond delay="0"/>
                                  </p:stCondLst>
                                  <p:childTnLst>
                                    <p:set>
                                      <p:cBhvr>
                                        <p:cTn id="157" dur="1" fill="hold">
                                          <p:stCondLst>
                                            <p:cond delay="0"/>
                                          </p:stCondLst>
                                        </p:cTn>
                                        <p:tgtEl>
                                          <p:spTgt spid="252197"/>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grpId="0" nodeType="clickEffect">
                                  <p:stCondLst>
                                    <p:cond delay="0"/>
                                  </p:stCondLst>
                                  <p:childTnLst>
                                    <p:set>
                                      <p:cBhvr>
                                        <p:cTn id="161" dur="1" fill="hold">
                                          <p:stCondLst>
                                            <p:cond delay="0"/>
                                          </p:stCondLst>
                                        </p:cTn>
                                        <p:tgtEl>
                                          <p:spTgt spid="252211"/>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presetID="9" presetClass="exit" presetSubtype="0" fill="hold" nodeType="clickEffect">
                                  <p:stCondLst>
                                    <p:cond delay="0"/>
                                  </p:stCondLst>
                                  <p:childTnLst>
                                    <p:animEffect transition="out" filter="dissolve">
                                      <p:cBhvr>
                                        <p:cTn id="165" dur="500"/>
                                        <p:tgtEl>
                                          <p:spTgt spid="252197"/>
                                        </p:tgtEl>
                                      </p:cBhvr>
                                    </p:animEffect>
                                    <p:set>
                                      <p:cBhvr>
                                        <p:cTn id="166" dur="1" fill="hold">
                                          <p:stCondLst>
                                            <p:cond delay="499"/>
                                          </p:stCondLst>
                                        </p:cTn>
                                        <p:tgtEl>
                                          <p:spTgt spid="252197"/>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9" presetClass="exit" presetSubtype="0" fill="hold" grpId="1" nodeType="clickEffect">
                                  <p:stCondLst>
                                    <p:cond delay="0"/>
                                  </p:stCondLst>
                                  <p:childTnLst>
                                    <p:animEffect transition="out" filter="dissolve">
                                      <p:cBhvr>
                                        <p:cTn id="170" dur="500"/>
                                        <p:tgtEl>
                                          <p:spTgt spid="252211"/>
                                        </p:tgtEl>
                                      </p:cBhvr>
                                    </p:animEffect>
                                    <p:set>
                                      <p:cBhvr>
                                        <p:cTn id="171" dur="1" fill="hold">
                                          <p:stCondLst>
                                            <p:cond delay="499"/>
                                          </p:stCondLst>
                                        </p:cTn>
                                        <p:tgtEl>
                                          <p:spTgt spid="252211"/>
                                        </p:tgtEl>
                                        <p:attrNameLst>
                                          <p:attrName>style.visibility</p:attrName>
                                        </p:attrNameLst>
                                      </p:cBhvr>
                                      <p:to>
                                        <p:strVal val="hidden"/>
                                      </p:to>
                                    </p:set>
                                  </p:childTnLst>
                                </p:cTn>
                              </p:par>
                              <p:par>
                                <p:cTn id="172" presetID="1" presetClass="entr" presetSubtype="0" fill="hold" grpId="0" nodeType="withEffect">
                                  <p:stCondLst>
                                    <p:cond delay="0"/>
                                  </p:stCondLst>
                                  <p:childTnLst>
                                    <p:set>
                                      <p:cBhvr>
                                        <p:cTn id="173" dur="1" fill="hold">
                                          <p:stCondLst>
                                            <p:cond delay="0"/>
                                          </p:stCondLst>
                                        </p:cTn>
                                        <p:tgtEl>
                                          <p:spTgt spid="252213"/>
                                        </p:tgtEl>
                                        <p:attrNameLst>
                                          <p:attrName>style.visibility</p:attrName>
                                        </p:attrNameLst>
                                      </p:cBhvr>
                                      <p:to>
                                        <p:strVal val="visible"/>
                                      </p:to>
                                    </p:set>
                                  </p:childTnLst>
                                </p:cTn>
                              </p:par>
                              <p:par>
                                <p:cTn id="174" presetID="1" presetClass="entr" presetSubtype="0" fill="hold" nodeType="withEffect">
                                  <p:stCondLst>
                                    <p:cond delay="0"/>
                                  </p:stCondLst>
                                  <p:childTnLst>
                                    <p:set>
                                      <p:cBhvr>
                                        <p:cTn id="175" dur="1" fill="hold">
                                          <p:stCondLst>
                                            <p:cond delay="0"/>
                                          </p:stCondLst>
                                        </p:cTn>
                                        <p:tgtEl>
                                          <p:spTgt spid="252207"/>
                                        </p:tgtEl>
                                        <p:attrNameLst>
                                          <p:attrName>style.visibility</p:attrName>
                                        </p:attrNameLst>
                                      </p:cBhvr>
                                      <p:to>
                                        <p:strVal val="visible"/>
                                      </p:to>
                                    </p:set>
                                  </p:childTnLst>
                                </p:cTn>
                              </p:par>
                              <p:par>
                                <p:cTn id="176" presetID="1" presetClass="entr" presetSubtype="0" fill="hold" grpId="0" nodeType="withEffect">
                                  <p:stCondLst>
                                    <p:cond delay="0"/>
                                  </p:stCondLst>
                                  <p:childTnLst>
                                    <p:set>
                                      <p:cBhvr>
                                        <p:cTn id="177" dur="1" fill="hold">
                                          <p:stCondLst>
                                            <p:cond delay="0"/>
                                          </p:stCondLst>
                                        </p:cTn>
                                        <p:tgtEl>
                                          <p:spTgt spid="252215"/>
                                        </p:tgtEl>
                                        <p:attrNameLst>
                                          <p:attrName>style.visibility</p:attrName>
                                        </p:attrNameLst>
                                      </p:cBhvr>
                                      <p:to>
                                        <p:strVal val="visible"/>
                                      </p:to>
                                    </p:set>
                                  </p:childTnLst>
                                </p:cTn>
                              </p:par>
                              <p:par>
                                <p:cTn id="178" presetID="1" presetClass="entr" presetSubtype="0" fill="hold" nodeType="withEffect">
                                  <p:stCondLst>
                                    <p:cond delay="0"/>
                                  </p:stCondLst>
                                  <p:childTnLst>
                                    <p:set>
                                      <p:cBhvr>
                                        <p:cTn id="179" dur="1" fill="hold">
                                          <p:stCondLst>
                                            <p:cond delay="0"/>
                                          </p:stCondLst>
                                        </p:cTn>
                                        <p:tgtEl>
                                          <p:spTgt spid="252229"/>
                                        </p:tgtEl>
                                        <p:attrNameLst>
                                          <p:attrName>style.visibility</p:attrName>
                                        </p:attrNameLst>
                                      </p:cBhvr>
                                      <p:to>
                                        <p:strVal val="visible"/>
                                      </p:to>
                                    </p:set>
                                  </p:childTnLst>
                                </p:cTn>
                              </p:par>
                            </p:childTnLst>
                          </p:cTn>
                        </p:par>
                      </p:childTnLst>
                    </p:cTn>
                  </p:par>
                  <p:par>
                    <p:cTn id="180" fill="hold">
                      <p:stCondLst>
                        <p:cond delay="indefinite"/>
                      </p:stCondLst>
                      <p:childTnLst>
                        <p:par>
                          <p:cTn id="181" fill="hold">
                            <p:stCondLst>
                              <p:cond delay="0"/>
                            </p:stCondLst>
                            <p:childTnLst>
                              <p:par>
                                <p:cTn id="182" presetID="2" presetClass="entr" presetSubtype="4" fill="hold" grpId="0" nodeType="clickEffect">
                                  <p:stCondLst>
                                    <p:cond delay="0"/>
                                  </p:stCondLst>
                                  <p:childTnLst>
                                    <p:set>
                                      <p:cBhvr>
                                        <p:cTn id="183" dur="1" fill="hold">
                                          <p:stCondLst>
                                            <p:cond delay="0"/>
                                          </p:stCondLst>
                                        </p:cTn>
                                        <p:tgtEl>
                                          <p:spTgt spid="252217"/>
                                        </p:tgtEl>
                                        <p:attrNameLst>
                                          <p:attrName>style.visibility</p:attrName>
                                        </p:attrNameLst>
                                      </p:cBhvr>
                                      <p:to>
                                        <p:strVal val="visible"/>
                                      </p:to>
                                    </p:set>
                                    <p:anim calcmode="lin" valueType="num">
                                      <p:cBhvr additive="base">
                                        <p:cTn id="184" dur="500" fill="hold"/>
                                        <p:tgtEl>
                                          <p:spTgt spid="252217"/>
                                        </p:tgtEl>
                                        <p:attrNameLst>
                                          <p:attrName>ppt_x</p:attrName>
                                        </p:attrNameLst>
                                      </p:cBhvr>
                                      <p:tavLst>
                                        <p:tav tm="0">
                                          <p:val>
                                            <p:strVal val="#ppt_x"/>
                                          </p:val>
                                        </p:tav>
                                        <p:tav tm="100000">
                                          <p:val>
                                            <p:strVal val="#ppt_x"/>
                                          </p:val>
                                        </p:tav>
                                      </p:tavLst>
                                    </p:anim>
                                    <p:anim calcmode="lin" valueType="num">
                                      <p:cBhvr additive="base">
                                        <p:cTn id="185" dur="500" fill="hold"/>
                                        <p:tgtEl>
                                          <p:spTgt spid="252217"/>
                                        </p:tgtEl>
                                        <p:attrNameLst>
                                          <p:attrName>ppt_y</p:attrName>
                                        </p:attrNameLst>
                                      </p:cBhvr>
                                      <p:tavLst>
                                        <p:tav tm="0">
                                          <p:val>
                                            <p:strVal val="1+#ppt_h/2"/>
                                          </p:val>
                                        </p:tav>
                                        <p:tav tm="100000">
                                          <p:val>
                                            <p:strVal val="#ppt_y"/>
                                          </p:val>
                                        </p:tav>
                                      </p:tavLst>
                                    </p:anim>
                                  </p:childTnLst>
                                </p:cTn>
                              </p:par>
                              <p:par>
                                <p:cTn id="186" presetID="9" presetClass="exit" presetSubtype="0" fill="hold" grpId="1" nodeType="withEffect">
                                  <p:stCondLst>
                                    <p:cond delay="0"/>
                                  </p:stCondLst>
                                  <p:childTnLst>
                                    <p:animEffect transition="out" filter="dissolve">
                                      <p:cBhvr>
                                        <p:cTn id="187" dur="500"/>
                                        <p:tgtEl>
                                          <p:spTgt spid="252213"/>
                                        </p:tgtEl>
                                      </p:cBhvr>
                                    </p:animEffect>
                                    <p:set>
                                      <p:cBhvr>
                                        <p:cTn id="188" dur="1" fill="hold">
                                          <p:stCondLst>
                                            <p:cond delay="499"/>
                                          </p:stCondLst>
                                        </p:cTn>
                                        <p:tgtEl>
                                          <p:spTgt spid="252213"/>
                                        </p:tgtEl>
                                        <p:attrNameLst>
                                          <p:attrName>style.visibility</p:attrName>
                                        </p:attrNameLst>
                                      </p:cBhvr>
                                      <p:to>
                                        <p:strVal val="hidden"/>
                                      </p:to>
                                    </p:set>
                                  </p:childTnLst>
                                </p:cTn>
                              </p:par>
                              <p:par>
                                <p:cTn id="189" presetID="1" presetClass="entr" presetSubtype="0" fill="hold" grpId="0" nodeType="withEffect">
                                  <p:stCondLst>
                                    <p:cond delay="0"/>
                                  </p:stCondLst>
                                  <p:childTnLst>
                                    <p:set>
                                      <p:cBhvr>
                                        <p:cTn id="190" dur="1" fill="hold">
                                          <p:stCondLst>
                                            <p:cond delay="0"/>
                                          </p:stCondLst>
                                        </p:cTn>
                                        <p:tgtEl>
                                          <p:spTgt spid="252214"/>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252221"/>
                                        </p:tgtEl>
                                        <p:attrNameLst>
                                          <p:attrName>style.visibility</p:attrName>
                                        </p:attrNameLst>
                                      </p:cBhvr>
                                      <p:to>
                                        <p:strVal val="visible"/>
                                      </p:to>
                                    </p:set>
                                  </p:childTnLst>
                                </p:cTn>
                              </p:par>
                              <p:par>
                                <p:cTn id="193" presetID="9" presetClass="exit" presetSubtype="0" fill="hold" nodeType="withEffect">
                                  <p:stCondLst>
                                    <p:cond delay="0"/>
                                  </p:stCondLst>
                                  <p:childTnLst>
                                    <p:animEffect transition="out" filter="dissolve">
                                      <p:cBhvr>
                                        <p:cTn id="194" dur="500"/>
                                        <p:tgtEl>
                                          <p:spTgt spid="252229"/>
                                        </p:tgtEl>
                                      </p:cBhvr>
                                    </p:animEffect>
                                    <p:set>
                                      <p:cBhvr>
                                        <p:cTn id="195" dur="1" fill="hold">
                                          <p:stCondLst>
                                            <p:cond delay="499"/>
                                          </p:stCondLst>
                                        </p:cTn>
                                        <p:tgtEl>
                                          <p:spTgt spid="252229"/>
                                        </p:tgtEl>
                                        <p:attrNameLst>
                                          <p:attrName>style.visibility</p:attrName>
                                        </p:attrNameLst>
                                      </p:cBhvr>
                                      <p:to>
                                        <p:strVal val="hidden"/>
                                      </p:to>
                                    </p:set>
                                  </p:childTnLst>
                                </p:cTn>
                              </p:par>
                              <p:par>
                                <p:cTn id="196" presetID="1" presetClass="entr" presetSubtype="0" fill="hold" nodeType="withEffect">
                                  <p:stCondLst>
                                    <p:cond delay="0"/>
                                  </p:stCondLst>
                                  <p:childTnLst>
                                    <p:set>
                                      <p:cBhvr>
                                        <p:cTn id="197" dur="1" fill="hold">
                                          <p:stCondLst>
                                            <p:cond delay="0"/>
                                          </p:stCondLst>
                                        </p:cTn>
                                        <p:tgtEl>
                                          <p:spTgt spid="252233"/>
                                        </p:tgtEl>
                                        <p:attrNameLst>
                                          <p:attrName>style.visibility</p:attrName>
                                        </p:attrNameLst>
                                      </p:cBhvr>
                                      <p:to>
                                        <p:strVal val="visible"/>
                                      </p:to>
                                    </p:set>
                                  </p:childTnLst>
                                </p:cTn>
                              </p:par>
                            </p:childTnLst>
                          </p:cTn>
                        </p:par>
                      </p:childTnLst>
                    </p:cTn>
                  </p:par>
                  <p:par>
                    <p:cTn id="198" fill="hold">
                      <p:stCondLst>
                        <p:cond delay="indefinite"/>
                      </p:stCondLst>
                      <p:childTnLst>
                        <p:par>
                          <p:cTn id="199" fill="hold">
                            <p:stCondLst>
                              <p:cond delay="0"/>
                            </p:stCondLst>
                            <p:childTnLst>
                              <p:par>
                                <p:cTn id="200" presetID="1" presetClass="entr" presetSubtype="0" fill="hold" grpId="0" nodeType="clickEffect">
                                  <p:stCondLst>
                                    <p:cond delay="0"/>
                                  </p:stCondLst>
                                  <p:childTnLst>
                                    <p:set>
                                      <p:cBhvr>
                                        <p:cTn id="201" dur="1" fill="hold">
                                          <p:stCondLst>
                                            <p:cond delay="0"/>
                                          </p:stCondLst>
                                        </p:cTn>
                                        <p:tgtEl>
                                          <p:spTgt spid="252223"/>
                                        </p:tgtEl>
                                        <p:attrNameLst>
                                          <p:attrName>style.visibility</p:attrName>
                                        </p:attrNameLst>
                                      </p:cBhvr>
                                      <p:to>
                                        <p:strVal val="visible"/>
                                      </p:to>
                                    </p:set>
                                  </p:childTnLst>
                                </p:cTn>
                              </p:par>
                              <p:par>
                                <p:cTn id="202" presetID="1" presetClass="entr" presetSubtype="0" fill="hold" nodeType="withEffect">
                                  <p:stCondLst>
                                    <p:cond delay="0"/>
                                  </p:stCondLst>
                                  <p:childTnLst>
                                    <p:set>
                                      <p:cBhvr>
                                        <p:cTn id="203" dur="1" fill="hold">
                                          <p:stCondLst>
                                            <p:cond delay="0"/>
                                          </p:stCondLst>
                                        </p:cTn>
                                        <p:tgtEl>
                                          <p:spTgt spid="252237"/>
                                        </p:tgtEl>
                                        <p:attrNameLst>
                                          <p:attrName>style.visibility</p:attrName>
                                        </p:attrNameLst>
                                      </p:cBhvr>
                                      <p:to>
                                        <p:strVal val="visible"/>
                                      </p:to>
                                    </p:set>
                                  </p:childTnLst>
                                </p:cTn>
                              </p:par>
                              <p:par>
                                <p:cTn id="204" presetID="1" presetClass="entr" presetSubtype="0" fill="hold" nodeType="withEffect">
                                  <p:stCondLst>
                                    <p:cond delay="0"/>
                                  </p:stCondLst>
                                  <p:childTnLst>
                                    <p:set>
                                      <p:cBhvr>
                                        <p:cTn id="205" dur="1" fill="hold">
                                          <p:stCondLst>
                                            <p:cond delay="0"/>
                                          </p:stCondLst>
                                        </p:cTn>
                                        <p:tgtEl>
                                          <p:spTgt spid="252178"/>
                                        </p:tgtEl>
                                        <p:attrNameLst>
                                          <p:attrName>style.visibility</p:attrName>
                                        </p:attrNameLst>
                                      </p:cBhvr>
                                      <p:to>
                                        <p:strVal val="visible"/>
                                      </p:to>
                                    </p:set>
                                  </p:childTnLst>
                                </p:cTn>
                              </p:par>
                            </p:childTnLst>
                          </p:cTn>
                        </p:par>
                      </p:childTnLst>
                    </p:cTn>
                  </p:par>
                  <p:par>
                    <p:cTn id="206" fill="hold">
                      <p:stCondLst>
                        <p:cond delay="indefinite"/>
                      </p:stCondLst>
                      <p:childTnLst>
                        <p:par>
                          <p:cTn id="207" fill="hold">
                            <p:stCondLst>
                              <p:cond delay="0"/>
                            </p:stCondLst>
                            <p:childTnLst>
                              <p:par>
                                <p:cTn id="208" presetID="1" presetClass="entr" presetSubtype="0" fill="hold" grpId="0" nodeType="clickEffect">
                                  <p:stCondLst>
                                    <p:cond delay="0"/>
                                  </p:stCondLst>
                                  <p:childTnLst>
                                    <p:set>
                                      <p:cBhvr>
                                        <p:cTn id="209" dur="1" fill="hold">
                                          <p:stCondLst>
                                            <p:cond delay="0"/>
                                          </p:stCondLst>
                                        </p:cTn>
                                        <p:tgtEl>
                                          <p:spTgt spid="252236"/>
                                        </p:tgtEl>
                                        <p:attrNameLst>
                                          <p:attrName>style.visibility</p:attrName>
                                        </p:attrNameLst>
                                      </p:cBhvr>
                                      <p:to>
                                        <p:strVal val="visible"/>
                                      </p:to>
                                    </p:set>
                                  </p:childTnLst>
                                </p:cTn>
                              </p:par>
                            </p:childTnLst>
                          </p:cTn>
                        </p:par>
                      </p:childTnLst>
                    </p:cTn>
                  </p:par>
                  <p:par>
                    <p:cTn id="210" fill="hold">
                      <p:stCondLst>
                        <p:cond delay="indefinite"/>
                      </p:stCondLst>
                      <p:childTnLst>
                        <p:par>
                          <p:cTn id="211" fill="hold">
                            <p:stCondLst>
                              <p:cond delay="0"/>
                            </p:stCondLst>
                            <p:childTnLst>
                              <p:par>
                                <p:cTn id="212" presetID="9" presetClass="exit" presetSubtype="0" fill="hold" grpId="1" nodeType="clickEffect">
                                  <p:stCondLst>
                                    <p:cond delay="0"/>
                                  </p:stCondLst>
                                  <p:childTnLst>
                                    <p:animEffect transition="out" filter="dissolve">
                                      <p:cBhvr>
                                        <p:cTn id="213" dur="500"/>
                                        <p:tgtEl>
                                          <p:spTgt spid="252236"/>
                                        </p:tgtEl>
                                      </p:cBhvr>
                                    </p:animEffect>
                                    <p:set>
                                      <p:cBhvr>
                                        <p:cTn id="214" dur="1" fill="hold">
                                          <p:stCondLst>
                                            <p:cond delay="499"/>
                                          </p:stCondLst>
                                        </p:cTn>
                                        <p:tgtEl>
                                          <p:spTgt spid="252236"/>
                                        </p:tgtEl>
                                        <p:attrNameLst>
                                          <p:attrName>style.visibility</p:attrName>
                                        </p:attrNameLst>
                                      </p:cBhvr>
                                      <p:to>
                                        <p:strVal val="hidden"/>
                                      </p:to>
                                    </p:set>
                                  </p:childTnLst>
                                </p:cTn>
                              </p:par>
                              <p:par>
                                <p:cTn id="215" presetID="9" presetClass="exit" presetSubtype="0" fill="hold" nodeType="withEffect">
                                  <p:stCondLst>
                                    <p:cond delay="0"/>
                                  </p:stCondLst>
                                  <p:childTnLst>
                                    <p:animEffect transition="out" filter="dissolve">
                                      <p:cBhvr>
                                        <p:cTn id="216" dur="500"/>
                                        <p:tgtEl>
                                          <p:spTgt spid="252178"/>
                                        </p:tgtEl>
                                      </p:cBhvr>
                                    </p:animEffect>
                                    <p:set>
                                      <p:cBhvr>
                                        <p:cTn id="217" dur="1" fill="hold">
                                          <p:stCondLst>
                                            <p:cond delay="499"/>
                                          </p:stCondLst>
                                        </p:cTn>
                                        <p:tgtEl>
                                          <p:spTgt spid="252178"/>
                                        </p:tgtEl>
                                        <p:attrNameLst>
                                          <p:attrName>style.visibility</p:attrName>
                                        </p:attrNameLst>
                                      </p:cBhvr>
                                      <p:to>
                                        <p:strVal val="hidden"/>
                                      </p:to>
                                    </p:set>
                                  </p:childTnLst>
                                </p:cTn>
                              </p:par>
                            </p:childTnLst>
                          </p:cTn>
                        </p:par>
                      </p:childTnLst>
                    </p:cTn>
                  </p:par>
                  <p:par>
                    <p:cTn id="218" fill="hold">
                      <p:stCondLst>
                        <p:cond delay="indefinite"/>
                      </p:stCondLst>
                      <p:childTnLst>
                        <p:par>
                          <p:cTn id="219" fill="hold">
                            <p:stCondLst>
                              <p:cond delay="0"/>
                            </p:stCondLst>
                            <p:childTnLst>
                              <p:par>
                                <p:cTn id="220" presetID="1" presetClass="entr" presetSubtype="0" fill="hold" nodeType="clickEffect">
                                  <p:stCondLst>
                                    <p:cond delay="0"/>
                                  </p:stCondLst>
                                  <p:childTnLst>
                                    <p:set>
                                      <p:cBhvr>
                                        <p:cTn id="221" dur="1" fill="hold">
                                          <p:stCondLst>
                                            <p:cond delay="0"/>
                                          </p:stCondLst>
                                        </p:cTn>
                                        <p:tgtEl>
                                          <p:spTgt spid="252243"/>
                                        </p:tgtEl>
                                        <p:attrNameLst>
                                          <p:attrName>style.visibility</p:attrName>
                                        </p:attrNameLst>
                                      </p:cBhvr>
                                      <p:to>
                                        <p:strVal val="visible"/>
                                      </p:to>
                                    </p:set>
                                  </p:childTnLst>
                                </p:cTn>
                              </p:par>
                              <p:par>
                                <p:cTn id="222" presetID="1" presetClass="entr" presetSubtype="0" fill="hold" grpId="0" nodeType="withEffect">
                                  <p:stCondLst>
                                    <p:cond delay="0"/>
                                  </p:stCondLst>
                                  <p:childTnLst>
                                    <p:set>
                                      <p:cBhvr>
                                        <p:cTn id="223" dur="1" fill="hold">
                                          <p:stCondLst>
                                            <p:cond delay="0"/>
                                          </p:stCondLst>
                                        </p:cTn>
                                        <p:tgtEl>
                                          <p:spTgt spid="252244"/>
                                        </p:tgtEl>
                                        <p:attrNameLst>
                                          <p:attrName>style.visibility</p:attrName>
                                        </p:attrNameLst>
                                      </p:cBhvr>
                                      <p:to>
                                        <p:strVal val="visible"/>
                                      </p:to>
                                    </p:set>
                                  </p:childTnLst>
                                </p:cTn>
                              </p:par>
                              <p:par>
                                <p:cTn id="224" presetID="1" presetClass="entr" presetSubtype="0" fill="hold" nodeType="withEffect">
                                  <p:stCondLst>
                                    <p:cond delay="0"/>
                                  </p:stCondLst>
                                  <p:childTnLst>
                                    <p:set>
                                      <p:cBhvr>
                                        <p:cTn id="225" dur="1" fill="hold">
                                          <p:stCondLst>
                                            <p:cond delay="0"/>
                                          </p:stCondLst>
                                        </p:cTn>
                                        <p:tgtEl>
                                          <p:spTgt spid="252225"/>
                                        </p:tgtEl>
                                        <p:attrNameLst>
                                          <p:attrName>style.visibility</p:attrName>
                                        </p:attrNameLst>
                                      </p:cBhvr>
                                      <p:to>
                                        <p:strVal val="visible"/>
                                      </p:to>
                                    </p:set>
                                  </p:childTnLst>
                                </p:cTn>
                              </p:par>
                            </p:childTnLst>
                          </p:cTn>
                        </p:par>
                      </p:childTnLst>
                    </p:cTn>
                  </p:par>
                  <p:par>
                    <p:cTn id="226" fill="hold">
                      <p:stCondLst>
                        <p:cond delay="indefinite"/>
                      </p:stCondLst>
                      <p:childTnLst>
                        <p:par>
                          <p:cTn id="227" fill="hold">
                            <p:stCondLst>
                              <p:cond delay="0"/>
                            </p:stCondLst>
                            <p:childTnLst>
                              <p:par>
                                <p:cTn id="228" presetID="15" presetClass="entr" presetSubtype="0" fill="hold" grpId="0" nodeType="clickEffect">
                                  <p:stCondLst>
                                    <p:cond delay="0"/>
                                  </p:stCondLst>
                                  <p:childTnLst>
                                    <p:set>
                                      <p:cBhvr>
                                        <p:cTn id="229" dur="1" fill="hold">
                                          <p:stCondLst>
                                            <p:cond delay="0"/>
                                          </p:stCondLst>
                                        </p:cTn>
                                        <p:tgtEl>
                                          <p:spTgt spid="252245"/>
                                        </p:tgtEl>
                                        <p:attrNameLst>
                                          <p:attrName>style.visibility</p:attrName>
                                        </p:attrNameLst>
                                      </p:cBhvr>
                                      <p:to>
                                        <p:strVal val="visible"/>
                                      </p:to>
                                    </p:set>
                                    <p:anim calcmode="lin" valueType="num">
                                      <p:cBhvr>
                                        <p:cTn id="230" dur="2000" fill="hold"/>
                                        <p:tgtEl>
                                          <p:spTgt spid="252245"/>
                                        </p:tgtEl>
                                        <p:attrNameLst>
                                          <p:attrName>ppt_w</p:attrName>
                                        </p:attrNameLst>
                                      </p:cBhvr>
                                      <p:tavLst>
                                        <p:tav tm="0">
                                          <p:val>
                                            <p:fltVal val="0"/>
                                          </p:val>
                                        </p:tav>
                                        <p:tav tm="100000">
                                          <p:val>
                                            <p:strVal val="#ppt_w"/>
                                          </p:val>
                                        </p:tav>
                                      </p:tavLst>
                                    </p:anim>
                                    <p:anim calcmode="lin" valueType="num">
                                      <p:cBhvr>
                                        <p:cTn id="231" dur="2000" fill="hold"/>
                                        <p:tgtEl>
                                          <p:spTgt spid="252245"/>
                                        </p:tgtEl>
                                        <p:attrNameLst>
                                          <p:attrName>ppt_h</p:attrName>
                                        </p:attrNameLst>
                                      </p:cBhvr>
                                      <p:tavLst>
                                        <p:tav tm="0">
                                          <p:val>
                                            <p:fltVal val="0"/>
                                          </p:val>
                                        </p:tav>
                                        <p:tav tm="100000">
                                          <p:val>
                                            <p:strVal val="#ppt_h"/>
                                          </p:val>
                                        </p:tav>
                                      </p:tavLst>
                                    </p:anim>
                                    <p:anim calcmode="lin" valueType="num">
                                      <p:cBhvr>
                                        <p:cTn id="232" dur="2000" fill="hold"/>
                                        <p:tgtEl>
                                          <p:spTgt spid="252245"/>
                                        </p:tgtEl>
                                        <p:attrNameLst>
                                          <p:attrName>ppt_x</p:attrName>
                                        </p:attrNameLst>
                                      </p:cBhvr>
                                      <p:tavLst>
                                        <p:tav tm="0" fmla="#ppt_x+(cos(-2*pi*(1-$))*-#ppt_x-sin(-2*pi*(1-$))*(1-#ppt_y))*(1-$)">
                                          <p:val>
                                            <p:fltVal val="0"/>
                                          </p:val>
                                        </p:tav>
                                        <p:tav tm="100000">
                                          <p:val>
                                            <p:fltVal val="1"/>
                                          </p:val>
                                        </p:tav>
                                      </p:tavLst>
                                    </p:anim>
                                    <p:anim calcmode="lin" valueType="num">
                                      <p:cBhvr>
                                        <p:cTn id="233" dur="2000" fill="hold"/>
                                        <p:tgtEl>
                                          <p:spTgt spid="25224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92" grpId="0" animBg="1"/>
      <p:bldP spid="251992" grpId="1" animBg="1"/>
      <p:bldP spid="251991" grpId="0" animBg="1"/>
      <p:bldP spid="251991" grpId="1" animBg="1"/>
      <p:bldP spid="252009" grpId="0" animBg="1"/>
      <p:bldP spid="252010" grpId="0"/>
      <p:bldP spid="252011" grpId="0" animBg="1"/>
      <p:bldP spid="252031" grpId="0" animBg="1"/>
      <p:bldP spid="252057" grpId="0" animBg="1"/>
      <p:bldP spid="252074" grpId="0" animBg="1"/>
      <p:bldP spid="252074" grpId="1" animBg="1"/>
      <p:bldP spid="252108" grpId="0"/>
      <p:bldP spid="252119" grpId="0" animBg="1"/>
      <p:bldP spid="252119" grpId="1" animBg="1"/>
      <p:bldP spid="252118" grpId="0" animBg="1"/>
      <p:bldP spid="252117" grpId="0" animBg="1"/>
      <p:bldP spid="252131" grpId="0" animBg="1"/>
      <p:bldP spid="252148" grpId="0" animBg="1"/>
      <p:bldP spid="252152" grpId="0"/>
      <p:bldP spid="252153" grpId="0" animBg="1"/>
      <p:bldP spid="252153" grpId="1" animBg="1"/>
      <p:bldP spid="252157" grpId="0" animBg="1"/>
      <p:bldP spid="252158" grpId="0" animBg="1"/>
      <p:bldP spid="252175" grpId="0" animBg="1"/>
      <p:bldP spid="252208" grpId="0"/>
      <p:bldP spid="252211" grpId="0" animBg="1"/>
      <p:bldP spid="252211" grpId="1" animBg="1"/>
      <p:bldP spid="252213" grpId="0" animBg="1"/>
      <p:bldP spid="252213" grpId="1" animBg="1"/>
      <p:bldP spid="252214" grpId="0" animBg="1"/>
      <p:bldP spid="252215" grpId="0" animBg="1"/>
      <p:bldP spid="252217" grpId="0" animBg="1"/>
      <p:bldP spid="252223" grpId="0"/>
      <p:bldP spid="252236" grpId="0" animBg="1"/>
      <p:bldP spid="252236" grpId="1" animBg="1"/>
      <p:bldP spid="252244" grpId="0" animBg="1"/>
      <p:bldP spid="2522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8" name="Rectangle 4"/>
          <p:cNvSpPr>
            <a:spLocks noChangeArrowheads="1"/>
          </p:cNvSpPr>
          <p:nvPr/>
        </p:nvSpPr>
        <p:spPr bwMode="auto">
          <a:xfrm>
            <a:off x="457200" y="457200"/>
            <a:ext cx="5105400" cy="450850"/>
          </a:xfrm>
          <a:prstGeom prst="rect">
            <a:avLst/>
          </a:prstGeom>
          <a:noFill/>
          <a:ln w="9525">
            <a:noFill/>
            <a:miter lim="800000"/>
            <a:headEnd/>
            <a:tailEnd/>
          </a:ln>
          <a:effectLst/>
        </p:spPr>
        <p:txBody>
          <a:bodyPr anchor="ctr"/>
          <a:lstStyle/>
          <a:p>
            <a:endParaRPr lang="ru-RU"/>
          </a:p>
        </p:txBody>
      </p:sp>
      <p:sp>
        <p:nvSpPr>
          <p:cNvPr id="262149" name="Rectangle 5"/>
          <p:cNvSpPr>
            <a:spLocks noChangeArrowheads="1"/>
          </p:cNvSpPr>
          <p:nvPr/>
        </p:nvSpPr>
        <p:spPr bwMode="auto">
          <a:xfrm>
            <a:off x="179388" y="692150"/>
            <a:ext cx="5545137" cy="1116013"/>
          </a:xfrm>
          <a:prstGeom prst="rect">
            <a:avLst/>
          </a:prstGeom>
          <a:noFill/>
          <a:ln w="9525">
            <a:noFill/>
            <a:miter lim="800000"/>
            <a:headEnd/>
            <a:tailEnd/>
          </a:ln>
          <a:effectLst/>
        </p:spPr>
        <p:txBody>
          <a:bodyPr/>
          <a:lstStyle/>
          <a:p>
            <a:pPr marL="533400" indent="-533400">
              <a:lnSpc>
                <a:spcPct val="80000"/>
              </a:lnSpc>
              <a:spcBef>
                <a:spcPct val="20000"/>
              </a:spcBef>
              <a:buClr>
                <a:schemeClr val="bg2"/>
              </a:buClr>
              <a:buSzPct val="75000"/>
              <a:buFont typeface="Wingdings" pitchFamily="2" charset="2"/>
              <a:buNone/>
            </a:pPr>
            <a:endParaRPr lang="ru-RU" sz="1000" b="1"/>
          </a:p>
          <a:p>
            <a:pPr marL="533400" indent="-533400">
              <a:lnSpc>
                <a:spcPct val="80000"/>
              </a:lnSpc>
              <a:spcBef>
                <a:spcPct val="20000"/>
              </a:spcBef>
              <a:buClr>
                <a:schemeClr val="bg2"/>
              </a:buClr>
              <a:buSzPct val="75000"/>
              <a:buFont typeface="Wingdings" pitchFamily="2" charset="2"/>
              <a:buChar char="n"/>
            </a:pPr>
            <a:r>
              <a:rPr lang="ru-RU" sz="1000" b="1"/>
              <a:t>Система сходящихся сил – </a:t>
            </a:r>
            <a:r>
              <a:rPr lang="ru-RU" sz="1000">
                <a:solidFill>
                  <a:schemeClr val="bg2"/>
                </a:solidFill>
              </a:rPr>
              <a:t>линии действия сил пересекаются в одной точке</a:t>
            </a:r>
            <a:r>
              <a:rPr lang="ru-RU" sz="1000" b="1"/>
              <a:t>. </a:t>
            </a:r>
          </a:p>
          <a:p>
            <a:pPr marL="533400" indent="-533400">
              <a:lnSpc>
                <a:spcPct val="80000"/>
              </a:lnSpc>
              <a:spcBef>
                <a:spcPct val="20000"/>
              </a:spcBef>
              <a:buClr>
                <a:schemeClr val="bg2"/>
              </a:buClr>
              <a:buSzPct val="75000"/>
              <a:buFont typeface="Wingdings" pitchFamily="2" charset="2"/>
              <a:buNone/>
            </a:pPr>
            <a:r>
              <a:rPr lang="ru-RU" sz="1000" i="1"/>
              <a:t>План исследования любой системы сил соответствует последовательному решению</a:t>
            </a:r>
            <a:endParaRPr lang="en-US" sz="1000" i="1"/>
          </a:p>
          <a:p>
            <a:pPr marL="533400" indent="-533400">
              <a:lnSpc>
                <a:spcPct val="80000"/>
              </a:lnSpc>
              <a:spcBef>
                <a:spcPct val="20000"/>
              </a:spcBef>
              <a:buClr>
                <a:schemeClr val="bg2"/>
              </a:buClr>
              <a:buSzPct val="75000"/>
              <a:buFont typeface="Wingdings" pitchFamily="2" charset="2"/>
              <a:buNone/>
            </a:pPr>
            <a:r>
              <a:rPr lang="ru-RU" sz="1000" i="1"/>
              <a:t>трех вопросов </a:t>
            </a:r>
            <a:r>
              <a:rPr lang="en-US" sz="1000" i="1"/>
              <a:t>:</a:t>
            </a:r>
            <a:endParaRPr lang="ru-RU" sz="1000" i="1"/>
          </a:p>
          <a:p>
            <a:pPr marL="533400" indent="-533400">
              <a:lnSpc>
                <a:spcPct val="80000"/>
              </a:lnSpc>
              <a:spcBef>
                <a:spcPct val="20000"/>
              </a:spcBef>
              <a:buClr>
                <a:schemeClr val="bg2"/>
              </a:buClr>
              <a:buSzPct val="75000"/>
              <a:buFont typeface="Wingdings" pitchFamily="2" charset="2"/>
              <a:buAutoNum type="arabicPeriod"/>
            </a:pPr>
            <a:r>
              <a:rPr lang="ru-RU" sz="1000">
                <a:solidFill>
                  <a:srgbClr val="FF0000"/>
                </a:solidFill>
              </a:rPr>
              <a:t>Как упростить систему</a:t>
            </a:r>
            <a:r>
              <a:rPr lang="en-US" sz="1000">
                <a:solidFill>
                  <a:srgbClr val="FF0000"/>
                </a:solidFill>
              </a:rPr>
              <a:t>?</a:t>
            </a:r>
          </a:p>
          <a:p>
            <a:pPr marL="533400" indent="-533400">
              <a:lnSpc>
                <a:spcPct val="80000"/>
              </a:lnSpc>
              <a:spcBef>
                <a:spcPct val="20000"/>
              </a:spcBef>
              <a:buClr>
                <a:schemeClr val="bg2"/>
              </a:buClr>
              <a:buSzPct val="75000"/>
              <a:buFont typeface="Wingdings" pitchFamily="2" charset="2"/>
              <a:buAutoNum type="arabicPeriod"/>
            </a:pPr>
            <a:r>
              <a:rPr lang="ru-RU" sz="1000">
                <a:solidFill>
                  <a:srgbClr val="FF0000"/>
                </a:solidFill>
              </a:rPr>
              <a:t>Каков простейший вид системы</a:t>
            </a:r>
            <a:r>
              <a:rPr lang="en-US" sz="1000">
                <a:solidFill>
                  <a:srgbClr val="FF0000"/>
                </a:solidFill>
              </a:rPr>
              <a:t>?</a:t>
            </a:r>
          </a:p>
          <a:p>
            <a:pPr marL="533400" indent="-533400">
              <a:lnSpc>
                <a:spcPct val="80000"/>
              </a:lnSpc>
              <a:spcBef>
                <a:spcPct val="20000"/>
              </a:spcBef>
              <a:buClr>
                <a:schemeClr val="bg2"/>
              </a:buClr>
              <a:buSzPct val="75000"/>
              <a:buFont typeface="Wingdings" pitchFamily="2" charset="2"/>
              <a:buAutoNum type="arabicPeriod"/>
            </a:pPr>
            <a:r>
              <a:rPr lang="ru-RU" sz="1000">
                <a:solidFill>
                  <a:srgbClr val="FF0000"/>
                </a:solidFill>
              </a:rPr>
              <a:t>Каковы условия равновесия системы</a:t>
            </a:r>
            <a:r>
              <a:rPr lang="en-US" sz="1000">
                <a:solidFill>
                  <a:srgbClr val="FF0000"/>
                </a:solidFill>
              </a:rPr>
              <a:t>?</a:t>
            </a:r>
            <a:endParaRPr lang="ru-RU" sz="1000">
              <a:solidFill>
                <a:srgbClr val="FF0000"/>
              </a:solidFill>
            </a:endParaRPr>
          </a:p>
          <a:p>
            <a:pPr marL="533400" indent="-533400">
              <a:lnSpc>
                <a:spcPct val="80000"/>
              </a:lnSpc>
              <a:spcBef>
                <a:spcPct val="20000"/>
              </a:spcBef>
              <a:buClr>
                <a:schemeClr val="bg2"/>
              </a:buClr>
              <a:buSzPct val="75000"/>
              <a:buFont typeface="Wingdings" pitchFamily="2" charset="2"/>
              <a:buNone/>
            </a:pPr>
            <a:endParaRPr lang="ru-RU" sz="1000"/>
          </a:p>
          <a:p>
            <a:pPr marL="533400" indent="-533400">
              <a:lnSpc>
                <a:spcPct val="80000"/>
              </a:lnSpc>
              <a:spcBef>
                <a:spcPct val="20000"/>
              </a:spcBef>
              <a:buClr>
                <a:schemeClr val="bg2"/>
              </a:buClr>
              <a:buSzPct val="75000"/>
              <a:buFont typeface="Wingdings" pitchFamily="2" charset="2"/>
              <a:buNone/>
            </a:pPr>
            <a:endParaRPr lang="ru-RU" sz="1200"/>
          </a:p>
        </p:txBody>
      </p:sp>
      <p:pic>
        <p:nvPicPr>
          <p:cNvPr id="262150" name="Picture 6" descr="НТЦТТ2"/>
          <p:cNvPicPr>
            <a:picLocks noChangeAspect="1" noChangeArrowheads="1"/>
          </p:cNvPicPr>
          <p:nvPr/>
        </p:nvPicPr>
        <p:blipFill>
          <a:blip r:embed="rId3" cstate="print"/>
          <a:srcRect/>
          <a:stretch>
            <a:fillRect/>
          </a:stretch>
        </p:blipFill>
        <p:spPr bwMode="auto">
          <a:xfrm>
            <a:off x="8172450" y="115888"/>
            <a:ext cx="792163" cy="512762"/>
          </a:xfrm>
          <a:prstGeom prst="rect">
            <a:avLst/>
          </a:prstGeom>
          <a:noFill/>
          <a:ln w="9525">
            <a:noFill/>
            <a:miter lim="800000"/>
            <a:headEnd/>
            <a:tailEnd/>
          </a:ln>
        </p:spPr>
      </p:pic>
      <p:sp>
        <p:nvSpPr>
          <p:cNvPr id="262151" name="Freeform 7"/>
          <p:cNvSpPr>
            <a:spLocks/>
          </p:cNvSpPr>
          <p:nvPr/>
        </p:nvSpPr>
        <p:spPr bwMode="auto">
          <a:xfrm>
            <a:off x="6340475" y="1076325"/>
            <a:ext cx="1976438" cy="2028825"/>
          </a:xfrm>
          <a:custGeom>
            <a:avLst/>
            <a:gdLst/>
            <a:ahLst/>
            <a:cxnLst>
              <a:cxn ang="0">
                <a:pos x="20" y="510"/>
              </a:cxn>
              <a:cxn ang="0">
                <a:pos x="2" y="438"/>
              </a:cxn>
              <a:cxn ang="0">
                <a:pos x="8" y="234"/>
              </a:cxn>
              <a:cxn ang="0">
                <a:pos x="26" y="222"/>
              </a:cxn>
              <a:cxn ang="0">
                <a:pos x="38" y="204"/>
              </a:cxn>
              <a:cxn ang="0">
                <a:pos x="146" y="114"/>
              </a:cxn>
              <a:cxn ang="0">
                <a:pos x="164" y="90"/>
              </a:cxn>
              <a:cxn ang="0">
                <a:pos x="290" y="18"/>
              </a:cxn>
              <a:cxn ang="0">
                <a:pos x="356" y="0"/>
              </a:cxn>
              <a:cxn ang="0">
                <a:pos x="584" y="6"/>
              </a:cxn>
              <a:cxn ang="0">
                <a:pos x="686" y="90"/>
              </a:cxn>
              <a:cxn ang="0">
                <a:pos x="716" y="108"/>
              </a:cxn>
              <a:cxn ang="0">
                <a:pos x="824" y="264"/>
              </a:cxn>
              <a:cxn ang="0">
                <a:pos x="854" y="312"/>
              </a:cxn>
              <a:cxn ang="0">
                <a:pos x="896" y="420"/>
              </a:cxn>
              <a:cxn ang="0">
                <a:pos x="932" y="564"/>
              </a:cxn>
              <a:cxn ang="0">
                <a:pos x="926" y="696"/>
              </a:cxn>
              <a:cxn ang="0">
                <a:pos x="908" y="738"/>
              </a:cxn>
              <a:cxn ang="0">
                <a:pos x="890" y="780"/>
              </a:cxn>
              <a:cxn ang="0">
                <a:pos x="698" y="870"/>
              </a:cxn>
              <a:cxn ang="0">
                <a:pos x="584" y="906"/>
              </a:cxn>
              <a:cxn ang="0">
                <a:pos x="464" y="900"/>
              </a:cxn>
              <a:cxn ang="0">
                <a:pos x="380" y="864"/>
              </a:cxn>
              <a:cxn ang="0">
                <a:pos x="284" y="798"/>
              </a:cxn>
              <a:cxn ang="0">
                <a:pos x="230" y="756"/>
              </a:cxn>
              <a:cxn ang="0">
                <a:pos x="122" y="660"/>
              </a:cxn>
              <a:cxn ang="0">
                <a:pos x="116" y="642"/>
              </a:cxn>
              <a:cxn ang="0">
                <a:pos x="80" y="618"/>
              </a:cxn>
              <a:cxn ang="0">
                <a:pos x="50" y="582"/>
              </a:cxn>
              <a:cxn ang="0">
                <a:pos x="32" y="546"/>
              </a:cxn>
              <a:cxn ang="0">
                <a:pos x="14" y="534"/>
              </a:cxn>
              <a:cxn ang="0">
                <a:pos x="20" y="510"/>
              </a:cxn>
            </a:cxnLst>
            <a:rect l="0" t="0" r="r" b="b"/>
            <a:pathLst>
              <a:path w="932" h="906">
                <a:moveTo>
                  <a:pt x="20" y="510"/>
                </a:moveTo>
                <a:cubicBezTo>
                  <a:pt x="15" y="485"/>
                  <a:pt x="10" y="462"/>
                  <a:pt x="2" y="438"/>
                </a:cubicBezTo>
                <a:cubicBezTo>
                  <a:pt x="4" y="370"/>
                  <a:pt x="0" y="302"/>
                  <a:pt x="8" y="234"/>
                </a:cubicBezTo>
                <a:cubicBezTo>
                  <a:pt x="9" y="227"/>
                  <a:pt x="21" y="227"/>
                  <a:pt x="26" y="222"/>
                </a:cubicBezTo>
                <a:cubicBezTo>
                  <a:pt x="31" y="217"/>
                  <a:pt x="33" y="210"/>
                  <a:pt x="38" y="204"/>
                </a:cubicBezTo>
                <a:cubicBezTo>
                  <a:pt x="68" y="168"/>
                  <a:pt x="113" y="147"/>
                  <a:pt x="146" y="114"/>
                </a:cubicBezTo>
                <a:cubicBezTo>
                  <a:pt x="153" y="107"/>
                  <a:pt x="157" y="97"/>
                  <a:pt x="164" y="90"/>
                </a:cubicBezTo>
                <a:cubicBezTo>
                  <a:pt x="200" y="58"/>
                  <a:pt x="250" y="44"/>
                  <a:pt x="290" y="18"/>
                </a:cubicBezTo>
                <a:cubicBezTo>
                  <a:pt x="309" y="5"/>
                  <a:pt x="356" y="0"/>
                  <a:pt x="356" y="0"/>
                </a:cubicBezTo>
                <a:cubicBezTo>
                  <a:pt x="432" y="2"/>
                  <a:pt x="508" y="2"/>
                  <a:pt x="584" y="6"/>
                </a:cubicBezTo>
                <a:cubicBezTo>
                  <a:pt x="615" y="7"/>
                  <a:pt x="665" y="71"/>
                  <a:pt x="686" y="90"/>
                </a:cubicBezTo>
                <a:cubicBezTo>
                  <a:pt x="695" y="98"/>
                  <a:pt x="707" y="101"/>
                  <a:pt x="716" y="108"/>
                </a:cubicBezTo>
                <a:cubicBezTo>
                  <a:pt x="764" y="144"/>
                  <a:pt x="794" y="213"/>
                  <a:pt x="824" y="264"/>
                </a:cubicBezTo>
                <a:cubicBezTo>
                  <a:pt x="834" y="280"/>
                  <a:pt x="848" y="294"/>
                  <a:pt x="854" y="312"/>
                </a:cubicBezTo>
                <a:cubicBezTo>
                  <a:pt x="866" y="349"/>
                  <a:pt x="878" y="385"/>
                  <a:pt x="896" y="420"/>
                </a:cubicBezTo>
                <a:cubicBezTo>
                  <a:pt x="906" y="469"/>
                  <a:pt x="922" y="515"/>
                  <a:pt x="932" y="564"/>
                </a:cubicBezTo>
                <a:cubicBezTo>
                  <a:pt x="930" y="608"/>
                  <a:pt x="929" y="652"/>
                  <a:pt x="926" y="696"/>
                </a:cubicBezTo>
                <a:cubicBezTo>
                  <a:pt x="924" y="722"/>
                  <a:pt x="920" y="718"/>
                  <a:pt x="908" y="738"/>
                </a:cubicBezTo>
                <a:cubicBezTo>
                  <a:pt x="900" y="751"/>
                  <a:pt x="900" y="768"/>
                  <a:pt x="890" y="780"/>
                </a:cubicBezTo>
                <a:cubicBezTo>
                  <a:pt x="836" y="848"/>
                  <a:pt x="782" y="862"/>
                  <a:pt x="698" y="870"/>
                </a:cubicBezTo>
                <a:cubicBezTo>
                  <a:pt x="660" y="883"/>
                  <a:pt x="622" y="893"/>
                  <a:pt x="584" y="906"/>
                </a:cubicBezTo>
                <a:cubicBezTo>
                  <a:pt x="544" y="904"/>
                  <a:pt x="504" y="903"/>
                  <a:pt x="464" y="900"/>
                </a:cubicBezTo>
                <a:cubicBezTo>
                  <a:pt x="434" y="897"/>
                  <a:pt x="408" y="873"/>
                  <a:pt x="380" y="864"/>
                </a:cubicBezTo>
                <a:cubicBezTo>
                  <a:pt x="355" y="839"/>
                  <a:pt x="318" y="806"/>
                  <a:pt x="284" y="798"/>
                </a:cubicBezTo>
                <a:cubicBezTo>
                  <a:pt x="268" y="782"/>
                  <a:pt x="246" y="772"/>
                  <a:pt x="230" y="756"/>
                </a:cubicBezTo>
                <a:cubicBezTo>
                  <a:pt x="196" y="722"/>
                  <a:pt x="162" y="687"/>
                  <a:pt x="122" y="660"/>
                </a:cubicBezTo>
                <a:cubicBezTo>
                  <a:pt x="120" y="654"/>
                  <a:pt x="120" y="646"/>
                  <a:pt x="116" y="642"/>
                </a:cubicBezTo>
                <a:cubicBezTo>
                  <a:pt x="106" y="632"/>
                  <a:pt x="80" y="618"/>
                  <a:pt x="80" y="618"/>
                </a:cubicBezTo>
                <a:cubicBezTo>
                  <a:pt x="71" y="605"/>
                  <a:pt x="59" y="595"/>
                  <a:pt x="50" y="582"/>
                </a:cubicBezTo>
                <a:cubicBezTo>
                  <a:pt x="30" y="553"/>
                  <a:pt x="60" y="574"/>
                  <a:pt x="32" y="546"/>
                </a:cubicBezTo>
                <a:cubicBezTo>
                  <a:pt x="27" y="541"/>
                  <a:pt x="16" y="541"/>
                  <a:pt x="14" y="534"/>
                </a:cubicBezTo>
                <a:cubicBezTo>
                  <a:pt x="11" y="526"/>
                  <a:pt x="18" y="518"/>
                  <a:pt x="20" y="510"/>
                </a:cubicBezTo>
                <a:close/>
              </a:path>
            </a:pathLst>
          </a:custGeom>
          <a:solidFill>
            <a:srgbClr val="FFCC00"/>
          </a:solidFill>
          <a:ln w="9525">
            <a:solidFill>
              <a:schemeClr val="tx1"/>
            </a:solidFill>
            <a:round/>
            <a:headEnd/>
            <a:tailEnd/>
          </a:ln>
          <a:effectLst/>
        </p:spPr>
        <p:txBody>
          <a:bodyPr/>
          <a:lstStyle/>
          <a:p>
            <a:endParaRPr lang="ru-RU"/>
          </a:p>
        </p:txBody>
      </p:sp>
      <p:sp>
        <p:nvSpPr>
          <p:cNvPr id="262153" name="Line 9"/>
          <p:cNvSpPr>
            <a:spLocks noChangeShapeType="1"/>
          </p:cNvSpPr>
          <p:nvPr/>
        </p:nvSpPr>
        <p:spPr bwMode="auto">
          <a:xfrm>
            <a:off x="6767513" y="2384425"/>
            <a:ext cx="2016125" cy="0"/>
          </a:xfrm>
          <a:prstGeom prst="line">
            <a:avLst/>
          </a:prstGeom>
          <a:noFill/>
          <a:ln w="9525">
            <a:solidFill>
              <a:srgbClr val="FF0000"/>
            </a:solidFill>
            <a:prstDash val="dash"/>
            <a:round/>
            <a:headEnd/>
            <a:tailEnd/>
          </a:ln>
          <a:effectLst/>
        </p:spPr>
        <p:txBody>
          <a:bodyPr/>
          <a:lstStyle/>
          <a:p>
            <a:endParaRPr lang="ru-RU"/>
          </a:p>
        </p:txBody>
      </p:sp>
      <p:sp>
        <p:nvSpPr>
          <p:cNvPr id="262154" name="Line 10"/>
          <p:cNvSpPr>
            <a:spLocks noChangeShapeType="1"/>
          </p:cNvSpPr>
          <p:nvPr/>
        </p:nvSpPr>
        <p:spPr bwMode="auto">
          <a:xfrm rot="-5400000">
            <a:off x="5868987" y="1665288"/>
            <a:ext cx="2016125" cy="0"/>
          </a:xfrm>
          <a:prstGeom prst="line">
            <a:avLst/>
          </a:prstGeom>
          <a:noFill/>
          <a:ln w="9525">
            <a:solidFill>
              <a:srgbClr val="FF0000"/>
            </a:solidFill>
            <a:prstDash val="dash"/>
            <a:round/>
            <a:headEnd/>
            <a:tailEnd/>
          </a:ln>
          <a:effectLst/>
        </p:spPr>
        <p:txBody>
          <a:bodyPr/>
          <a:lstStyle/>
          <a:p>
            <a:endParaRPr lang="ru-RU"/>
          </a:p>
        </p:txBody>
      </p:sp>
      <p:sp>
        <p:nvSpPr>
          <p:cNvPr id="262155" name="Line 11"/>
          <p:cNvSpPr>
            <a:spLocks noChangeShapeType="1"/>
          </p:cNvSpPr>
          <p:nvPr/>
        </p:nvSpPr>
        <p:spPr bwMode="auto">
          <a:xfrm rot="-5400000">
            <a:off x="6570663" y="962025"/>
            <a:ext cx="1763712" cy="1296988"/>
          </a:xfrm>
          <a:prstGeom prst="line">
            <a:avLst/>
          </a:prstGeom>
          <a:noFill/>
          <a:ln w="9525">
            <a:solidFill>
              <a:srgbClr val="FF0000"/>
            </a:solidFill>
            <a:prstDash val="dash"/>
            <a:round/>
            <a:headEnd/>
            <a:tailEnd/>
          </a:ln>
          <a:effectLst/>
        </p:spPr>
        <p:txBody>
          <a:bodyPr/>
          <a:lstStyle/>
          <a:p>
            <a:endParaRPr lang="ru-RU"/>
          </a:p>
        </p:txBody>
      </p:sp>
      <p:sp>
        <p:nvSpPr>
          <p:cNvPr id="262156" name="Line 12"/>
          <p:cNvSpPr>
            <a:spLocks noChangeShapeType="1"/>
          </p:cNvSpPr>
          <p:nvPr/>
        </p:nvSpPr>
        <p:spPr bwMode="auto">
          <a:xfrm>
            <a:off x="6443663" y="2060575"/>
            <a:ext cx="1763712" cy="1296988"/>
          </a:xfrm>
          <a:prstGeom prst="line">
            <a:avLst/>
          </a:prstGeom>
          <a:noFill/>
          <a:ln w="9525">
            <a:solidFill>
              <a:srgbClr val="FF0000"/>
            </a:solidFill>
            <a:prstDash val="dash"/>
            <a:round/>
            <a:headEnd/>
            <a:tailEnd/>
          </a:ln>
          <a:effectLst/>
        </p:spPr>
        <p:txBody>
          <a:bodyPr/>
          <a:lstStyle/>
          <a:p>
            <a:endParaRPr lang="ru-RU"/>
          </a:p>
        </p:txBody>
      </p:sp>
      <p:sp>
        <p:nvSpPr>
          <p:cNvPr id="262157" name="AutoShape 13"/>
          <p:cNvSpPr>
            <a:spLocks noChangeArrowheads="1"/>
          </p:cNvSpPr>
          <p:nvPr/>
        </p:nvSpPr>
        <p:spPr bwMode="auto">
          <a:xfrm>
            <a:off x="8243888" y="2312988"/>
            <a:ext cx="612775" cy="142875"/>
          </a:xfrm>
          <a:prstGeom prst="rightArrow">
            <a:avLst>
              <a:gd name="adj1" fmla="val 50000"/>
              <a:gd name="adj2" fmla="val 107222"/>
            </a:avLst>
          </a:prstGeom>
          <a:solidFill>
            <a:srgbClr val="FF0000"/>
          </a:solidFill>
          <a:ln w="9525">
            <a:solidFill>
              <a:schemeClr val="tx1"/>
            </a:solidFill>
            <a:miter lim="800000"/>
            <a:headEnd/>
            <a:tailEnd/>
          </a:ln>
          <a:effectLst/>
        </p:spPr>
        <p:txBody>
          <a:bodyPr wrap="none" anchor="ctr"/>
          <a:lstStyle/>
          <a:p>
            <a:endParaRPr lang="ru-RU"/>
          </a:p>
        </p:txBody>
      </p:sp>
      <p:sp>
        <p:nvSpPr>
          <p:cNvPr id="262158" name="AutoShape 14"/>
          <p:cNvSpPr>
            <a:spLocks noChangeArrowheads="1"/>
          </p:cNvSpPr>
          <p:nvPr/>
        </p:nvSpPr>
        <p:spPr bwMode="auto">
          <a:xfrm rot="-5400000">
            <a:off x="6570663" y="819150"/>
            <a:ext cx="612775" cy="142875"/>
          </a:xfrm>
          <a:prstGeom prst="rightArrow">
            <a:avLst>
              <a:gd name="adj1" fmla="val 50000"/>
              <a:gd name="adj2" fmla="val 107222"/>
            </a:avLst>
          </a:prstGeom>
          <a:solidFill>
            <a:srgbClr val="FF0000"/>
          </a:solidFill>
          <a:ln w="9525">
            <a:solidFill>
              <a:schemeClr val="tx1"/>
            </a:solidFill>
            <a:miter lim="800000"/>
            <a:headEnd/>
            <a:tailEnd/>
          </a:ln>
          <a:effectLst/>
        </p:spPr>
        <p:txBody>
          <a:bodyPr wrap="none" anchor="ctr"/>
          <a:lstStyle/>
          <a:p>
            <a:endParaRPr lang="ru-RU"/>
          </a:p>
        </p:txBody>
      </p:sp>
      <p:sp>
        <p:nvSpPr>
          <p:cNvPr id="262159" name="AutoShape 15"/>
          <p:cNvSpPr>
            <a:spLocks noChangeArrowheads="1"/>
          </p:cNvSpPr>
          <p:nvPr/>
        </p:nvSpPr>
        <p:spPr bwMode="auto">
          <a:xfrm rot="-46446870">
            <a:off x="7615238" y="892175"/>
            <a:ext cx="612775" cy="142875"/>
          </a:xfrm>
          <a:prstGeom prst="rightArrow">
            <a:avLst>
              <a:gd name="adj1" fmla="val 50000"/>
              <a:gd name="adj2" fmla="val 107222"/>
            </a:avLst>
          </a:prstGeom>
          <a:solidFill>
            <a:srgbClr val="FF0000"/>
          </a:solidFill>
          <a:ln w="9525">
            <a:solidFill>
              <a:schemeClr val="tx1"/>
            </a:solidFill>
            <a:miter lim="800000"/>
            <a:headEnd/>
            <a:tailEnd/>
          </a:ln>
          <a:effectLst/>
        </p:spPr>
        <p:txBody>
          <a:bodyPr wrap="none" anchor="ctr"/>
          <a:lstStyle/>
          <a:p>
            <a:endParaRPr lang="ru-RU"/>
          </a:p>
        </p:txBody>
      </p:sp>
      <p:sp>
        <p:nvSpPr>
          <p:cNvPr id="262160" name="AutoShape 16"/>
          <p:cNvSpPr>
            <a:spLocks noChangeArrowheads="1"/>
          </p:cNvSpPr>
          <p:nvPr/>
        </p:nvSpPr>
        <p:spPr bwMode="auto">
          <a:xfrm rot="-41046870">
            <a:off x="7667625" y="3106738"/>
            <a:ext cx="612775" cy="142875"/>
          </a:xfrm>
          <a:prstGeom prst="rightArrow">
            <a:avLst>
              <a:gd name="adj1" fmla="val 50000"/>
              <a:gd name="adj2" fmla="val 107222"/>
            </a:avLst>
          </a:prstGeom>
          <a:solidFill>
            <a:srgbClr val="FF0000"/>
          </a:solidFill>
          <a:ln w="9525">
            <a:solidFill>
              <a:schemeClr val="tx1"/>
            </a:solidFill>
            <a:miter lim="800000"/>
            <a:headEnd/>
            <a:tailEnd/>
          </a:ln>
          <a:effectLst/>
        </p:spPr>
        <p:txBody>
          <a:bodyPr wrap="none" anchor="ctr"/>
          <a:lstStyle/>
          <a:p>
            <a:endParaRPr lang="ru-RU"/>
          </a:p>
        </p:txBody>
      </p:sp>
      <p:sp>
        <p:nvSpPr>
          <p:cNvPr id="262161" name="Text Box 17"/>
          <p:cNvSpPr txBox="1">
            <a:spLocks noChangeArrowheads="1"/>
          </p:cNvSpPr>
          <p:nvPr/>
        </p:nvSpPr>
        <p:spPr bwMode="auto">
          <a:xfrm>
            <a:off x="0" y="1881188"/>
            <a:ext cx="5991225" cy="396875"/>
          </a:xfrm>
          <a:prstGeom prst="rect">
            <a:avLst/>
          </a:prstGeom>
          <a:noFill/>
          <a:ln w="9525">
            <a:noFill/>
            <a:miter lim="800000"/>
            <a:headEnd/>
            <a:tailEnd/>
          </a:ln>
          <a:effectLst/>
        </p:spPr>
        <p:txBody>
          <a:bodyPr wrap="none">
            <a:spAutoFit/>
          </a:bodyPr>
          <a:lstStyle/>
          <a:p>
            <a:pPr marL="342900" indent="-342900">
              <a:buFontTx/>
              <a:buAutoNum type="arabicPeriod"/>
            </a:pPr>
            <a:r>
              <a:rPr lang="ru-RU" sz="1000"/>
              <a:t>Перенесем все силы по линии их действия в точку пересечения (кинематическое состояние</a:t>
            </a:r>
          </a:p>
          <a:p>
            <a:pPr marL="342900" indent="-342900"/>
            <a:r>
              <a:rPr lang="ru-RU" sz="1000"/>
              <a:t>тела при этом не изменится – следствие из аксиомы присоединения).</a:t>
            </a:r>
          </a:p>
        </p:txBody>
      </p:sp>
      <p:graphicFrame>
        <p:nvGraphicFramePr>
          <p:cNvPr id="262162" name="Object 18"/>
          <p:cNvGraphicFramePr>
            <a:graphicFrameLocks noChangeAspect="1"/>
          </p:cNvGraphicFramePr>
          <p:nvPr>
            <p:ph sz="quarter" idx="1"/>
          </p:nvPr>
        </p:nvGraphicFramePr>
        <p:xfrm>
          <a:off x="6551613" y="584200"/>
          <a:ext cx="165100" cy="228600"/>
        </p:xfrm>
        <a:graphic>
          <a:graphicData uri="http://schemas.openxmlformats.org/presentationml/2006/ole">
            <p:oleObj spid="_x0000_s262162" name="Формула" r:id="rId4" imgW="164880" imgH="228600" progId="Equation.3">
              <p:embed/>
            </p:oleObj>
          </a:graphicData>
        </a:graphic>
      </p:graphicFrame>
      <p:graphicFrame>
        <p:nvGraphicFramePr>
          <p:cNvPr id="262164" name="Object 20"/>
          <p:cNvGraphicFramePr>
            <a:graphicFrameLocks noChangeAspect="1"/>
          </p:cNvGraphicFramePr>
          <p:nvPr>
            <p:ph sz="quarter" idx="2"/>
          </p:nvPr>
        </p:nvGraphicFramePr>
        <p:xfrm>
          <a:off x="8101013" y="752475"/>
          <a:ext cx="177800" cy="228600"/>
        </p:xfrm>
        <a:graphic>
          <a:graphicData uri="http://schemas.openxmlformats.org/presentationml/2006/ole">
            <p:oleObj spid="_x0000_s262164" name="Формула" r:id="rId5" imgW="177480" imgH="228600" progId="Equation.3">
              <p:embed/>
            </p:oleObj>
          </a:graphicData>
        </a:graphic>
      </p:graphicFrame>
      <p:graphicFrame>
        <p:nvGraphicFramePr>
          <p:cNvPr id="262168" name="Object 24"/>
          <p:cNvGraphicFramePr>
            <a:graphicFrameLocks noChangeAspect="1"/>
          </p:cNvGraphicFramePr>
          <p:nvPr>
            <p:ph sz="quarter" idx="3"/>
          </p:nvPr>
        </p:nvGraphicFramePr>
        <p:xfrm>
          <a:off x="8208963" y="3105150"/>
          <a:ext cx="177800" cy="228600"/>
        </p:xfrm>
        <a:graphic>
          <a:graphicData uri="http://schemas.openxmlformats.org/presentationml/2006/ole">
            <p:oleObj spid="_x0000_s262168" name="Формула" r:id="rId6" imgW="177480" imgH="228600" progId="Equation.3">
              <p:embed/>
            </p:oleObj>
          </a:graphicData>
        </a:graphic>
      </p:graphicFrame>
      <p:sp>
        <p:nvSpPr>
          <p:cNvPr id="262171" name="Rectangle 27"/>
          <p:cNvSpPr>
            <a:spLocks noChangeArrowheads="1"/>
          </p:cNvSpPr>
          <p:nvPr/>
        </p:nvSpPr>
        <p:spPr bwMode="auto">
          <a:xfrm>
            <a:off x="935038" y="415925"/>
            <a:ext cx="2674937" cy="450850"/>
          </a:xfrm>
          <a:prstGeom prst="rect">
            <a:avLst/>
          </a:prstGeom>
          <a:noFill/>
          <a:ln w="9525">
            <a:noFill/>
            <a:miter lim="800000"/>
            <a:headEnd/>
            <a:tailEnd/>
          </a:ln>
          <a:effectLst/>
        </p:spPr>
        <p:txBody>
          <a:bodyPr anchor="ctr"/>
          <a:lstStyle/>
          <a:p>
            <a:r>
              <a:rPr lang="ru-RU"/>
              <a:t>Лекция 2</a:t>
            </a:r>
          </a:p>
        </p:txBody>
      </p:sp>
      <p:graphicFrame>
        <p:nvGraphicFramePr>
          <p:cNvPr id="262172" name="Object 28"/>
          <p:cNvGraphicFramePr>
            <a:graphicFrameLocks noChangeAspect="1"/>
          </p:cNvGraphicFramePr>
          <p:nvPr>
            <p:ph sz="quarter" idx="4"/>
          </p:nvPr>
        </p:nvGraphicFramePr>
        <p:xfrm>
          <a:off x="8640763" y="2108200"/>
          <a:ext cx="177800" cy="241300"/>
        </p:xfrm>
        <a:graphic>
          <a:graphicData uri="http://schemas.openxmlformats.org/presentationml/2006/ole">
            <p:oleObj spid="_x0000_s262172" name="Формула" r:id="rId7" imgW="177480" imgH="241200" progId="Equation.3">
              <p:embed/>
            </p:oleObj>
          </a:graphicData>
        </a:graphic>
      </p:graphicFrame>
      <p:sp>
        <p:nvSpPr>
          <p:cNvPr id="262175" name="Text Box 31"/>
          <p:cNvSpPr txBox="1">
            <a:spLocks noChangeArrowheads="1"/>
          </p:cNvSpPr>
          <p:nvPr/>
        </p:nvSpPr>
        <p:spPr bwMode="auto">
          <a:xfrm>
            <a:off x="323850" y="2241550"/>
            <a:ext cx="3971925" cy="396875"/>
          </a:xfrm>
          <a:prstGeom prst="rect">
            <a:avLst/>
          </a:prstGeom>
          <a:noFill/>
          <a:ln w="9525">
            <a:noFill/>
            <a:miter lim="800000"/>
            <a:headEnd/>
            <a:tailEnd/>
          </a:ln>
          <a:effectLst/>
        </p:spPr>
        <p:txBody>
          <a:bodyPr wrap="none">
            <a:spAutoFit/>
          </a:bodyPr>
          <a:lstStyle/>
          <a:p>
            <a:pPr marL="342900" indent="-342900"/>
            <a:r>
              <a:rPr lang="ru-RU" sz="1000"/>
              <a:t>Сложим первые две силы </a:t>
            </a:r>
            <a:r>
              <a:rPr lang="en-US" sz="1000" b="1" i="1"/>
              <a:t>F</a:t>
            </a:r>
            <a:r>
              <a:rPr lang="en-US" sz="1000" baseline="-25000"/>
              <a:t>1</a:t>
            </a:r>
            <a:r>
              <a:rPr lang="en-US" sz="1000"/>
              <a:t> </a:t>
            </a:r>
            <a:r>
              <a:rPr lang="ru-RU" sz="1000"/>
              <a:t>и </a:t>
            </a:r>
            <a:r>
              <a:rPr lang="en-US" sz="1000" b="1" i="1"/>
              <a:t>F</a:t>
            </a:r>
            <a:r>
              <a:rPr lang="en-US" sz="1000" baseline="-25000"/>
              <a:t>2</a:t>
            </a:r>
            <a:r>
              <a:rPr lang="en-US" sz="1000"/>
              <a:t> </a:t>
            </a:r>
            <a:r>
              <a:rPr lang="ru-RU" sz="1000"/>
              <a:t>(аксиома параллелограмма).  </a:t>
            </a:r>
          </a:p>
          <a:p>
            <a:pPr marL="342900" indent="-342900"/>
            <a:r>
              <a:rPr lang="ru-RU" sz="1000"/>
              <a:t>Количество сил уменьшилось на единицу.</a:t>
            </a:r>
          </a:p>
        </p:txBody>
      </p:sp>
      <p:graphicFrame>
        <p:nvGraphicFramePr>
          <p:cNvPr id="262176" name="Object 32"/>
          <p:cNvGraphicFramePr>
            <a:graphicFrameLocks noChangeAspect="1"/>
          </p:cNvGraphicFramePr>
          <p:nvPr/>
        </p:nvGraphicFramePr>
        <p:xfrm>
          <a:off x="5221288" y="2312988"/>
          <a:ext cx="960437" cy="295275"/>
        </p:xfrm>
        <a:graphic>
          <a:graphicData uri="http://schemas.openxmlformats.org/presentationml/2006/ole">
            <p:oleObj spid="_x0000_s262176" name="Формула" r:id="rId8" imgW="825480" imgH="253800" progId="Equation.3">
              <p:embed/>
            </p:oleObj>
          </a:graphicData>
        </a:graphic>
      </p:graphicFrame>
      <p:grpSp>
        <p:nvGrpSpPr>
          <p:cNvPr id="262183" name="Group 39"/>
          <p:cNvGrpSpPr>
            <a:grpSpLocks/>
          </p:cNvGrpSpPr>
          <p:nvPr/>
        </p:nvGrpSpPr>
        <p:grpSpPr bwMode="auto">
          <a:xfrm>
            <a:off x="6804025" y="1233488"/>
            <a:ext cx="468313" cy="1228725"/>
            <a:chOff x="3379" y="1704"/>
            <a:chExt cx="295" cy="774"/>
          </a:xfrm>
        </p:grpSpPr>
        <p:sp>
          <p:nvSpPr>
            <p:cNvPr id="262177" name="AutoShape 33"/>
            <p:cNvSpPr>
              <a:spLocks noChangeArrowheads="1"/>
            </p:cNvSpPr>
            <p:nvPr/>
          </p:nvSpPr>
          <p:spPr bwMode="auto">
            <a:xfrm rot="-5400000">
              <a:off x="3231" y="2195"/>
              <a:ext cx="386" cy="90"/>
            </a:xfrm>
            <a:prstGeom prst="rightArrow">
              <a:avLst>
                <a:gd name="adj1" fmla="val 50000"/>
                <a:gd name="adj2" fmla="val 107222"/>
              </a:avLst>
            </a:prstGeom>
            <a:solidFill>
              <a:srgbClr val="FF0000">
                <a:alpha val="0"/>
              </a:srgbClr>
            </a:solidFill>
            <a:ln w="9525">
              <a:solidFill>
                <a:schemeClr val="tx1"/>
              </a:solidFill>
              <a:miter lim="800000"/>
              <a:headEnd/>
              <a:tailEnd/>
            </a:ln>
            <a:effectLst/>
          </p:spPr>
          <p:txBody>
            <a:bodyPr wrap="none" anchor="ctr"/>
            <a:lstStyle/>
            <a:p>
              <a:endParaRPr lang="ru-RU"/>
            </a:p>
          </p:txBody>
        </p:sp>
        <p:sp>
          <p:nvSpPr>
            <p:cNvPr id="262178" name="AutoShape 34"/>
            <p:cNvSpPr>
              <a:spLocks noChangeArrowheads="1"/>
            </p:cNvSpPr>
            <p:nvPr/>
          </p:nvSpPr>
          <p:spPr bwMode="auto">
            <a:xfrm rot="-46446870">
              <a:off x="3345" y="2240"/>
              <a:ext cx="386" cy="90"/>
            </a:xfrm>
            <a:prstGeom prst="rightArrow">
              <a:avLst>
                <a:gd name="adj1" fmla="val 50000"/>
                <a:gd name="adj2" fmla="val 107222"/>
              </a:avLst>
            </a:prstGeom>
            <a:solidFill>
              <a:srgbClr val="FF0000">
                <a:alpha val="0"/>
              </a:srgbClr>
            </a:solidFill>
            <a:ln w="9525">
              <a:solidFill>
                <a:schemeClr val="tx1"/>
              </a:solidFill>
              <a:miter lim="800000"/>
              <a:headEnd/>
              <a:tailEnd/>
            </a:ln>
            <a:effectLst/>
          </p:spPr>
          <p:txBody>
            <a:bodyPr wrap="none" anchor="ctr"/>
            <a:lstStyle/>
            <a:p>
              <a:endParaRPr lang="ru-RU"/>
            </a:p>
          </p:txBody>
        </p:sp>
        <p:sp>
          <p:nvSpPr>
            <p:cNvPr id="262180" name="Line 36"/>
            <p:cNvSpPr>
              <a:spLocks noChangeShapeType="1"/>
            </p:cNvSpPr>
            <p:nvPr/>
          </p:nvSpPr>
          <p:spPr bwMode="auto">
            <a:xfrm rot="-5400000">
              <a:off x="3390" y="1763"/>
              <a:ext cx="318" cy="250"/>
            </a:xfrm>
            <a:prstGeom prst="line">
              <a:avLst/>
            </a:prstGeom>
            <a:noFill/>
            <a:ln w="9525">
              <a:solidFill>
                <a:srgbClr val="FF0000"/>
              </a:solidFill>
              <a:prstDash val="dash"/>
              <a:round/>
              <a:headEnd/>
              <a:tailEnd/>
            </a:ln>
            <a:effectLst/>
          </p:spPr>
          <p:txBody>
            <a:bodyPr/>
            <a:lstStyle/>
            <a:p>
              <a:endParaRPr lang="ru-RU"/>
            </a:p>
          </p:txBody>
        </p:sp>
        <p:sp>
          <p:nvSpPr>
            <p:cNvPr id="262181" name="Line 37"/>
            <p:cNvSpPr>
              <a:spLocks noChangeShapeType="1"/>
            </p:cNvSpPr>
            <p:nvPr/>
          </p:nvSpPr>
          <p:spPr bwMode="auto">
            <a:xfrm rot="-5400000">
              <a:off x="3447" y="1933"/>
              <a:ext cx="408" cy="0"/>
            </a:xfrm>
            <a:prstGeom prst="line">
              <a:avLst/>
            </a:prstGeom>
            <a:noFill/>
            <a:ln w="9525">
              <a:solidFill>
                <a:srgbClr val="FF0000"/>
              </a:solidFill>
              <a:prstDash val="dash"/>
              <a:round/>
              <a:headEnd/>
              <a:tailEnd/>
            </a:ln>
            <a:effectLst/>
          </p:spPr>
          <p:txBody>
            <a:bodyPr/>
            <a:lstStyle/>
            <a:p>
              <a:endParaRPr lang="ru-RU"/>
            </a:p>
          </p:txBody>
        </p:sp>
        <p:sp>
          <p:nvSpPr>
            <p:cNvPr id="262182" name="AutoShape 38"/>
            <p:cNvSpPr>
              <a:spLocks noChangeArrowheads="1"/>
            </p:cNvSpPr>
            <p:nvPr/>
          </p:nvSpPr>
          <p:spPr bwMode="auto">
            <a:xfrm rot="-25822500">
              <a:off x="3151" y="2044"/>
              <a:ext cx="771" cy="92"/>
            </a:xfrm>
            <a:prstGeom prst="rightArrow">
              <a:avLst>
                <a:gd name="adj1" fmla="val 50000"/>
                <a:gd name="adj2" fmla="val 209511"/>
              </a:avLst>
            </a:prstGeom>
            <a:solidFill>
              <a:srgbClr val="FF0000"/>
            </a:solidFill>
            <a:ln w="9525">
              <a:solidFill>
                <a:schemeClr val="tx1"/>
              </a:solidFill>
              <a:miter lim="800000"/>
              <a:headEnd/>
              <a:tailEnd/>
            </a:ln>
            <a:effectLst/>
          </p:spPr>
          <p:txBody>
            <a:bodyPr wrap="none" anchor="ctr"/>
            <a:lstStyle/>
            <a:p>
              <a:endParaRPr lang="ru-RU"/>
            </a:p>
          </p:txBody>
        </p:sp>
      </p:grpSp>
      <p:graphicFrame>
        <p:nvGraphicFramePr>
          <p:cNvPr id="262190" name="Object 46"/>
          <p:cNvGraphicFramePr>
            <a:graphicFrameLocks noChangeAspect="1"/>
          </p:cNvGraphicFramePr>
          <p:nvPr/>
        </p:nvGraphicFramePr>
        <p:xfrm>
          <a:off x="6985000" y="1087438"/>
          <a:ext cx="254000" cy="254000"/>
        </p:xfrm>
        <a:graphic>
          <a:graphicData uri="http://schemas.openxmlformats.org/presentationml/2006/ole">
            <p:oleObj spid="_x0000_s262190" name="Формула" r:id="rId9" imgW="253800" imgH="253800" progId="Equation.3">
              <p:embed/>
            </p:oleObj>
          </a:graphicData>
        </a:graphic>
      </p:graphicFrame>
      <p:sp>
        <p:nvSpPr>
          <p:cNvPr id="262191" name="Text Box 47"/>
          <p:cNvSpPr txBox="1">
            <a:spLocks noChangeArrowheads="1"/>
          </p:cNvSpPr>
          <p:nvPr/>
        </p:nvSpPr>
        <p:spPr bwMode="auto">
          <a:xfrm>
            <a:off x="323850" y="2636838"/>
            <a:ext cx="4391025" cy="396875"/>
          </a:xfrm>
          <a:prstGeom prst="rect">
            <a:avLst/>
          </a:prstGeom>
          <a:noFill/>
          <a:ln w="9525">
            <a:noFill/>
            <a:miter lim="800000"/>
            <a:headEnd/>
            <a:tailEnd/>
          </a:ln>
          <a:effectLst/>
        </p:spPr>
        <p:txBody>
          <a:bodyPr wrap="none">
            <a:spAutoFit/>
          </a:bodyPr>
          <a:lstStyle/>
          <a:p>
            <a:pPr marL="342900" indent="-342900"/>
            <a:r>
              <a:rPr lang="ru-RU" sz="1000"/>
              <a:t>Сложим полученную равнодействующую </a:t>
            </a:r>
            <a:r>
              <a:rPr lang="en-US" sz="1000" b="1" i="1"/>
              <a:t>R</a:t>
            </a:r>
            <a:r>
              <a:rPr lang="en-US" sz="1000" baseline="-25000"/>
              <a:t>12</a:t>
            </a:r>
            <a:r>
              <a:rPr lang="en-US" sz="1000"/>
              <a:t> </a:t>
            </a:r>
            <a:r>
              <a:rPr lang="ru-RU" sz="1000"/>
              <a:t>со следующей силой </a:t>
            </a:r>
            <a:r>
              <a:rPr lang="en-US" sz="1000" b="1" i="1"/>
              <a:t>F</a:t>
            </a:r>
            <a:r>
              <a:rPr lang="en-US" sz="1000" baseline="-25000"/>
              <a:t>3</a:t>
            </a:r>
            <a:r>
              <a:rPr lang="ru-RU" sz="1000"/>
              <a:t>.  </a:t>
            </a:r>
          </a:p>
          <a:p>
            <a:pPr marL="342900" indent="-342900"/>
            <a:r>
              <a:rPr lang="ru-RU" sz="1000"/>
              <a:t>Количество сил вновь уменьшилось на единицу.</a:t>
            </a:r>
          </a:p>
        </p:txBody>
      </p:sp>
      <p:graphicFrame>
        <p:nvGraphicFramePr>
          <p:cNvPr id="262192" name="Object 48"/>
          <p:cNvGraphicFramePr>
            <a:graphicFrameLocks noChangeAspect="1"/>
          </p:cNvGraphicFramePr>
          <p:nvPr/>
        </p:nvGraphicFramePr>
        <p:xfrm>
          <a:off x="5175250" y="2708275"/>
          <a:ext cx="1165225" cy="301625"/>
        </p:xfrm>
        <a:graphic>
          <a:graphicData uri="http://schemas.openxmlformats.org/presentationml/2006/ole">
            <p:oleObj spid="_x0000_s262192" name="Формула" r:id="rId10" imgW="977760" imgH="253800" progId="Equation.3">
              <p:embed/>
            </p:oleObj>
          </a:graphicData>
        </a:graphic>
      </p:graphicFrame>
      <p:grpSp>
        <p:nvGrpSpPr>
          <p:cNvPr id="262198" name="Group 54"/>
          <p:cNvGrpSpPr>
            <a:grpSpLocks/>
          </p:cNvGrpSpPr>
          <p:nvPr/>
        </p:nvGrpSpPr>
        <p:grpSpPr bwMode="auto">
          <a:xfrm>
            <a:off x="6804025" y="1052513"/>
            <a:ext cx="1152525" cy="1584325"/>
            <a:chOff x="4286" y="2455"/>
            <a:chExt cx="726" cy="998"/>
          </a:xfrm>
        </p:grpSpPr>
        <p:grpSp>
          <p:nvGrpSpPr>
            <p:cNvPr id="262194" name="Group 50"/>
            <p:cNvGrpSpPr>
              <a:grpSpLocks/>
            </p:cNvGrpSpPr>
            <p:nvPr/>
          </p:nvGrpSpPr>
          <p:grpSpPr bwMode="auto">
            <a:xfrm>
              <a:off x="4286" y="2565"/>
              <a:ext cx="431" cy="774"/>
              <a:chOff x="4286" y="2565"/>
              <a:chExt cx="431" cy="774"/>
            </a:xfrm>
          </p:grpSpPr>
          <p:grpSp>
            <p:nvGrpSpPr>
              <p:cNvPr id="262184" name="Group 40"/>
              <p:cNvGrpSpPr>
                <a:grpSpLocks/>
              </p:cNvGrpSpPr>
              <p:nvPr/>
            </p:nvGrpSpPr>
            <p:grpSpPr bwMode="auto">
              <a:xfrm>
                <a:off x="4286" y="2565"/>
                <a:ext cx="295" cy="774"/>
                <a:chOff x="3379" y="1704"/>
                <a:chExt cx="295" cy="774"/>
              </a:xfrm>
            </p:grpSpPr>
            <p:sp>
              <p:nvSpPr>
                <p:cNvPr id="262185" name="AutoShape 41"/>
                <p:cNvSpPr>
                  <a:spLocks noChangeArrowheads="1"/>
                </p:cNvSpPr>
                <p:nvPr/>
              </p:nvSpPr>
              <p:spPr bwMode="auto">
                <a:xfrm rot="-5400000">
                  <a:off x="3231" y="2195"/>
                  <a:ext cx="386" cy="90"/>
                </a:xfrm>
                <a:prstGeom prst="rightArrow">
                  <a:avLst>
                    <a:gd name="adj1" fmla="val 50000"/>
                    <a:gd name="adj2" fmla="val 107222"/>
                  </a:avLst>
                </a:prstGeom>
                <a:solidFill>
                  <a:srgbClr val="FF0000">
                    <a:alpha val="0"/>
                  </a:srgbClr>
                </a:solidFill>
                <a:ln w="9525">
                  <a:solidFill>
                    <a:schemeClr val="tx1"/>
                  </a:solidFill>
                  <a:miter lim="800000"/>
                  <a:headEnd/>
                  <a:tailEnd/>
                </a:ln>
                <a:effectLst/>
              </p:spPr>
              <p:txBody>
                <a:bodyPr wrap="none" anchor="ctr"/>
                <a:lstStyle/>
                <a:p>
                  <a:endParaRPr lang="ru-RU"/>
                </a:p>
              </p:txBody>
            </p:sp>
            <p:sp>
              <p:nvSpPr>
                <p:cNvPr id="262186" name="AutoShape 42"/>
                <p:cNvSpPr>
                  <a:spLocks noChangeArrowheads="1"/>
                </p:cNvSpPr>
                <p:nvPr/>
              </p:nvSpPr>
              <p:spPr bwMode="auto">
                <a:xfrm rot="-46446870">
                  <a:off x="3345" y="2240"/>
                  <a:ext cx="386" cy="90"/>
                </a:xfrm>
                <a:prstGeom prst="rightArrow">
                  <a:avLst>
                    <a:gd name="adj1" fmla="val 50000"/>
                    <a:gd name="adj2" fmla="val 107222"/>
                  </a:avLst>
                </a:prstGeom>
                <a:solidFill>
                  <a:srgbClr val="FF0000">
                    <a:alpha val="0"/>
                  </a:srgbClr>
                </a:solidFill>
                <a:ln w="9525">
                  <a:solidFill>
                    <a:schemeClr val="tx1"/>
                  </a:solidFill>
                  <a:miter lim="800000"/>
                  <a:headEnd/>
                  <a:tailEnd/>
                </a:ln>
                <a:effectLst/>
              </p:spPr>
              <p:txBody>
                <a:bodyPr wrap="none" anchor="ctr"/>
                <a:lstStyle/>
                <a:p>
                  <a:endParaRPr lang="ru-RU"/>
                </a:p>
              </p:txBody>
            </p:sp>
            <p:sp>
              <p:nvSpPr>
                <p:cNvPr id="262187" name="Line 43"/>
                <p:cNvSpPr>
                  <a:spLocks noChangeShapeType="1"/>
                </p:cNvSpPr>
                <p:nvPr/>
              </p:nvSpPr>
              <p:spPr bwMode="auto">
                <a:xfrm rot="-5400000">
                  <a:off x="3390" y="1763"/>
                  <a:ext cx="318" cy="250"/>
                </a:xfrm>
                <a:prstGeom prst="line">
                  <a:avLst/>
                </a:prstGeom>
                <a:noFill/>
                <a:ln w="9525">
                  <a:solidFill>
                    <a:srgbClr val="FF0000"/>
                  </a:solidFill>
                  <a:prstDash val="dash"/>
                  <a:round/>
                  <a:headEnd/>
                  <a:tailEnd/>
                </a:ln>
                <a:effectLst/>
              </p:spPr>
              <p:txBody>
                <a:bodyPr/>
                <a:lstStyle/>
                <a:p>
                  <a:endParaRPr lang="ru-RU"/>
                </a:p>
              </p:txBody>
            </p:sp>
            <p:sp>
              <p:nvSpPr>
                <p:cNvPr id="262188" name="Line 44"/>
                <p:cNvSpPr>
                  <a:spLocks noChangeShapeType="1"/>
                </p:cNvSpPr>
                <p:nvPr/>
              </p:nvSpPr>
              <p:spPr bwMode="auto">
                <a:xfrm rot="-5400000">
                  <a:off x="3447" y="1933"/>
                  <a:ext cx="408" cy="0"/>
                </a:xfrm>
                <a:prstGeom prst="line">
                  <a:avLst/>
                </a:prstGeom>
                <a:noFill/>
                <a:ln w="9525">
                  <a:solidFill>
                    <a:srgbClr val="FF0000"/>
                  </a:solidFill>
                  <a:prstDash val="dash"/>
                  <a:round/>
                  <a:headEnd/>
                  <a:tailEnd/>
                </a:ln>
                <a:effectLst/>
              </p:spPr>
              <p:txBody>
                <a:bodyPr/>
                <a:lstStyle/>
                <a:p>
                  <a:endParaRPr lang="ru-RU"/>
                </a:p>
              </p:txBody>
            </p:sp>
            <p:sp>
              <p:nvSpPr>
                <p:cNvPr id="262189" name="AutoShape 45"/>
                <p:cNvSpPr>
                  <a:spLocks noChangeArrowheads="1"/>
                </p:cNvSpPr>
                <p:nvPr/>
              </p:nvSpPr>
              <p:spPr bwMode="auto">
                <a:xfrm rot="-25822500">
                  <a:off x="3151" y="2044"/>
                  <a:ext cx="771" cy="92"/>
                </a:xfrm>
                <a:prstGeom prst="rightArrow">
                  <a:avLst>
                    <a:gd name="adj1" fmla="val 50000"/>
                    <a:gd name="adj2" fmla="val 209511"/>
                  </a:avLst>
                </a:prstGeom>
                <a:solidFill>
                  <a:srgbClr val="FF0000">
                    <a:alpha val="0"/>
                  </a:srgbClr>
                </a:solidFill>
                <a:ln w="9525">
                  <a:solidFill>
                    <a:schemeClr val="tx1"/>
                  </a:solidFill>
                  <a:miter lim="800000"/>
                  <a:headEnd/>
                  <a:tailEnd/>
                </a:ln>
                <a:effectLst/>
              </p:spPr>
              <p:txBody>
                <a:bodyPr wrap="none" anchor="ctr"/>
                <a:lstStyle/>
                <a:p>
                  <a:endParaRPr lang="ru-RU"/>
                </a:p>
              </p:txBody>
            </p:sp>
          </p:grpSp>
          <p:sp>
            <p:nvSpPr>
              <p:cNvPr id="262193" name="AutoShape 49"/>
              <p:cNvSpPr>
                <a:spLocks noChangeArrowheads="1"/>
              </p:cNvSpPr>
              <p:nvPr/>
            </p:nvSpPr>
            <p:spPr bwMode="auto">
              <a:xfrm>
                <a:off x="4331" y="3249"/>
                <a:ext cx="386" cy="90"/>
              </a:xfrm>
              <a:prstGeom prst="rightArrow">
                <a:avLst>
                  <a:gd name="adj1" fmla="val 50000"/>
                  <a:gd name="adj2" fmla="val 107222"/>
                </a:avLst>
              </a:prstGeom>
              <a:solidFill>
                <a:srgbClr val="FF0000">
                  <a:alpha val="0"/>
                </a:srgbClr>
              </a:solidFill>
              <a:ln w="9525">
                <a:solidFill>
                  <a:schemeClr val="tx1"/>
                </a:solidFill>
                <a:miter lim="800000"/>
                <a:headEnd/>
                <a:tailEnd/>
              </a:ln>
              <a:effectLst/>
            </p:spPr>
            <p:txBody>
              <a:bodyPr wrap="none" anchor="ctr"/>
              <a:lstStyle/>
              <a:p>
                <a:endParaRPr lang="ru-RU"/>
              </a:p>
            </p:txBody>
          </p:sp>
        </p:grpSp>
        <p:sp>
          <p:nvSpPr>
            <p:cNvPr id="262195" name="Line 51"/>
            <p:cNvSpPr>
              <a:spLocks noChangeShapeType="1"/>
            </p:cNvSpPr>
            <p:nvPr/>
          </p:nvSpPr>
          <p:spPr bwMode="auto">
            <a:xfrm flipV="1">
              <a:off x="4717" y="2591"/>
              <a:ext cx="295" cy="703"/>
            </a:xfrm>
            <a:prstGeom prst="line">
              <a:avLst/>
            </a:prstGeom>
            <a:noFill/>
            <a:ln w="9525">
              <a:solidFill>
                <a:srgbClr val="FF0000"/>
              </a:solidFill>
              <a:prstDash val="dash"/>
              <a:round/>
              <a:headEnd/>
              <a:tailEnd/>
            </a:ln>
            <a:effectLst/>
          </p:spPr>
          <p:txBody>
            <a:bodyPr/>
            <a:lstStyle/>
            <a:p>
              <a:endParaRPr lang="ru-RU"/>
            </a:p>
          </p:txBody>
        </p:sp>
        <p:sp>
          <p:nvSpPr>
            <p:cNvPr id="262196" name="Line 52"/>
            <p:cNvSpPr>
              <a:spLocks noChangeShapeType="1"/>
            </p:cNvSpPr>
            <p:nvPr/>
          </p:nvSpPr>
          <p:spPr bwMode="auto">
            <a:xfrm>
              <a:off x="4558" y="2591"/>
              <a:ext cx="454" cy="0"/>
            </a:xfrm>
            <a:prstGeom prst="line">
              <a:avLst/>
            </a:prstGeom>
            <a:noFill/>
            <a:ln w="9525">
              <a:solidFill>
                <a:srgbClr val="FF0000"/>
              </a:solidFill>
              <a:prstDash val="dash"/>
              <a:round/>
              <a:headEnd/>
              <a:tailEnd/>
            </a:ln>
            <a:effectLst/>
          </p:spPr>
          <p:txBody>
            <a:bodyPr/>
            <a:lstStyle/>
            <a:p>
              <a:endParaRPr lang="ru-RU"/>
            </a:p>
          </p:txBody>
        </p:sp>
        <p:sp>
          <p:nvSpPr>
            <p:cNvPr id="262197" name="AutoShape 53"/>
            <p:cNvSpPr>
              <a:spLocks noChangeArrowheads="1"/>
            </p:cNvSpPr>
            <p:nvPr/>
          </p:nvSpPr>
          <p:spPr bwMode="auto">
            <a:xfrm rot="-24307117">
              <a:off x="4165" y="2897"/>
              <a:ext cx="998" cy="113"/>
            </a:xfrm>
            <a:prstGeom prst="rightArrow">
              <a:avLst>
                <a:gd name="adj1" fmla="val 50000"/>
                <a:gd name="adj2" fmla="val 220796"/>
              </a:avLst>
            </a:prstGeom>
            <a:solidFill>
              <a:srgbClr val="FF0000"/>
            </a:solidFill>
            <a:ln w="9525">
              <a:solidFill>
                <a:schemeClr val="tx1"/>
              </a:solidFill>
              <a:miter lim="800000"/>
              <a:headEnd/>
              <a:tailEnd/>
            </a:ln>
            <a:effectLst/>
          </p:spPr>
          <p:txBody>
            <a:bodyPr wrap="none" anchor="ctr"/>
            <a:lstStyle/>
            <a:p>
              <a:endParaRPr lang="ru-RU"/>
            </a:p>
          </p:txBody>
        </p:sp>
      </p:grpSp>
      <p:graphicFrame>
        <p:nvGraphicFramePr>
          <p:cNvPr id="262199" name="Object 55"/>
          <p:cNvGraphicFramePr>
            <a:graphicFrameLocks noChangeAspect="1"/>
          </p:cNvGraphicFramePr>
          <p:nvPr/>
        </p:nvGraphicFramePr>
        <p:xfrm>
          <a:off x="8064500" y="1052513"/>
          <a:ext cx="317500" cy="254000"/>
        </p:xfrm>
        <a:graphic>
          <a:graphicData uri="http://schemas.openxmlformats.org/presentationml/2006/ole">
            <p:oleObj spid="_x0000_s262199" name="Формула" r:id="rId11" imgW="317160" imgH="253800" progId="Equation.3">
              <p:embed/>
            </p:oleObj>
          </a:graphicData>
        </a:graphic>
      </p:graphicFrame>
      <p:sp>
        <p:nvSpPr>
          <p:cNvPr id="262212" name="Text Box 68"/>
          <p:cNvSpPr txBox="1">
            <a:spLocks noChangeArrowheads="1"/>
          </p:cNvSpPr>
          <p:nvPr/>
        </p:nvSpPr>
        <p:spPr bwMode="auto">
          <a:xfrm>
            <a:off x="339725" y="3068638"/>
            <a:ext cx="4071938" cy="396875"/>
          </a:xfrm>
          <a:prstGeom prst="rect">
            <a:avLst/>
          </a:prstGeom>
          <a:noFill/>
          <a:ln w="9525">
            <a:noFill/>
            <a:miter lim="800000"/>
            <a:headEnd/>
            <a:tailEnd/>
          </a:ln>
          <a:effectLst/>
        </p:spPr>
        <p:txBody>
          <a:bodyPr wrap="none">
            <a:spAutoFit/>
          </a:bodyPr>
          <a:lstStyle/>
          <a:p>
            <a:pPr marL="342900" indent="-342900"/>
            <a:r>
              <a:rPr lang="ru-RU" sz="1000"/>
              <a:t>Повторим эту же операцию</a:t>
            </a:r>
            <a:r>
              <a:rPr lang="en-US" sz="1000"/>
              <a:t> </a:t>
            </a:r>
            <a:r>
              <a:rPr lang="ru-RU" sz="1000"/>
              <a:t>со следующей силой </a:t>
            </a:r>
            <a:r>
              <a:rPr lang="en-US" sz="1000" b="1" i="1"/>
              <a:t>F</a:t>
            </a:r>
            <a:r>
              <a:rPr lang="ru-RU" sz="1000" baseline="-25000"/>
              <a:t>4</a:t>
            </a:r>
            <a:r>
              <a:rPr lang="ru-RU" sz="1000"/>
              <a:t>.  </a:t>
            </a:r>
          </a:p>
          <a:p>
            <a:pPr marL="342900" indent="-342900"/>
            <a:r>
              <a:rPr lang="ru-RU" sz="1000"/>
              <a:t>Осталась всего одна сила, эквивалентная исходной системе сил.</a:t>
            </a:r>
          </a:p>
        </p:txBody>
      </p:sp>
      <p:graphicFrame>
        <p:nvGraphicFramePr>
          <p:cNvPr id="262213" name="Object 69"/>
          <p:cNvGraphicFramePr>
            <a:graphicFrameLocks noChangeAspect="1"/>
          </p:cNvGraphicFramePr>
          <p:nvPr/>
        </p:nvGraphicFramePr>
        <p:xfrm>
          <a:off x="5124450" y="3140075"/>
          <a:ext cx="1365250" cy="309563"/>
        </p:xfrm>
        <a:graphic>
          <a:graphicData uri="http://schemas.openxmlformats.org/presentationml/2006/ole">
            <p:oleObj spid="_x0000_s262213" name="Формула" r:id="rId12" imgW="1117440" imgH="253800" progId="Equation.3">
              <p:embed/>
            </p:oleObj>
          </a:graphicData>
        </a:graphic>
      </p:graphicFrame>
      <p:grpSp>
        <p:nvGrpSpPr>
          <p:cNvPr id="262221" name="Group 77"/>
          <p:cNvGrpSpPr>
            <a:grpSpLocks/>
          </p:cNvGrpSpPr>
          <p:nvPr/>
        </p:nvGrpSpPr>
        <p:grpSpPr bwMode="auto">
          <a:xfrm>
            <a:off x="6769100" y="1052513"/>
            <a:ext cx="1763713" cy="1693862"/>
            <a:chOff x="4377" y="2545"/>
            <a:chExt cx="1111" cy="1067"/>
          </a:xfrm>
        </p:grpSpPr>
        <p:grpSp>
          <p:nvGrpSpPr>
            <p:cNvPr id="262201" name="Group 57"/>
            <p:cNvGrpSpPr>
              <a:grpSpLocks/>
            </p:cNvGrpSpPr>
            <p:nvPr/>
          </p:nvGrpSpPr>
          <p:grpSpPr bwMode="auto">
            <a:xfrm>
              <a:off x="4399" y="2655"/>
              <a:ext cx="431" cy="774"/>
              <a:chOff x="4286" y="2565"/>
              <a:chExt cx="431" cy="774"/>
            </a:xfrm>
          </p:grpSpPr>
          <p:grpSp>
            <p:nvGrpSpPr>
              <p:cNvPr id="262202" name="Group 58"/>
              <p:cNvGrpSpPr>
                <a:grpSpLocks/>
              </p:cNvGrpSpPr>
              <p:nvPr/>
            </p:nvGrpSpPr>
            <p:grpSpPr bwMode="auto">
              <a:xfrm>
                <a:off x="4286" y="2565"/>
                <a:ext cx="295" cy="774"/>
                <a:chOff x="3379" y="1704"/>
                <a:chExt cx="295" cy="774"/>
              </a:xfrm>
            </p:grpSpPr>
            <p:sp>
              <p:nvSpPr>
                <p:cNvPr id="262203" name="AutoShape 59"/>
                <p:cNvSpPr>
                  <a:spLocks noChangeArrowheads="1"/>
                </p:cNvSpPr>
                <p:nvPr/>
              </p:nvSpPr>
              <p:spPr bwMode="auto">
                <a:xfrm rot="-5400000">
                  <a:off x="3231" y="2195"/>
                  <a:ext cx="386" cy="90"/>
                </a:xfrm>
                <a:prstGeom prst="rightArrow">
                  <a:avLst>
                    <a:gd name="adj1" fmla="val 50000"/>
                    <a:gd name="adj2" fmla="val 107222"/>
                  </a:avLst>
                </a:prstGeom>
                <a:solidFill>
                  <a:srgbClr val="FF0000">
                    <a:alpha val="0"/>
                  </a:srgbClr>
                </a:solidFill>
                <a:ln w="9525">
                  <a:solidFill>
                    <a:schemeClr val="tx1"/>
                  </a:solidFill>
                  <a:miter lim="800000"/>
                  <a:headEnd/>
                  <a:tailEnd/>
                </a:ln>
                <a:effectLst/>
              </p:spPr>
              <p:txBody>
                <a:bodyPr wrap="none" anchor="ctr"/>
                <a:lstStyle/>
                <a:p>
                  <a:endParaRPr lang="ru-RU"/>
                </a:p>
              </p:txBody>
            </p:sp>
            <p:sp>
              <p:nvSpPr>
                <p:cNvPr id="262204" name="AutoShape 60"/>
                <p:cNvSpPr>
                  <a:spLocks noChangeArrowheads="1"/>
                </p:cNvSpPr>
                <p:nvPr/>
              </p:nvSpPr>
              <p:spPr bwMode="auto">
                <a:xfrm rot="-46446870">
                  <a:off x="3345" y="2240"/>
                  <a:ext cx="386" cy="90"/>
                </a:xfrm>
                <a:prstGeom prst="rightArrow">
                  <a:avLst>
                    <a:gd name="adj1" fmla="val 50000"/>
                    <a:gd name="adj2" fmla="val 107222"/>
                  </a:avLst>
                </a:prstGeom>
                <a:solidFill>
                  <a:srgbClr val="FF0000">
                    <a:alpha val="0"/>
                  </a:srgbClr>
                </a:solidFill>
                <a:ln w="9525">
                  <a:solidFill>
                    <a:schemeClr val="tx1"/>
                  </a:solidFill>
                  <a:miter lim="800000"/>
                  <a:headEnd/>
                  <a:tailEnd/>
                </a:ln>
                <a:effectLst/>
              </p:spPr>
              <p:txBody>
                <a:bodyPr wrap="none" anchor="ctr"/>
                <a:lstStyle/>
                <a:p>
                  <a:endParaRPr lang="ru-RU"/>
                </a:p>
              </p:txBody>
            </p:sp>
            <p:sp>
              <p:nvSpPr>
                <p:cNvPr id="262205" name="Line 61"/>
                <p:cNvSpPr>
                  <a:spLocks noChangeShapeType="1"/>
                </p:cNvSpPr>
                <p:nvPr/>
              </p:nvSpPr>
              <p:spPr bwMode="auto">
                <a:xfrm rot="-5400000">
                  <a:off x="3390" y="1763"/>
                  <a:ext cx="318" cy="250"/>
                </a:xfrm>
                <a:prstGeom prst="line">
                  <a:avLst/>
                </a:prstGeom>
                <a:noFill/>
                <a:ln w="9525">
                  <a:solidFill>
                    <a:srgbClr val="FF0000"/>
                  </a:solidFill>
                  <a:prstDash val="dash"/>
                  <a:round/>
                  <a:headEnd/>
                  <a:tailEnd/>
                </a:ln>
                <a:effectLst/>
              </p:spPr>
              <p:txBody>
                <a:bodyPr/>
                <a:lstStyle/>
                <a:p>
                  <a:endParaRPr lang="ru-RU"/>
                </a:p>
              </p:txBody>
            </p:sp>
            <p:sp>
              <p:nvSpPr>
                <p:cNvPr id="262206" name="Line 62"/>
                <p:cNvSpPr>
                  <a:spLocks noChangeShapeType="1"/>
                </p:cNvSpPr>
                <p:nvPr/>
              </p:nvSpPr>
              <p:spPr bwMode="auto">
                <a:xfrm rot="-5400000">
                  <a:off x="3447" y="1933"/>
                  <a:ext cx="408" cy="0"/>
                </a:xfrm>
                <a:prstGeom prst="line">
                  <a:avLst/>
                </a:prstGeom>
                <a:noFill/>
                <a:ln w="9525">
                  <a:solidFill>
                    <a:srgbClr val="FF0000"/>
                  </a:solidFill>
                  <a:prstDash val="dash"/>
                  <a:round/>
                  <a:headEnd/>
                  <a:tailEnd/>
                </a:ln>
                <a:effectLst/>
              </p:spPr>
              <p:txBody>
                <a:bodyPr/>
                <a:lstStyle/>
                <a:p>
                  <a:endParaRPr lang="ru-RU"/>
                </a:p>
              </p:txBody>
            </p:sp>
            <p:sp>
              <p:nvSpPr>
                <p:cNvPr id="262207" name="AutoShape 63"/>
                <p:cNvSpPr>
                  <a:spLocks noChangeArrowheads="1"/>
                </p:cNvSpPr>
                <p:nvPr/>
              </p:nvSpPr>
              <p:spPr bwMode="auto">
                <a:xfrm rot="-25822500">
                  <a:off x="3151" y="2044"/>
                  <a:ext cx="771" cy="92"/>
                </a:xfrm>
                <a:prstGeom prst="rightArrow">
                  <a:avLst>
                    <a:gd name="adj1" fmla="val 50000"/>
                    <a:gd name="adj2" fmla="val 209511"/>
                  </a:avLst>
                </a:prstGeom>
                <a:solidFill>
                  <a:srgbClr val="FF0000">
                    <a:alpha val="0"/>
                  </a:srgbClr>
                </a:solidFill>
                <a:ln w="9525">
                  <a:solidFill>
                    <a:schemeClr val="tx1"/>
                  </a:solidFill>
                  <a:miter lim="800000"/>
                  <a:headEnd/>
                  <a:tailEnd/>
                </a:ln>
                <a:effectLst/>
              </p:spPr>
              <p:txBody>
                <a:bodyPr wrap="none" anchor="ctr"/>
                <a:lstStyle/>
                <a:p>
                  <a:endParaRPr lang="ru-RU"/>
                </a:p>
              </p:txBody>
            </p:sp>
          </p:grpSp>
          <p:sp>
            <p:nvSpPr>
              <p:cNvPr id="262208" name="AutoShape 64"/>
              <p:cNvSpPr>
                <a:spLocks noChangeArrowheads="1"/>
              </p:cNvSpPr>
              <p:nvPr/>
            </p:nvSpPr>
            <p:spPr bwMode="auto">
              <a:xfrm>
                <a:off x="4331" y="3249"/>
                <a:ext cx="386" cy="90"/>
              </a:xfrm>
              <a:prstGeom prst="rightArrow">
                <a:avLst>
                  <a:gd name="adj1" fmla="val 50000"/>
                  <a:gd name="adj2" fmla="val 107222"/>
                </a:avLst>
              </a:prstGeom>
              <a:solidFill>
                <a:srgbClr val="FF0000">
                  <a:alpha val="0"/>
                </a:srgbClr>
              </a:solidFill>
              <a:ln w="9525">
                <a:solidFill>
                  <a:schemeClr val="tx1"/>
                </a:solidFill>
                <a:miter lim="800000"/>
                <a:headEnd/>
                <a:tailEnd/>
              </a:ln>
              <a:effectLst/>
            </p:spPr>
            <p:txBody>
              <a:bodyPr wrap="none" anchor="ctr"/>
              <a:lstStyle/>
              <a:p>
                <a:endParaRPr lang="ru-RU"/>
              </a:p>
            </p:txBody>
          </p:sp>
        </p:grpSp>
        <p:sp>
          <p:nvSpPr>
            <p:cNvPr id="262209" name="Line 65"/>
            <p:cNvSpPr>
              <a:spLocks noChangeShapeType="1"/>
            </p:cNvSpPr>
            <p:nvPr/>
          </p:nvSpPr>
          <p:spPr bwMode="auto">
            <a:xfrm flipV="1">
              <a:off x="4830" y="2681"/>
              <a:ext cx="295" cy="703"/>
            </a:xfrm>
            <a:prstGeom prst="line">
              <a:avLst/>
            </a:prstGeom>
            <a:noFill/>
            <a:ln w="9525">
              <a:solidFill>
                <a:srgbClr val="FF0000"/>
              </a:solidFill>
              <a:prstDash val="dash"/>
              <a:round/>
              <a:headEnd/>
              <a:tailEnd/>
            </a:ln>
            <a:effectLst/>
          </p:spPr>
          <p:txBody>
            <a:bodyPr/>
            <a:lstStyle/>
            <a:p>
              <a:endParaRPr lang="ru-RU"/>
            </a:p>
          </p:txBody>
        </p:sp>
        <p:sp>
          <p:nvSpPr>
            <p:cNvPr id="262210" name="Line 66"/>
            <p:cNvSpPr>
              <a:spLocks noChangeShapeType="1"/>
            </p:cNvSpPr>
            <p:nvPr/>
          </p:nvSpPr>
          <p:spPr bwMode="auto">
            <a:xfrm>
              <a:off x="4671" y="2681"/>
              <a:ext cx="454" cy="0"/>
            </a:xfrm>
            <a:prstGeom prst="line">
              <a:avLst/>
            </a:prstGeom>
            <a:noFill/>
            <a:ln w="9525">
              <a:solidFill>
                <a:srgbClr val="FF0000"/>
              </a:solidFill>
              <a:prstDash val="dash"/>
              <a:round/>
              <a:headEnd/>
              <a:tailEnd/>
            </a:ln>
            <a:effectLst/>
          </p:spPr>
          <p:txBody>
            <a:bodyPr/>
            <a:lstStyle/>
            <a:p>
              <a:endParaRPr lang="ru-RU"/>
            </a:p>
          </p:txBody>
        </p:sp>
        <p:sp>
          <p:nvSpPr>
            <p:cNvPr id="262211" name="AutoShape 67"/>
            <p:cNvSpPr>
              <a:spLocks noChangeArrowheads="1"/>
            </p:cNvSpPr>
            <p:nvPr/>
          </p:nvSpPr>
          <p:spPr bwMode="auto">
            <a:xfrm rot="-24307117">
              <a:off x="4278" y="2987"/>
              <a:ext cx="998" cy="113"/>
            </a:xfrm>
            <a:prstGeom prst="rightArrow">
              <a:avLst>
                <a:gd name="adj1" fmla="val 50000"/>
                <a:gd name="adj2" fmla="val 220796"/>
              </a:avLst>
            </a:prstGeom>
            <a:solidFill>
              <a:srgbClr val="FF0000">
                <a:alpha val="0"/>
              </a:srgbClr>
            </a:solidFill>
            <a:ln w="9525">
              <a:solidFill>
                <a:schemeClr val="tx1"/>
              </a:solidFill>
              <a:miter lim="800000"/>
              <a:headEnd/>
              <a:tailEnd/>
            </a:ln>
            <a:effectLst/>
          </p:spPr>
          <p:txBody>
            <a:bodyPr wrap="none" anchor="ctr"/>
            <a:lstStyle/>
            <a:p>
              <a:endParaRPr lang="ru-RU"/>
            </a:p>
          </p:txBody>
        </p:sp>
        <p:sp>
          <p:nvSpPr>
            <p:cNvPr id="262217" name="AutoShape 73"/>
            <p:cNvSpPr>
              <a:spLocks noChangeArrowheads="1"/>
            </p:cNvSpPr>
            <p:nvPr/>
          </p:nvSpPr>
          <p:spPr bwMode="auto">
            <a:xfrm rot="-41046870">
              <a:off x="4400" y="3453"/>
              <a:ext cx="386" cy="90"/>
            </a:xfrm>
            <a:prstGeom prst="rightArrow">
              <a:avLst>
                <a:gd name="adj1" fmla="val 50000"/>
                <a:gd name="adj2" fmla="val 107222"/>
              </a:avLst>
            </a:prstGeom>
            <a:solidFill>
              <a:srgbClr val="FF0000">
                <a:alpha val="0"/>
              </a:srgbClr>
            </a:solidFill>
            <a:ln w="9525">
              <a:solidFill>
                <a:schemeClr val="tx1"/>
              </a:solidFill>
              <a:miter lim="800000"/>
              <a:headEnd/>
              <a:tailEnd/>
            </a:ln>
            <a:effectLst/>
          </p:spPr>
          <p:txBody>
            <a:bodyPr wrap="none" anchor="ctr"/>
            <a:lstStyle/>
            <a:p>
              <a:endParaRPr lang="ru-RU"/>
            </a:p>
          </p:txBody>
        </p:sp>
        <p:sp>
          <p:nvSpPr>
            <p:cNvPr id="262218" name="Line 74"/>
            <p:cNvSpPr>
              <a:spLocks noChangeShapeType="1"/>
            </p:cNvSpPr>
            <p:nvPr/>
          </p:nvSpPr>
          <p:spPr bwMode="auto">
            <a:xfrm>
              <a:off x="5125" y="2682"/>
              <a:ext cx="295" cy="226"/>
            </a:xfrm>
            <a:prstGeom prst="line">
              <a:avLst/>
            </a:prstGeom>
            <a:noFill/>
            <a:ln w="9525">
              <a:solidFill>
                <a:srgbClr val="FF0000"/>
              </a:solidFill>
              <a:prstDash val="dash"/>
              <a:round/>
              <a:headEnd/>
              <a:tailEnd/>
            </a:ln>
            <a:effectLst/>
          </p:spPr>
          <p:txBody>
            <a:bodyPr/>
            <a:lstStyle/>
            <a:p>
              <a:endParaRPr lang="ru-RU"/>
            </a:p>
          </p:txBody>
        </p:sp>
        <p:sp>
          <p:nvSpPr>
            <p:cNvPr id="262219" name="Line 75"/>
            <p:cNvSpPr>
              <a:spLocks noChangeShapeType="1"/>
            </p:cNvSpPr>
            <p:nvPr/>
          </p:nvSpPr>
          <p:spPr bwMode="auto">
            <a:xfrm flipV="1">
              <a:off x="4740" y="2908"/>
              <a:ext cx="680" cy="704"/>
            </a:xfrm>
            <a:prstGeom prst="line">
              <a:avLst/>
            </a:prstGeom>
            <a:noFill/>
            <a:ln w="9525">
              <a:solidFill>
                <a:srgbClr val="FF0000"/>
              </a:solidFill>
              <a:prstDash val="dash"/>
              <a:round/>
              <a:headEnd/>
              <a:tailEnd/>
            </a:ln>
            <a:effectLst/>
          </p:spPr>
          <p:txBody>
            <a:bodyPr/>
            <a:lstStyle/>
            <a:p>
              <a:endParaRPr lang="ru-RU"/>
            </a:p>
          </p:txBody>
        </p:sp>
        <p:sp>
          <p:nvSpPr>
            <p:cNvPr id="262220" name="AutoShape 76"/>
            <p:cNvSpPr>
              <a:spLocks noChangeArrowheads="1"/>
            </p:cNvSpPr>
            <p:nvPr/>
          </p:nvSpPr>
          <p:spPr bwMode="auto">
            <a:xfrm rot="-1549260">
              <a:off x="4377" y="3079"/>
              <a:ext cx="1111" cy="136"/>
            </a:xfrm>
            <a:prstGeom prst="rightArrow">
              <a:avLst>
                <a:gd name="adj1" fmla="val 50000"/>
                <a:gd name="adj2" fmla="val 204228"/>
              </a:avLst>
            </a:prstGeom>
            <a:solidFill>
              <a:srgbClr val="FF0000"/>
            </a:solidFill>
            <a:ln w="9525">
              <a:solidFill>
                <a:schemeClr val="tx1"/>
              </a:solidFill>
              <a:miter lim="800000"/>
              <a:headEnd/>
              <a:tailEnd/>
            </a:ln>
            <a:effectLst/>
          </p:spPr>
          <p:txBody>
            <a:bodyPr wrap="none" anchor="ctr"/>
            <a:lstStyle/>
            <a:p>
              <a:endParaRPr lang="ru-RU"/>
            </a:p>
          </p:txBody>
        </p:sp>
      </p:grpSp>
      <p:graphicFrame>
        <p:nvGraphicFramePr>
          <p:cNvPr id="262222" name="Object 78"/>
          <p:cNvGraphicFramePr>
            <a:graphicFrameLocks noChangeAspect="1"/>
          </p:cNvGraphicFramePr>
          <p:nvPr/>
        </p:nvGraphicFramePr>
        <p:xfrm>
          <a:off x="8429625" y="1411288"/>
          <a:ext cx="393700" cy="254000"/>
        </p:xfrm>
        <a:graphic>
          <a:graphicData uri="http://schemas.openxmlformats.org/presentationml/2006/ole">
            <p:oleObj spid="_x0000_s262222" name="Формула" r:id="rId13" imgW="393480" imgH="253800" progId="Equation.3">
              <p:embed/>
            </p:oleObj>
          </a:graphicData>
        </a:graphic>
      </p:graphicFrame>
      <p:sp>
        <p:nvSpPr>
          <p:cNvPr id="262227" name="AutoShape 83"/>
          <p:cNvSpPr>
            <a:spLocks noChangeArrowheads="1"/>
          </p:cNvSpPr>
          <p:nvPr/>
        </p:nvSpPr>
        <p:spPr bwMode="auto">
          <a:xfrm rot="-5400000">
            <a:off x="6569075" y="2008188"/>
            <a:ext cx="612775" cy="142875"/>
          </a:xfrm>
          <a:prstGeom prst="rightArrow">
            <a:avLst>
              <a:gd name="adj1" fmla="val 50000"/>
              <a:gd name="adj2" fmla="val 107222"/>
            </a:avLst>
          </a:prstGeom>
          <a:solidFill>
            <a:srgbClr val="FFFF00"/>
          </a:solidFill>
          <a:ln w="9525">
            <a:solidFill>
              <a:schemeClr val="tx1"/>
            </a:solidFill>
            <a:miter lim="800000"/>
            <a:headEnd/>
            <a:tailEnd/>
          </a:ln>
          <a:effectLst/>
        </p:spPr>
        <p:txBody>
          <a:bodyPr wrap="none" anchor="ctr"/>
          <a:lstStyle/>
          <a:p>
            <a:endParaRPr lang="ru-RU"/>
          </a:p>
        </p:txBody>
      </p:sp>
      <p:sp>
        <p:nvSpPr>
          <p:cNvPr id="262228" name="AutoShape 84"/>
          <p:cNvSpPr>
            <a:spLocks noChangeArrowheads="1"/>
          </p:cNvSpPr>
          <p:nvPr/>
        </p:nvSpPr>
        <p:spPr bwMode="auto">
          <a:xfrm rot="-46446870">
            <a:off x="6750050" y="2079625"/>
            <a:ext cx="612775" cy="142875"/>
          </a:xfrm>
          <a:prstGeom prst="rightArrow">
            <a:avLst>
              <a:gd name="adj1" fmla="val 50000"/>
              <a:gd name="adj2" fmla="val 107222"/>
            </a:avLst>
          </a:prstGeom>
          <a:solidFill>
            <a:srgbClr val="FFFF00"/>
          </a:solidFill>
          <a:ln w="9525">
            <a:solidFill>
              <a:schemeClr val="tx1"/>
            </a:solidFill>
            <a:miter lim="800000"/>
            <a:headEnd/>
            <a:tailEnd/>
          </a:ln>
          <a:effectLst/>
        </p:spPr>
        <p:txBody>
          <a:bodyPr wrap="none" anchor="ctr"/>
          <a:lstStyle/>
          <a:p>
            <a:endParaRPr lang="ru-RU"/>
          </a:p>
        </p:txBody>
      </p:sp>
      <p:sp>
        <p:nvSpPr>
          <p:cNvPr id="262232" name="AutoShape 88"/>
          <p:cNvSpPr>
            <a:spLocks noChangeArrowheads="1"/>
          </p:cNvSpPr>
          <p:nvPr/>
        </p:nvSpPr>
        <p:spPr bwMode="auto">
          <a:xfrm>
            <a:off x="6859588" y="2309813"/>
            <a:ext cx="679450" cy="142875"/>
          </a:xfrm>
          <a:prstGeom prst="rightArrow">
            <a:avLst>
              <a:gd name="adj1" fmla="val 50000"/>
              <a:gd name="adj2" fmla="val 118889"/>
            </a:avLst>
          </a:prstGeom>
          <a:solidFill>
            <a:srgbClr val="FFFF00"/>
          </a:solidFill>
          <a:ln w="9525">
            <a:solidFill>
              <a:schemeClr val="tx1"/>
            </a:solidFill>
            <a:miter lim="800000"/>
            <a:headEnd/>
            <a:tailEnd/>
          </a:ln>
          <a:effectLst/>
        </p:spPr>
        <p:txBody>
          <a:bodyPr wrap="none" anchor="ctr"/>
          <a:lstStyle/>
          <a:p>
            <a:endParaRPr lang="ru-RU"/>
          </a:p>
        </p:txBody>
      </p:sp>
      <p:sp>
        <p:nvSpPr>
          <p:cNvPr id="262236" name="AutoShape 92"/>
          <p:cNvSpPr>
            <a:spLocks noChangeArrowheads="1"/>
          </p:cNvSpPr>
          <p:nvPr/>
        </p:nvSpPr>
        <p:spPr bwMode="auto">
          <a:xfrm rot="-41046870">
            <a:off x="6824663" y="2508250"/>
            <a:ext cx="612775" cy="142875"/>
          </a:xfrm>
          <a:prstGeom prst="rightArrow">
            <a:avLst>
              <a:gd name="adj1" fmla="val 50000"/>
              <a:gd name="adj2" fmla="val 107222"/>
            </a:avLst>
          </a:prstGeom>
          <a:solidFill>
            <a:srgbClr val="FFFF00"/>
          </a:solidFill>
          <a:ln w="9525">
            <a:solidFill>
              <a:schemeClr val="tx1"/>
            </a:solidFill>
            <a:miter lim="800000"/>
            <a:headEnd/>
            <a:tailEnd/>
          </a:ln>
          <a:effectLst/>
        </p:spPr>
        <p:txBody>
          <a:bodyPr wrap="none" anchor="ctr"/>
          <a:lstStyle/>
          <a:p>
            <a:endParaRPr lang="ru-RU"/>
          </a:p>
        </p:txBody>
      </p:sp>
      <p:sp>
        <p:nvSpPr>
          <p:cNvPr id="262241" name="Text Box 97"/>
          <p:cNvSpPr txBox="1">
            <a:spLocks noChangeArrowheads="1"/>
          </p:cNvSpPr>
          <p:nvPr/>
        </p:nvSpPr>
        <p:spPr bwMode="auto">
          <a:xfrm>
            <a:off x="0" y="3525838"/>
            <a:ext cx="9024938" cy="549275"/>
          </a:xfrm>
          <a:prstGeom prst="rect">
            <a:avLst/>
          </a:prstGeom>
          <a:noFill/>
          <a:ln w="9525">
            <a:noFill/>
            <a:miter lim="800000"/>
            <a:headEnd/>
            <a:tailEnd/>
          </a:ln>
          <a:effectLst/>
        </p:spPr>
        <p:txBody>
          <a:bodyPr wrap="none">
            <a:spAutoFit/>
          </a:bodyPr>
          <a:lstStyle/>
          <a:p>
            <a:r>
              <a:rPr lang="ru-RU" sz="1000">
                <a:solidFill>
                  <a:srgbClr val="FF0000"/>
                </a:solidFill>
              </a:rPr>
              <a:t>Сложение сил</a:t>
            </a:r>
            <a:r>
              <a:rPr lang="ru-RU" sz="1000"/>
              <a:t> построением параллелограммов можно заменить построением </a:t>
            </a:r>
            <a:r>
              <a:rPr lang="ru-RU" sz="1000" b="1">
                <a:solidFill>
                  <a:srgbClr val="FF0000"/>
                </a:solidFill>
              </a:rPr>
              <a:t>силового треугольника</a:t>
            </a:r>
            <a:r>
              <a:rPr lang="ru-RU" sz="1000"/>
              <a:t> – </a:t>
            </a:r>
            <a:r>
              <a:rPr lang="ru-RU" sz="1000">
                <a:solidFill>
                  <a:schemeClr val="bg2"/>
                </a:solidFill>
              </a:rPr>
              <a:t>выбирается одна из сил или изображается</a:t>
            </a:r>
          </a:p>
          <a:p>
            <a:r>
              <a:rPr lang="ru-RU" sz="1000">
                <a:solidFill>
                  <a:schemeClr val="bg2"/>
                </a:solidFill>
              </a:rPr>
              <a:t>параллельно самой себе с началом в любой произвольной точке, все другие </a:t>
            </a:r>
            <a:r>
              <a:rPr lang="ru-RU" sz="1000" b="1">
                <a:solidFill>
                  <a:srgbClr val="FF0000"/>
                </a:solidFill>
              </a:rPr>
              <a:t>силы изображаются параллельными самим себе с началом,</a:t>
            </a:r>
          </a:p>
          <a:p>
            <a:r>
              <a:rPr lang="ru-RU" sz="1000" b="1">
                <a:solidFill>
                  <a:srgbClr val="FF0000"/>
                </a:solidFill>
              </a:rPr>
              <a:t>совпадающим с концом предыдущей силы</a:t>
            </a:r>
            <a:r>
              <a:rPr lang="ru-RU" sz="1000">
                <a:solidFill>
                  <a:schemeClr val="bg2"/>
                </a:solidFill>
              </a:rPr>
              <a:t>. </a:t>
            </a:r>
          </a:p>
        </p:txBody>
      </p:sp>
      <p:sp>
        <p:nvSpPr>
          <p:cNvPr id="262243" name="Text Box 99"/>
          <p:cNvSpPr txBox="1">
            <a:spLocks noChangeArrowheads="1"/>
          </p:cNvSpPr>
          <p:nvPr/>
        </p:nvSpPr>
        <p:spPr bwMode="auto">
          <a:xfrm>
            <a:off x="28575" y="4308475"/>
            <a:ext cx="6126163" cy="549275"/>
          </a:xfrm>
          <a:prstGeom prst="rect">
            <a:avLst/>
          </a:prstGeom>
          <a:noFill/>
          <a:ln w="9525">
            <a:noFill/>
            <a:miter lim="800000"/>
            <a:headEnd/>
            <a:tailEnd/>
          </a:ln>
          <a:effectLst/>
        </p:spPr>
        <p:txBody>
          <a:bodyPr>
            <a:spAutoFit/>
          </a:bodyPr>
          <a:lstStyle/>
          <a:p>
            <a:pPr marL="342900" indent="-342900"/>
            <a:r>
              <a:rPr lang="ru-RU" sz="1000"/>
              <a:t>2.	</a:t>
            </a:r>
            <a:r>
              <a:rPr lang="ru-RU" sz="1000">
                <a:solidFill>
                  <a:srgbClr val="FF0000"/>
                </a:solidFill>
              </a:rPr>
              <a:t>Простейший вид системы</a:t>
            </a:r>
            <a:r>
              <a:rPr lang="ru-RU" sz="1000"/>
              <a:t> – сила, приложенная в точке пересечения исходных сил. Таким образом, сходящаяся система сил приводится к одной силе – </a:t>
            </a:r>
            <a:r>
              <a:rPr lang="ru-RU" sz="1000" b="1">
                <a:solidFill>
                  <a:srgbClr val="FF0000"/>
                </a:solidFill>
              </a:rPr>
              <a:t>равнодействующей </a:t>
            </a:r>
            <a:r>
              <a:rPr lang="ru-RU" sz="1000">
                <a:solidFill>
                  <a:srgbClr val="FF0000"/>
                </a:solidFill>
              </a:rPr>
              <a:t>(силе,</a:t>
            </a:r>
          </a:p>
          <a:p>
            <a:pPr marL="342900" indent="-342900"/>
            <a:r>
              <a:rPr lang="ru-RU" sz="1000">
                <a:solidFill>
                  <a:srgbClr val="FF0000"/>
                </a:solidFill>
              </a:rPr>
              <a:t>	эквивалентной  исходной системе сил), равной геометрической сумме сил системы</a:t>
            </a:r>
            <a:r>
              <a:rPr lang="ru-RU" sz="1000"/>
              <a:t>.</a:t>
            </a:r>
          </a:p>
        </p:txBody>
      </p:sp>
      <p:sp>
        <p:nvSpPr>
          <p:cNvPr id="262244" name="Text Box 100"/>
          <p:cNvSpPr txBox="1">
            <a:spLocks noChangeArrowheads="1"/>
          </p:cNvSpPr>
          <p:nvPr/>
        </p:nvSpPr>
        <p:spPr bwMode="auto">
          <a:xfrm>
            <a:off x="0" y="4887913"/>
            <a:ext cx="7832725" cy="854075"/>
          </a:xfrm>
          <a:prstGeom prst="rect">
            <a:avLst/>
          </a:prstGeom>
          <a:noFill/>
          <a:ln w="9525">
            <a:noFill/>
            <a:miter lim="800000"/>
            <a:headEnd/>
            <a:tailEnd/>
          </a:ln>
          <a:effectLst/>
        </p:spPr>
        <p:txBody>
          <a:bodyPr>
            <a:spAutoFit/>
          </a:bodyPr>
          <a:lstStyle/>
          <a:p>
            <a:pPr marL="342900" indent="-342900">
              <a:buFontTx/>
              <a:buAutoNum type="arabicPeriod" startAt="3"/>
            </a:pPr>
            <a:r>
              <a:rPr lang="ru-RU" sz="1000"/>
              <a:t>Если равнодействующая системы оказывается не</a:t>
            </a:r>
            <a:r>
              <a:rPr lang="en-US" sz="1000"/>
              <a:t> </a:t>
            </a:r>
            <a:r>
              <a:rPr lang="ru-RU" sz="1000"/>
              <a:t>равной нулю, тело под действием такой системы силы будет двигаться в направлении равнодействующей (система сил не уравновешена). Для того, чтобы уравновесить систему достаточно приложить силу, равную полученной равнодействующей и направленной в противоположную сторону (аксиома о двух силах). Таким образом, </a:t>
            </a:r>
            <a:r>
              <a:rPr lang="ru-RU" sz="1000" b="1">
                <a:solidFill>
                  <a:srgbClr val="FF0000"/>
                </a:solidFill>
              </a:rPr>
              <a:t>условием равновесия</a:t>
            </a:r>
            <a:r>
              <a:rPr lang="ru-RU" sz="1000"/>
              <a:t> </a:t>
            </a:r>
            <a:r>
              <a:rPr lang="ru-RU" sz="1000" b="1">
                <a:solidFill>
                  <a:srgbClr val="FF0000"/>
                </a:solidFill>
              </a:rPr>
              <a:t>системы сходящихся сил является обращение равнодействующей в ноль. </a:t>
            </a:r>
            <a:endParaRPr lang="ru-RU" sz="1000">
              <a:solidFill>
                <a:srgbClr val="FF0000"/>
              </a:solidFill>
            </a:endParaRPr>
          </a:p>
        </p:txBody>
      </p:sp>
      <p:graphicFrame>
        <p:nvGraphicFramePr>
          <p:cNvPr id="262245" name="Object 101"/>
          <p:cNvGraphicFramePr>
            <a:graphicFrameLocks noChangeAspect="1"/>
          </p:cNvGraphicFramePr>
          <p:nvPr/>
        </p:nvGraphicFramePr>
        <p:xfrm>
          <a:off x="6288088" y="4573588"/>
          <a:ext cx="2560637" cy="295275"/>
        </p:xfrm>
        <a:graphic>
          <a:graphicData uri="http://schemas.openxmlformats.org/presentationml/2006/ole">
            <p:oleObj spid="_x0000_s262245" name="Формула" r:id="rId14" imgW="2095200" imgH="241200" progId="Equation.3">
              <p:embed/>
            </p:oleObj>
          </a:graphicData>
        </a:graphic>
      </p:graphicFrame>
      <p:graphicFrame>
        <p:nvGraphicFramePr>
          <p:cNvPr id="262246" name="Object 102"/>
          <p:cNvGraphicFramePr>
            <a:graphicFrameLocks noChangeAspect="1"/>
          </p:cNvGraphicFramePr>
          <p:nvPr/>
        </p:nvGraphicFramePr>
        <p:xfrm>
          <a:off x="7847013" y="5210175"/>
          <a:ext cx="1039812" cy="295275"/>
        </p:xfrm>
        <a:graphic>
          <a:graphicData uri="http://schemas.openxmlformats.org/presentationml/2006/ole">
            <p:oleObj spid="_x0000_s262246" name="Формула" r:id="rId15" imgW="850680" imgH="241200" progId="Equation.3">
              <p:embed/>
            </p:oleObj>
          </a:graphicData>
        </a:graphic>
      </p:graphicFrame>
      <p:sp>
        <p:nvSpPr>
          <p:cNvPr id="262247" name="Text Box 103"/>
          <p:cNvSpPr txBox="1">
            <a:spLocks noChangeArrowheads="1"/>
          </p:cNvSpPr>
          <p:nvPr/>
        </p:nvSpPr>
        <p:spPr bwMode="auto">
          <a:xfrm>
            <a:off x="485775" y="5792788"/>
            <a:ext cx="6019800" cy="549275"/>
          </a:xfrm>
          <a:prstGeom prst="rect">
            <a:avLst/>
          </a:prstGeom>
          <a:noFill/>
          <a:ln w="9525">
            <a:noFill/>
            <a:miter lim="800000"/>
            <a:headEnd/>
            <a:tailEnd/>
          </a:ln>
          <a:effectLst/>
        </p:spPr>
        <p:txBody>
          <a:bodyPr wrap="none">
            <a:spAutoFit/>
          </a:bodyPr>
          <a:lstStyle/>
          <a:p>
            <a:pPr marL="342900" indent="-342900"/>
            <a:r>
              <a:rPr lang="ru-RU" sz="1000">
                <a:solidFill>
                  <a:schemeClr val="bg2"/>
                </a:solidFill>
              </a:rPr>
              <a:t>Это условие эквивалентно замкнутости силового треугольника определенным образом, а именно,</a:t>
            </a:r>
          </a:p>
          <a:p>
            <a:pPr marL="342900" indent="-342900"/>
            <a:r>
              <a:rPr lang="ru-RU" sz="1000" b="1">
                <a:solidFill>
                  <a:srgbClr val="FF0000"/>
                </a:solidFill>
              </a:rPr>
              <a:t>направление всех сил при обходе по контуру не изменяется по направлению</a:t>
            </a:r>
            <a:r>
              <a:rPr lang="en-US" sz="1000">
                <a:solidFill>
                  <a:schemeClr val="bg2"/>
                </a:solidFill>
              </a:rPr>
              <a:t>:</a:t>
            </a:r>
            <a:endParaRPr lang="ru-RU" sz="1000">
              <a:solidFill>
                <a:schemeClr val="bg2"/>
              </a:solidFill>
            </a:endParaRPr>
          </a:p>
          <a:p>
            <a:pPr marL="342900" indent="-342900"/>
            <a:endParaRPr lang="ru-RU" sz="1000">
              <a:solidFill>
                <a:schemeClr val="bg2"/>
              </a:solidFill>
            </a:endParaRPr>
          </a:p>
        </p:txBody>
      </p:sp>
      <p:grpSp>
        <p:nvGrpSpPr>
          <p:cNvPr id="262255" name="Group 111"/>
          <p:cNvGrpSpPr>
            <a:grpSpLocks/>
          </p:cNvGrpSpPr>
          <p:nvPr/>
        </p:nvGrpSpPr>
        <p:grpSpPr bwMode="auto">
          <a:xfrm>
            <a:off x="6657975" y="5656263"/>
            <a:ext cx="1509713" cy="1058862"/>
            <a:chOff x="4194" y="3563"/>
            <a:chExt cx="951" cy="667"/>
          </a:xfrm>
        </p:grpSpPr>
        <p:sp>
          <p:nvSpPr>
            <p:cNvPr id="262248" name="AutoShape 104"/>
            <p:cNvSpPr>
              <a:spLocks noChangeArrowheads="1"/>
            </p:cNvSpPr>
            <p:nvPr/>
          </p:nvSpPr>
          <p:spPr bwMode="auto">
            <a:xfrm rot="-5400000">
              <a:off x="4056" y="4014"/>
              <a:ext cx="354" cy="78"/>
            </a:xfrm>
            <a:prstGeom prst="rightArrow">
              <a:avLst>
                <a:gd name="adj1" fmla="val 50000"/>
                <a:gd name="adj2" fmla="val 113462"/>
              </a:avLst>
            </a:prstGeom>
            <a:solidFill>
              <a:srgbClr val="FF0000"/>
            </a:solidFill>
            <a:ln w="9525">
              <a:solidFill>
                <a:schemeClr val="tx1"/>
              </a:solidFill>
              <a:miter lim="800000"/>
              <a:headEnd/>
              <a:tailEnd/>
            </a:ln>
            <a:effectLst/>
          </p:spPr>
          <p:txBody>
            <a:bodyPr wrap="none" anchor="ctr"/>
            <a:lstStyle/>
            <a:p>
              <a:endParaRPr lang="ru-RU"/>
            </a:p>
          </p:txBody>
        </p:sp>
        <p:sp>
          <p:nvSpPr>
            <p:cNvPr id="262249" name="AutoShape 105"/>
            <p:cNvSpPr>
              <a:spLocks noChangeArrowheads="1"/>
            </p:cNvSpPr>
            <p:nvPr/>
          </p:nvSpPr>
          <p:spPr bwMode="auto">
            <a:xfrm rot="-3006543">
              <a:off x="4175" y="3701"/>
              <a:ext cx="354" cy="78"/>
            </a:xfrm>
            <a:prstGeom prst="rightArrow">
              <a:avLst>
                <a:gd name="adj1" fmla="val 50000"/>
                <a:gd name="adj2" fmla="val 113462"/>
              </a:avLst>
            </a:prstGeom>
            <a:solidFill>
              <a:srgbClr val="FF0000"/>
            </a:solidFill>
            <a:ln w="9525">
              <a:solidFill>
                <a:schemeClr val="tx1"/>
              </a:solidFill>
              <a:miter lim="800000"/>
              <a:headEnd/>
              <a:tailEnd/>
            </a:ln>
            <a:effectLst/>
          </p:spPr>
          <p:txBody>
            <a:bodyPr wrap="none" anchor="ctr"/>
            <a:lstStyle/>
            <a:p>
              <a:endParaRPr lang="ru-RU"/>
            </a:p>
          </p:txBody>
        </p:sp>
        <p:sp>
          <p:nvSpPr>
            <p:cNvPr id="262250" name="AutoShape 106"/>
            <p:cNvSpPr>
              <a:spLocks noChangeArrowheads="1"/>
            </p:cNvSpPr>
            <p:nvPr/>
          </p:nvSpPr>
          <p:spPr bwMode="auto">
            <a:xfrm>
              <a:off x="4474" y="3580"/>
              <a:ext cx="354" cy="78"/>
            </a:xfrm>
            <a:prstGeom prst="rightArrow">
              <a:avLst>
                <a:gd name="adj1" fmla="val 50000"/>
                <a:gd name="adj2" fmla="val 113462"/>
              </a:avLst>
            </a:prstGeom>
            <a:solidFill>
              <a:srgbClr val="FF0000"/>
            </a:solidFill>
            <a:ln w="9525">
              <a:solidFill>
                <a:schemeClr val="tx1"/>
              </a:solidFill>
              <a:miter lim="800000"/>
              <a:headEnd/>
              <a:tailEnd/>
            </a:ln>
            <a:effectLst/>
          </p:spPr>
          <p:txBody>
            <a:bodyPr wrap="none" anchor="ctr"/>
            <a:lstStyle/>
            <a:p>
              <a:endParaRPr lang="ru-RU"/>
            </a:p>
          </p:txBody>
        </p:sp>
        <p:sp>
          <p:nvSpPr>
            <p:cNvPr id="262251" name="AutoShape 107"/>
            <p:cNvSpPr>
              <a:spLocks noChangeArrowheads="1"/>
            </p:cNvSpPr>
            <p:nvPr/>
          </p:nvSpPr>
          <p:spPr bwMode="auto">
            <a:xfrm rot="2388334">
              <a:off x="4791" y="3711"/>
              <a:ext cx="354" cy="78"/>
            </a:xfrm>
            <a:prstGeom prst="rightArrow">
              <a:avLst>
                <a:gd name="adj1" fmla="val 50000"/>
                <a:gd name="adj2" fmla="val 113462"/>
              </a:avLst>
            </a:prstGeom>
            <a:solidFill>
              <a:srgbClr val="FF0000"/>
            </a:solidFill>
            <a:ln w="9525">
              <a:solidFill>
                <a:schemeClr val="tx1"/>
              </a:solidFill>
              <a:miter lim="800000"/>
              <a:headEnd/>
              <a:tailEnd/>
            </a:ln>
            <a:effectLst/>
          </p:spPr>
          <p:txBody>
            <a:bodyPr wrap="none" anchor="ctr"/>
            <a:lstStyle/>
            <a:p>
              <a:endParaRPr lang="ru-RU"/>
            </a:p>
          </p:txBody>
        </p:sp>
      </p:grpSp>
      <p:sp>
        <p:nvSpPr>
          <p:cNvPr id="262252" name="AutoShape 108"/>
          <p:cNvSpPr>
            <a:spLocks noChangeArrowheads="1"/>
          </p:cNvSpPr>
          <p:nvPr/>
        </p:nvSpPr>
        <p:spPr bwMode="auto">
          <a:xfrm rot="9412426">
            <a:off x="6645275" y="6353175"/>
            <a:ext cx="1531938" cy="133350"/>
          </a:xfrm>
          <a:prstGeom prst="rightArrow">
            <a:avLst>
              <a:gd name="adj1" fmla="val 50000"/>
              <a:gd name="adj2" fmla="val 287202"/>
            </a:avLst>
          </a:prstGeom>
          <a:solidFill>
            <a:srgbClr val="FF0000"/>
          </a:solidFill>
          <a:ln w="9525">
            <a:solidFill>
              <a:schemeClr val="tx1"/>
            </a:solidFill>
            <a:miter lim="800000"/>
            <a:headEnd/>
            <a:tailEnd/>
          </a:ln>
          <a:effectLst/>
        </p:spPr>
        <p:txBody>
          <a:bodyPr wrap="none" anchor="ctr"/>
          <a:lstStyle/>
          <a:p>
            <a:endParaRPr lang="ru-RU"/>
          </a:p>
        </p:txBody>
      </p:sp>
      <p:sp>
        <p:nvSpPr>
          <p:cNvPr id="262254" name="Text Box 110"/>
          <p:cNvSpPr txBox="1">
            <a:spLocks noChangeArrowheads="1"/>
          </p:cNvSpPr>
          <p:nvPr/>
        </p:nvSpPr>
        <p:spPr bwMode="auto">
          <a:xfrm>
            <a:off x="139700" y="4040188"/>
            <a:ext cx="7108825" cy="396875"/>
          </a:xfrm>
          <a:prstGeom prst="rect">
            <a:avLst/>
          </a:prstGeom>
          <a:noFill/>
          <a:ln w="9525">
            <a:noFill/>
            <a:miter lim="800000"/>
            <a:headEnd/>
            <a:tailEnd/>
          </a:ln>
          <a:effectLst/>
        </p:spPr>
        <p:txBody>
          <a:bodyPr>
            <a:spAutoFit/>
          </a:bodyPr>
          <a:lstStyle/>
          <a:p>
            <a:r>
              <a:rPr lang="ru-RU" sz="1000">
                <a:solidFill>
                  <a:schemeClr val="bg2"/>
                </a:solidFill>
              </a:rPr>
              <a:t>Результатом такого сложения является вектор, направленный из начала первой силы к концу</a:t>
            </a:r>
            <a:r>
              <a:rPr lang="en-US" sz="1000">
                <a:solidFill>
                  <a:schemeClr val="bg2"/>
                </a:solidFill>
              </a:rPr>
              <a:t> </a:t>
            </a:r>
            <a:r>
              <a:rPr lang="ru-RU" sz="1000">
                <a:solidFill>
                  <a:schemeClr val="bg2"/>
                </a:solidFill>
              </a:rPr>
              <a:t>последней из сил. </a:t>
            </a:r>
          </a:p>
          <a:p>
            <a:endParaRPr lang="ru-RU" sz="1000"/>
          </a:p>
        </p:txBody>
      </p:sp>
      <p:sp>
        <p:nvSpPr>
          <p:cNvPr id="262256" name="AutoShape 112"/>
          <p:cNvSpPr>
            <a:spLocks noChangeArrowheads="1"/>
          </p:cNvSpPr>
          <p:nvPr/>
        </p:nvSpPr>
        <p:spPr bwMode="auto">
          <a:xfrm rot="9412426" flipH="1" flipV="1">
            <a:off x="6688138" y="6369050"/>
            <a:ext cx="1477962" cy="109538"/>
          </a:xfrm>
          <a:prstGeom prst="rightArrow">
            <a:avLst>
              <a:gd name="adj1" fmla="val 50000"/>
              <a:gd name="adj2" fmla="val 337317"/>
            </a:avLst>
          </a:prstGeom>
          <a:solidFill>
            <a:srgbClr val="FF0000"/>
          </a:solidFill>
          <a:ln w="9525">
            <a:solidFill>
              <a:schemeClr val="tx1"/>
            </a:solidFill>
            <a:miter lim="800000"/>
            <a:headEnd/>
            <a:tailEnd/>
          </a:ln>
          <a:effectLst/>
        </p:spPr>
        <p:txBody>
          <a:bodyPr wrap="none" anchor="ctr"/>
          <a:lstStyle/>
          <a:p>
            <a:endParaRPr lang="ru-RU"/>
          </a:p>
        </p:txBody>
      </p:sp>
      <p:sp>
        <p:nvSpPr>
          <p:cNvPr id="262259" name="AutoShape 115">
            <a:hlinkClick r:id="" action="ppaction://hlinkshowjump?jump=nextslide" highlightClick="1"/>
          </p:cNvPr>
          <p:cNvSpPr>
            <a:spLocks noChangeArrowheads="1"/>
          </p:cNvSpPr>
          <p:nvPr/>
        </p:nvSpPr>
        <p:spPr bwMode="auto">
          <a:xfrm>
            <a:off x="2200275" y="552450"/>
            <a:ext cx="285750" cy="219075"/>
          </a:xfrm>
          <a:prstGeom prst="actionButtonForwardNext">
            <a:avLst/>
          </a:prstGeom>
          <a:solidFill>
            <a:srgbClr val="00CCFF"/>
          </a:solidFill>
          <a:ln w="9525">
            <a:noFill/>
            <a:miter lim="800000"/>
            <a:headEnd/>
            <a:tailEnd/>
          </a:ln>
          <a:effectLst/>
        </p:spPr>
        <p:txBody>
          <a:bodyPr wrap="none" anchor="ctr"/>
          <a:lstStyle/>
          <a:p>
            <a:endParaRPr lang="ru-RU"/>
          </a:p>
        </p:txBody>
      </p:sp>
      <p:sp>
        <p:nvSpPr>
          <p:cNvPr id="262260" name="AutoShape 116">
            <a:hlinkClick r:id="rId16" action="ppaction://hlinksldjump" highlightClick="1"/>
          </p:cNvPr>
          <p:cNvSpPr>
            <a:spLocks noChangeArrowheads="1"/>
          </p:cNvSpPr>
          <p:nvPr/>
        </p:nvSpPr>
        <p:spPr bwMode="auto">
          <a:xfrm>
            <a:off x="338138" y="552450"/>
            <a:ext cx="242887" cy="204788"/>
          </a:xfrm>
          <a:prstGeom prst="actionButtonBeginning">
            <a:avLst/>
          </a:prstGeom>
          <a:solidFill>
            <a:srgbClr val="00CCFF"/>
          </a:solidFill>
          <a:ln w="9525">
            <a:noFill/>
            <a:miter lim="800000"/>
            <a:headEnd/>
            <a:tailEnd/>
          </a:ln>
          <a:effectLst/>
        </p:spPr>
        <p:txBody>
          <a:bodyPr wrap="none" anchor="ctr"/>
          <a:lstStyle/>
          <a:p>
            <a:endParaRPr lang="ru-RU"/>
          </a:p>
        </p:txBody>
      </p:sp>
      <p:sp>
        <p:nvSpPr>
          <p:cNvPr id="262261" name="AutoShape 117">
            <a:hlinkClick r:id="" action="ppaction://hlinkshowjump?jump=previousslide" highlightClick="1"/>
          </p:cNvPr>
          <p:cNvSpPr>
            <a:spLocks noChangeArrowheads="1"/>
          </p:cNvSpPr>
          <p:nvPr/>
        </p:nvSpPr>
        <p:spPr bwMode="auto">
          <a:xfrm>
            <a:off x="609600" y="552450"/>
            <a:ext cx="257175" cy="209550"/>
          </a:xfrm>
          <a:prstGeom prst="actionButtonBackPrevious">
            <a:avLst/>
          </a:prstGeom>
          <a:solidFill>
            <a:srgbClr val="00CCFF"/>
          </a:solidFill>
          <a:ln w="9525">
            <a:noFill/>
            <a:miter lim="800000"/>
            <a:headEnd/>
            <a:tailEnd/>
          </a:ln>
          <a:effectLst/>
        </p:spPr>
        <p:txBody>
          <a:bodyPr wrap="none" anchor="ctr"/>
          <a:lstStyle/>
          <a:p>
            <a:endParaRPr lang="ru-RU"/>
          </a:p>
        </p:txBody>
      </p:sp>
      <p:sp>
        <p:nvSpPr>
          <p:cNvPr id="262262" name="Oval 118"/>
          <p:cNvSpPr>
            <a:spLocks noChangeArrowheads="1"/>
          </p:cNvSpPr>
          <p:nvPr/>
        </p:nvSpPr>
        <p:spPr bwMode="auto">
          <a:xfrm>
            <a:off x="8696325" y="6391275"/>
            <a:ext cx="333375" cy="333375"/>
          </a:xfrm>
          <a:prstGeom prst="ellipse">
            <a:avLst/>
          </a:prstGeom>
          <a:solidFill>
            <a:srgbClr val="CCFFFF"/>
          </a:solidFill>
          <a:ln w="9525" algn="ctr">
            <a:solidFill>
              <a:srgbClr val="0000FF"/>
            </a:solidFill>
            <a:round/>
            <a:headEnd/>
            <a:tailEnd/>
          </a:ln>
          <a:effectLst/>
        </p:spPr>
        <p:txBody>
          <a:bodyPr wrap="none" anchor="ctr"/>
          <a:lstStyle/>
          <a:p>
            <a:pPr algn="ctr"/>
            <a:r>
              <a:rPr lang="en-US" sz="1000" b="1">
                <a:solidFill>
                  <a:schemeClr val="bg2"/>
                </a:solidFill>
              </a:rPr>
              <a:t>5</a:t>
            </a:r>
            <a:endParaRPr lang="ru-RU" sz="1000" b="1">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21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33333E-6 -1.11111E-6 L -3.33333E-6 0.17593 " pathEditMode="relative" rAng="0" ptsTypes="AA">
                                      <p:cBhvr>
                                        <p:cTn id="10" dur="2000" fill="hold"/>
                                        <p:tgtEl>
                                          <p:spTgt spid="262158"/>
                                        </p:tgtEl>
                                        <p:attrNameLst>
                                          <p:attrName>ppt_x</p:attrName>
                                          <p:attrName>ppt_y</p:attrName>
                                        </p:attrNameLst>
                                      </p:cBhvr>
                                      <p:rCtr x="0" y="88"/>
                                    </p:animMotion>
                                  </p:childTnLst>
                                </p:cTn>
                              </p:par>
                              <p:par>
                                <p:cTn id="11" presetID="42" presetClass="path" presetSubtype="0" accel="50000" decel="50000" fill="hold" nodeType="withEffect">
                                  <p:stCondLst>
                                    <p:cond delay="0"/>
                                  </p:stCondLst>
                                  <p:childTnLst>
                                    <p:animMotion origin="layout" path="M -8.33333E-7 -1.85185E-6 L -0.00104 0.16181 " pathEditMode="relative" rAng="0" ptsTypes="AA">
                                      <p:cBhvr>
                                        <p:cTn id="12" dur="2000" fill="hold"/>
                                        <p:tgtEl>
                                          <p:spTgt spid="262162"/>
                                        </p:tgtEl>
                                        <p:attrNameLst>
                                          <p:attrName>ppt_x</p:attrName>
                                          <p:attrName>ppt_y</p:attrName>
                                        </p:attrNameLst>
                                      </p:cBhvr>
                                      <p:rCtr x="-1" y="81"/>
                                    </p:animMotion>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0" nodeType="clickEffect">
                                  <p:stCondLst>
                                    <p:cond delay="0"/>
                                  </p:stCondLst>
                                  <p:childTnLst>
                                    <p:animMotion origin="layout" path="M 3.61111E-6 3.7037E-6 L -0.09445 0.17314 " pathEditMode="relative" ptsTypes="AA">
                                      <p:cBhvr>
                                        <p:cTn id="16" dur="2000" fill="hold"/>
                                        <p:tgtEl>
                                          <p:spTgt spid="262159"/>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2.22222E-6 -7.40741E-7 L -0.09635 0.17755 " pathEditMode="relative" rAng="0" ptsTypes="AA">
                                      <p:cBhvr>
                                        <p:cTn id="18" dur="2000" fill="hold"/>
                                        <p:tgtEl>
                                          <p:spTgt spid="262164"/>
                                        </p:tgtEl>
                                        <p:attrNameLst>
                                          <p:attrName>ppt_x</p:attrName>
                                          <p:attrName>ppt_y</p:attrName>
                                        </p:attrNameLst>
                                      </p:cBhvr>
                                      <p:rCtr x="-48" y="89"/>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grpId="0" nodeType="clickEffect">
                                  <p:stCondLst>
                                    <p:cond delay="0"/>
                                  </p:stCondLst>
                                  <p:childTnLst>
                                    <p:animMotion origin="layout" path="M 8.33333E-7 4.81481E-6 L -0.14948 4.81481E-6 " pathEditMode="relative" rAng="0" ptsTypes="AA">
                                      <p:cBhvr>
                                        <p:cTn id="22" dur="2000" fill="hold"/>
                                        <p:tgtEl>
                                          <p:spTgt spid="262157"/>
                                        </p:tgtEl>
                                        <p:attrNameLst>
                                          <p:attrName>ppt_x</p:attrName>
                                          <p:attrName>ppt_y</p:attrName>
                                        </p:attrNameLst>
                                      </p:cBhvr>
                                      <p:rCtr x="-75" y="0"/>
                                    </p:animMotion>
                                  </p:childTnLst>
                                </p:cTn>
                              </p:par>
                              <p:par>
                                <p:cTn id="23" presetID="35" presetClass="path" presetSubtype="0" accel="50000" decel="50000" fill="hold" nodeType="withEffect">
                                  <p:stCondLst>
                                    <p:cond delay="0"/>
                                  </p:stCondLst>
                                  <p:childTnLst>
                                    <p:animMotion origin="layout" path="M -4.72222E-6 2.22222E-6 L -0.13159 -0.00185 " pathEditMode="relative" rAng="0" ptsTypes="AA">
                                      <p:cBhvr>
                                        <p:cTn id="24" dur="2000" fill="hold"/>
                                        <p:tgtEl>
                                          <p:spTgt spid="262172"/>
                                        </p:tgtEl>
                                        <p:attrNameLst>
                                          <p:attrName>ppt_x</p:attrName>
                                          <p:attrName>ppt_y</p:attrName>
                                        </p:attrNameLst>
                                      </p:cBhvr>
                                      <p:rCtr x="-66" y="-1"/>
                                    </p:animMotion>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0" nodeType="clickEffect">
                                  <p:stCondLst>
                                    <p:cond delay="0"/>
                                  </p:stCondLst>
                                  <p:childTnLst>
                                    <p:animMotion origin="layout" path="M 1.38889E-6 4.07407E-6 L -0.08854 -0.08426 " pathEditMode="relative" rAng="0" ptsTypes="AA">
                                      <p:cBhvr>
                                        <p:cTn id="28" dur="2000" fill="hold"/>
                                        <p:tgtEl>
                                          <p:spTgt spid="262160"/>
                                        </p:tgtEl>
                                        <p:attrNameLst>
                                          <p:attrName>ppt_x</p:attrName>
                                          <p:attrName>ppt_y</p:attrName>
                                        </p:attrNameLst>
                                      </p:cBhvr>
                                      <p:rCtr x="-44" y="-42"/>
                                    </p:animMotion>
                                  </p:childTnLst>
                                </p:cTn>
                              </p:par>
                              <p:par>
                                <p:cTn id="29" presetID="0" presetClass="path" presetSubtype="0" accel="50000" decel="50000" fill="hold" nodeType="withEffect">
                                  <p:stCondLst>
                                    <p:cond delay="0"/>
                                  </p:stCondLst>
                                  <p:childTnLst>
                                    <p:animMotion origin="layout" path="M -2.77778E-7 -8.67362E-19 L -0.09844 -0.09444 " pathEditMode="relative" ptsTypes="AA">
                                      <p:cBhvr>
                                        <p:cTn id="30" dur="2000" fill="hold"/>
                                        <p:tgtEl>
                                          <p:spTgt spid="262168"/>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217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2176"/>
                                        </p:tgtEl>
                                        <p:attrNameLst>
                                          <p:attrName>style.visibility</p:attrName>
                                        </p:attrNameLst>
                                      </p:cBhvr>
                                      <p:to>
                                        <p:strVal val="visible"/>
                                      </p:to>
                                    </p:set>
                                  </p:childTnLst>
                                </p:cTn>
                              </p:par>
                              <p:par>
                                <p:cTn id="37" presetID="9" presetClass="exit" presetSubtype="0" fill="hold" grpId="1" nodeType="withEffect">
                                  <p:stCondLst>
                                    <p:cond delay="0"/>
                                  </p:stCondLst>
                                  <p:childTnLst>
                                    <p:animEffect transition="out" filter="dissolve">
                                      <p:cBhvr>
                                        <p:cTn id="38" dur="500"/>
                                        <p:tgtEl>
                                          <p:spTgt spid="262158"/>
                                        </p:tgtEl>
                                      </p:cBhvr>
                                    </p:animEffect>
                                    <p:set>
                                      <p:cBhvr>
                                        <p:cTn id="39" dur="1" fill="hold">
                                          <p:stCondLst>
                                            <p:cond delay="499"/>
                                          </p:stCondLst>
                                        </p:cTn>
                                        <p:tgtEl>
                                          <p:spTgt spid="262158"/>
                                        </p:tgtEl>
                                        <p:attrNameLst>
                                          <p:attrName>style.visibility</p:attrName>
                                        </p:attrNameLst>
                                      </p:cBhvr>
                                      <p:to>
                                        <p:strVal val="hidden"/>
                                      </p:to>
                                    </p:set>
                                  </p:childTnLst>
                                </p:cTn>
                              </p:par>
                              <p:par>
                                <p:cTn id="40" presetID="9" presetClass="exit" presetSubtype="0" fill="hold" grpId="1" nodeType="withEffect">
                                  <p:stCondLst>
                                    <p:cond delay="0"/>
                                  </p:stCondLst>
                                  <p:childTnLst>
                                    <p:animEffect transition="out" filter="dissolve">
                                      <p:cBhvr>
                                        <p:cTn id="41" dur="500"/>
                                        <p:tgtEl>
                                          <p:spTgt spid="262159"/>
                                        </p:tgtEl>
                                      </p:cBhvr>
                                    </p:animEffect>
                                    <p:set>
                                      <p:cBhvr>
                                        <p:cTn id="42" dur="1" fill="hold">
                                          <p:stCondLst>
                                            <p:cond delay="499"/>
                                          </p:stCondLst>
                                        </p:cTn>
                                        <p:tgtEl>
                                          <p:spTgt spid="262159"/>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26218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6219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219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62192"/>
                                        </p:tgtEl>
                                        <p:attrNameLst>
                                          <p:attrName>style.visibility</p:attrName>
                                        </p:attrNameLst>
                                      </p:cBhvr>
                                      <p:to>
                                        <p:strVal val="visible"/>
                                      </p:to>
                                    </p:set>
                                  </p:childTnLst>
                                </p:cTn>
                              </p:par>
                              <p:par>
                                <p:cTn id="53" presetID="9" presetClass="exit" presetSubtype="0" fill="hold" nodeType="withEffect">
                                  <p:stCondLst>
                                    <p:cond delay="0"/>
                                  </p:stCondLst>
                                  <p:childTnLst>
                                    <p:animEffect transition="out" filter="dissolve">
                                      <p:cBhvr>
                                        <p:cTn id="54" dur="500"/>
                                        <p:tgtEl>
                                          <p:spTgt spid="262183"/>
                                        </p:tgtEl>
                                      </p:cBhvr>
                                    </p:animEffect>
                                    <p:set>
                                      <p:cBhvr>
                                        <p:cTn id="55" dur="1" fill="hold">
                                          <p:stCondLst>
                                            <p:cond delay="499"/>
                                          </p:stCondLst>
                                        </p:cTn>
                                        <p:tgtEl>
                                          <p:spTgt spid="262183"/>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262198"/>
                                        </p:tgtEl>
                                        <p:attrNameLst>
                                          <p:attrName>style.visibility</p:attrName>
                                        </p:attrNameLst>
                                      </p:cBhvr>
                                      <p:to>
                                        <p:strVal val="visible"/>
                                      </p:to>
                                    </p:set>
                                  </p:childTnLst>
                                </p:cTn>
                              </p:par>
                              <p:par>
                                <p:cTn id="58" presetID="9" presetClass="exit" presetSubtype="0" fill="hold" grpId="1" nodeType="withEffect">
                                  <p:stCondLst>
                                    <p:cond delay="0"/>
                                  </p:stCondLst>
                                  <p:childTnLst>
                                    <p:animEffect transition="out" filter="dissolve">
                                      <p:cBhvr>
                                        <p:cTn id="59" dur="500"/>
                                        <p:tgtEl>
                                          <p:spTgt spid="262157"/>
                                        </p:tgtEl>
                                      </p:cBhvr>
                                    </p:animEffect>
                                    <p:set>
                                      <p:cBhvr>
                                        <p:cTn id="60" dur="1" fill="hold">
                                          <p:stCondLst>
                                            <p:cond delay="499"/>
                                          </p:stCondLst>
                                        </p:cTn>
                                        <p:tgtEl>
                                          <p:spTgt spid="262157"/>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26219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6219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6221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62213"/>
                                        </p:tgtEl>
                                        <p:attrNameLst>
                                          <p:attrName>style.visibility</p:attrName>
                                        </p:attrNameLst>
                                      </p:cBhvr>
                                      <p:to>
                                        <p:strVal val="visible"/>
                                      </p:to>
                                    </p:set>
                                  </p:childTnLst>
                                </p:cTn>
                              </p:par>
                              <p:par>
                                <p:cTn id="71" presetID="9" presetClass="exit" presetSubtype="0" fill="hold" nodeType="withEffect">
                                  <p:stCondLst>
                                    <p:cond delay="0"/>
                                  </p:stCondLst>
                                  <p:childTnLst>
                                    <p:animEffect transition="out" filter="dissolve">
                                      <p:cBhvr>
                                        <p:cTn id="72" dur="500"/>
                                        <p:tgtEl>
                                          <p:spTgt spid="262198"/>
                                        </p:tgtEl>
                                      </p:cBhvr>
                                    </p:animEffect>
                                    <p:set>
                                      <p:cBhvr>
                                        <p:cTn id="73" dur="1" fill="hold">
                                          <p:stCondLst>
                                            <p:cond delay="499"/>
                                          </p:stCondLst>
                                        </p:cTn>
                                        <p:tgtEl>
                                          <p:spTgt spid="262198"/>
                                        </p:tgtEl>
                                        <p:attrNameLst>
                                          <p:attrName>style.visibility</p:attrName>
                                        </p:attrNameLst>
                                      </p:cBhvr>
                                      <p:to>
                                        <p:strVal val="hidden"/>
                                      </p:to>
                                    </p:set>
                                  </p:childTnLst>
                                </p:cTn>
                              </p:par>
                              <p:par>
                                <p:cTn id="74" presetID="1" presetClass="entr" presetSubtype="0" fill="hold" nodeType="withEffect">
                                  <p:stCondLst>
                                    <p:cond delay="0"/>
                                  </p:stCondLst>
                                  <p:childTnLst>
                                    <p:set>
                                      <p:cBhvr>
                                        <p:cTn id="75" dur="1" fill="hold">
                                          <p:stCondLst>
                                            <p:cond delay="0"/>
                                          </p:stCondLst>
                                        </p:cTn>
                                        <p:tgtEl>
                                          <p:spTgt spid="262221"/>
                                        </p:tgtEl>
                                        <p:attrNameLst>
                                          <p:attrName>style.visibility</p:attrName>
                                        </p:attrNameLst>
                                      </p:cBhvr>
                                      <p:to>
                                        <p:strVal val="visible"/>
                                      </p:to>
                                    </p:set>
                                  </p:childTnLst>
                                </p:cTn>
                              </p:par>
                              <p:par>
                                <p:cTn id="76" presetID="9" presetClass="exit" presetSubtype="0" fill="hold" grpId="1" nodeType="withEffect">
                                  <p:stCondLst>
                                    <p:cond delay="0"/>
                                  </p:stCondLst>
                                  <p:childTnLst>
                                    <p:animEffect transition="out" filter="dissolve">
                                      <p:cBhvr>
                                        <p:cTn id="77" dur="500"/>
                                        <p:tgtEl>
                                          <p:spTgt spid="262160"/>
                                        </p:tgtEl>
                                      </p:cBhvr>
                                    </p:animEffect>
                                    <p:set>
                                      <p:cBhvr>
                                        <p:cTn id="78" dur="1" fill="hold">
                                          <p:stCondLst>
                                            <p:cond delay="499"/>
                                          </p:stCondLst>
                                        </p:cTn>
                                        <p:tgtEl>
                                          <p:spTgt spid="262160"/>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26222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6222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6224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6222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62228"/>
                                        </p:tgtEl>
                                        <p:attrNameLst>
                                          <p:attrName>style.visibility</p:attrName>
                                        </p:attrNameLst>
                                      </p:cBhvr>
                                      <p:to>
                                        <p:strVal val="visible"/>
                                      </p:to>
                                    </p:set>
                                  </p:childTnLst>
                                </p:cTn>
                              </p:par>
                              <p:par>
                                <p:cTn id="93" presetID="64" presetClass="path" presetSubtype="0" accel="50000" decel="50000" fill="hold" grpId="1" nodeType="withEffect">
                                  <p:stCondLst>
                                    <p:cond delay="0"/>
                                  </p:stCondLst>
                                  <p:childTnLst>
                                    <p:animMotion origin="layout" path="M 0.00104 2.59259E-6 L 0.00104 -0.0919 " pathEditMode="relative" rAng="0" ptsTypes="AA">
                                      <p:cBhvr>
                                        <p:cTn id="94" dur="2000" fill="hold"/>
                                        <p:tgtEl>
                                          <p:spTgt spid="262228"/>
                                        </p:tgtEl>
                                        <p:attrNameLst>
                                          <p:attrName>ppt_x</p:attrName>
                                          <p:attrName>ppt_y</p:attrName>
                                        </p:attrNameLst>
                                      </p:cBhvr>
                                      <p:rCtr x="0" y="-46"/>
                                    </p:animMotion>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62232"/>
                                        </p:tgtEl>
                                        <p:attrNameLst>
                                          <p:attrName>style.visibility</p:attrName>
                                        </p:attrNameLst>
                                      </p:cBhvr>
                                      <p:to>
                                        <p:strVal val="visible"/>
                                      </p:to>
                                    </p:set>
                                  </p:childTnLst>
                                </p:cTn>
                              </p:par>
                              <p:par>
                                <p:cTn id="99" presetID="0" presetClass="path" presetSubtype="0" accel="50000" decel="50000" fill="hold" grpId="1" nodeType="withEffect">
                                  <p:stCondLst>
                                    <p:cond delay="0"/>
                                  </p:stCondLst>
                                  <p:childTnLst>
                                    <p:animMotion origin="layout" path="M -0.00295 0.00301 L 0.04393 -0.15949 " pathEditMode="relative" rAng="0" ptsTypes="AA">
                                      <p:cBhvr>
                                        <p:cTn id="100" dur="2000" fill="hold"/>
                                        <p:tgtEl>
                                          <p:spTgt spid="262232"/>
                                        </p:tgtEl>
                                        <p:attrNameLst>
                                          <p:attrName>ppt_x</p:attrName>
                                          <p:attrName>ppt_y</p:attrName>
                                        </p:attrNameLst>
                                      </p:cBhvr>
                                      <p:rCtr x="23" y="-81"/>
                                    </p:animMotion>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62236"/>
                                        </p:tgtEl>
                                        <p:attrNameLst>
                                          <p:attrName>style.visibility</p:attrName>
                                        </p:attrNameLst>
                                      </p:cBhvr>
                                      <p:to>
                                        <p:strVal val="visible"/>
                                      </p:to>
                                    </p:set>
                                  </p:childTnLst>
                                </p:cTn>
                              </p:par>
                              <p:par>
                                <p:cTn id="105" presetID="0" presetClass="path" presetSubtype="0" accel="50000" decel="50000" fill="hold" grpId="1" nodeType="withEffect">
                                  <p:stCondLst>
                                    <p:cond delay="0"/>
                                  </p:stCondLst>
                                  <p:childTnLst>
                                    <p:animMotion origin="layout" path="M 4.44444E-6 -2.59259E-6 L 0.11354 -0.16389 " pathEditMode="relative" ptsTypes="AA">
                                      <p:cBhvr>
                                        <p:cTn id="106" dur="2000" fill="hold"/>
                                        <p:tgtEl>
                                          <p:spTgt spid="262236"/>
                                        </p:tgtEl>
                                        <p:attrNameLst>
                                          <p:attrName>ppt_x</p:attrName>
                                          <p:attrName>ppt_y</p:attrName>
                                        </p:attrNameLst>
                                      </p:cBhvr>
                                    </p:animMotion>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62254"/>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62243"/>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262245"/>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262244"/>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262246"/>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62247"/>
                                        </p:tgtEl>
                                        <p:attrNameLst>
                                          <p:attrName>style.visibility</p:attrName>
                                        </p:attrNameLst>
                                      </p:cBhvr>
                                      <p:to>
                                        <p:strVal val="visible"/>
                                      </p:to>
                                    </p:set>
                                    <p:anim calcmode="lin" valueType="num">
                                      <p:cBhvr additive="base">
                                        <p:cTn id="127" dur="500" fill="hold"/>
                                        <p:tgtEl>
                                          <p:spTgt spid="262247"/>
                                        </p:tgtEl>
                                        <p:attrNameLst>
                                          <p:attrName>ppt_x</p:attrName>
                                        </p:attrNameLst>
                                      </p:cBhvr>
                                      <p:tavLst>
                                        <p:tav tm="0">
                                          <p:val>
                                            <p:strVal val="#ppt_x"/>
                                          </p:val>
                                        </p:tav>
                                        <p:tav tm="100000">
                                          <p:val>
                                            <p:strVal val="#ppt_x"/>
                                          </p:val>
                                        </p:tav>
                                      </p:tavLst>
                                    </p:anim>
                                    <p:anim calcmode="lin" valueType="num">
                                      <p:cBhvr additive="base">
                                        <p:cTn id="128" dur="500" fill="hold"/>
                                        <p:tgtEl>
                                          <p:spTgt spid="262247"/>
                                        </p:tgtEl>
                                        <p:attrNameLst>
                                          <p:attrName>ppt_y</p:attrName>
                                        </p:attrNameLst>
                                      </p:cBhvr>
                                      <p:tavLst>
                                        <p:tav tm="0">
                                          <p:val>
                                            <p:strVal val="1+#ppt_h/2"/>
                                          </p:val>
                                        </p:tav>
                                        <p:tav tm="100000">
                                          <p:val>
                                            <p:strVal val="#ppt_y"/>
                                          </p:val>
                                        </p:tav>
                                      </p:tavLst>
                                    </p:anim>
                                  </p:childTnLst>
                                </p:cTn>
                              </p:par>
                              <p:par>
                                <p:cTn id="129" presetID="1" presetClass="entr" presetSubtype="0" fill="hold" nodeType="withEffect">
                                  <p:stCondLst>
                                    <p:cond delay="0"/>
                                  </p:stCondLst>
                                  <p:childTnLst>
                                    <p:set>
                                      <p:cBhvr>
                                        <p:cTn id="130" dur="1" fill="hold">
                                          <p:stCondLst>
                                            <p:cond delay="0"/>
                                          </p:stCondLst>
                                        </p:cTn>
                                        <p:tgtEl>
                                          <p:spTgt spid="262255"/>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262256"/>
                                        </p:tgtEl>
                                        <p:attrNameLst>
                                          <p:attrName>style.visibility</p:attrName>
                                        </p:attrNameLst>
                                      </p:cBhvr>
                                      <p:to>
                                        <p:strVal val="visible"/>
                                      </p:to>
                                    </p:set>
                                  </p:childTnLst>
                                </p:cTn>
                              </p:par>
                            </p:childTnLst>
                          </p:cTn>
                        </p:par>
                        <p:par>
                          <p:cTn id="135" fill="hold">
                            <p:stCondLst>
                              <p:cond delay="0"/>
                            </p:stCondLst>
                            <p:childTnLst>
                              <p:par>
                                <p:cTn id="136" presetID="49" presetClass="exit" presetSubtype="0" accel="100000" fill="hold" grpId="1" nodeType="afterEffect">
                                  <p:stCondLst>
                                    <p:cond delay="0"/>
                                  </p:stCondLst>
                                  <p:childTnLst>
                                    <p:anim calcmode="lin" valueType="num">
                                      <p:cBhvr>
                                        <p:cTn id="137" dur="2000"/>
                                        <p:tgtEl>
                                          <p:spTgt spid="262256"/>
                                        </p:tgtEl>
                                        <p:attrNameLst>
                                          <p:attrName>ppt_w</p:attrName>
                                        </p:attrNameLst>
                                      </p:cBhvr>
                                      <p:tavLst>
                                        <p:tav tm="0">
                                          <p:val>
                                            <p:strVal val="ppt_w"/>
                                          </p:val>
                                        </p:tav>
                                        <p:tav tm="100000">
                                          <p:val>
                                            <p:fltVal val="0"/>
                                          </p:val>
                                        </p:tav>
                                      </p:tavLst>
                                    </p:anim>
                                    <p:anim calcmode="lin" valueType="num">
                                      <p:cBhvr>
                                        <p:cTn id="138" dur="2000"/>
                                        <p:tgtEl>
                                          <p:spTgt spid="262256"/>
                                        </p:tgtEl>
                                        <p:attrNameLst>
                                          <p:attrName>ppt_h</p:attrName>
                                        </p:attrNameLst>
                                      </p:cBhvr>
                                      <p:tavLst>
                                        <p:tav tm="0">
                                          <p:val>
                                            <p:strVal val="ppt_h"/>
                                          </p:val>
                                        </p:tav>
                                        <p:tav tm="100000">
                                          <p:val>
                                            <p:fltVal val="0"/>
                                          </p:val>
                                        </p:tav>
                                      </p:tavLst>
                                    </p:anim>
                                    <p:anim calcmode="lin" valueType="num">
                                      <p:cBhvr>
                                        <p:cTn id="139" dur="2000"/>
                                        <p:tgtEl>
                                          <p:spTgt spid="262256"/>
                                        </p:tgtEl>
                                        <p:attrNameLst>
                                          <p:attrName>style.rotation</p:attrName>
                                        </p:attrNameLst>
                                      </p:cBhvr>
                                      <p:tavLst>
                                        <p:tav tm="0">
                                          <p:val>
                                            <p:fltVal val="0"/>
                                          </p:val>
                                        </p:tav>
                                        <p:tav tm="100000">
                                          <p:val>
                                            <p:fltVal val="360"/>
                                          </p:val>
                                        </p:tav>
                                      </p:tavLst>
                                    </p:anim>
                                    <p:animEffect transition="out" filter="fade">
                                      <p:cBhvr>
                                        <p:cTn id="140" dur="2000"/>
                                        <p:tgtEl>
                                          <p:spTgt spid="262256"/>
                                        </p:tgtEl>
                                      </p:cBhvr>
                                    </p:animEffect>
                                    <p:set>
                                      <p:cBhvr>
                                        <p:cTn id="141" dur="1" fill="hold">
                                          <p:stCondLst>
                                            <p:cond delay="1999"/>
                                          </p:stCondLst>
                                        </p:cTn>
                                        <p:tgtEl>
                                          <p:spTgt spid="262256"/>
                                        </p:tgtEl>
                                        <p:attrNameLst>
                                          <p:attrName>style.visibility</p:attrName>
                                        </p:attrNameLst>
                                      </p:cBhvr>
                                      <p:to>
                                        <p:strVal val="hidden"/>
                                      </p:to>
                                    </p:set>
                                  </p:childTnLst>
                                </p:cTn>
                              </p:par>
                            </p:childTnLst>
                          </p:cTn>
                        </p:par>
                        <p:par>
                          <p:cTn id="142" fill="hold">
                            <p:stCondLst>
                              <p:cond delay="2000"/>
                            </p:stCondLst>
                            <p:childTnLst>
                              <p:par>
                                <p:cTn id="143" presetID="1" presetClass="entr" presetSubtype="0" fill="hold" grpId="0" nodeType="afterEffect">
                                  <p:stCondLst>
                                    <p:cond delay="0"/>
                                  </p:stCondLst>
                                  <p:childTnLst>
                                    <p:set>
                                      <p:cBhvr>
                                        <p:cTn id="144" dur="1" fill="hold">
                                          <p:stCondLst>
                                            <p:cond delay="0"/>
                                          </p:stCondLst>
                                        </p:cTn>
                                        <p:tgtEl>
                                          <p:spTgt spid="262252"/>
                                        </p:tgtEl>
                                        <p:attrNameLst>
                                          <p:attrName>style.visibility</p:attrName>
                                        </p:attrNameLst>
                                      </p:cBhvr>
                                      <p:to>
                                        <p:strVal val="visible"/>
                                      </p:to>
                                    </p:set>
                                  </p:childTnLst>
                                </p:cTn>
                              </p:par>
                            </p:childTnLst>
                          </p:cTn>
                        </p:par>
                        <p:par>
                          <p:cTn id="145" fill="hold">
                            <p:stCondLst>
                              <p:cond delay="2000"/>
                            </p:stCondLst>
                            <p:childTnLst>
                              <p:par>
                                <p:cTn id="146" presetID="27" presetClass="emph" presetSubtype="0" fill="hold" grpId="1" nodeType="afterEffect">
                                  <p:stCondLst>
                                    <p:cond delay="0"/>
                                  </p:stCondLst>
                                  <p:childTnLst>
                                    <p:animClr clrSpc="rgb" dir="cw">
                                      <p:cBhvr override="childStyle">
                                        <p:cTn id="147" dur="1000" autoRev="1" fill="hold"/>
                                        <p:tgtEl>
                                          <p:spTgt spid="262252"/>
                                        </p:tgtEl>
                                        <p:attrNameLst>
                                          <p:attrName>style.color</p:attrName>
                                        </p:attrNameLst>
                                      </p:cBhvr>
                                      <p:to>
                                        <a:schemeClr val="bg1"/>
                                      </p:to>
                                    </p:animClr>
                                    <p:animClr clrSpc="rgb" dir="cw">
                                      <p:cBhvr>
                                        <p:cTn id="148" dur="1000" autoRev="1" fill="hold"/>
                                        <p:tgtEl>
                                          <p:spTgt spid="262252"/>
                                        </p:tgtEl>
                                        <p:attrNameLst>
                                          <p:attrName>fillcolor</p:attrName>
                                        </p:attrNameLst>
                                      </p:cBhvr>
                                      <p:to>
                                        <a:schemeClr val="bg1"/>
                                      </p:to>
                                    </p:animClr>
                                    <p:set>
                                      <p:cBhvr>
                                        <p:cTn id="149" dur="1000" autoRev="1" fill="hold"/>
                                        <p:tgtEl>
                                          <p:spTgt spid="262252"/>
                                        </p:tgtEl>
                                        <p:attrNameLst>
                                          <p:attrName>fill.type</p:attrName>
                                        </p:attrNameLst>
                                      </p:cBhvr>
                                      <p:to>
                                        <p:strVal val="solid"/>
                                      </p:to>
                                    </p:set>
                                    <p:set>
                                      <p:cBhvr>
                                        <p:cTn id="150" dur="1000" autoRev="1" fill="hold"/>
                                        <p:tgtEl>
                                          <p:spTgt spid="26225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57" grpId="0" animBg="1"/>
      <p:bldP spid="262157" grpId="1" animBg="1"/>
      <p:bldP spid="262158" grpId="0" animBg="1"/>
      <p:bldP spid="262158" grpId="1" animBg="1"/>
      <p:bldP spid="262159" grpId="0" animBg="1"/>
      <p:bldP spid="262159" grpId="1" animBg="1"/>
      <p:bldP spid="262160" grpId="0" animBg="1"/>
      <p:bldP spid="262160" grpId="1" animBg="1"/>
      <p:bldP spid="262161" grpId="0"/>
      <p:bldP spid="262175" grpId="0"/>
      <p:bldP spid="262191" grpId="0"/>
      <p:bldP spid="262212" grpId="0"/>
      <p:bldP spid="262227" grpId="0" animBg="1"/>
      <p:bldP spid="262228" grpId="0" animBg="1"/>
      <p:bldP spid="262228" grpId="1" animBg="1"/>
      <p:bldP spid="262232" grpId="0" animBg="1"/>
      <p:bldP spid="262232" grpId="1" animBg="1"/>
      <p:bldP spid="262236" grpId="0" animBg="1"/>
      <p:bldP spid="262236" grpId="1" animBg="1"/>
      <p:bldP spid="262241" grpId="0"/>
      <p:bldP spid="262243" grpId="0"/>
      <p:bldP spid="262244" grpId="0"/>
      <p:bldP spid="262247" grpId="0"/>
      <p:bldP spid="262252" grpId="0" animBg="1"/>
      <p:bldP spid="262252" grpId="1" animBg="1"/>
      <p:bldP spid="262254" grpId="0"/>
      <p:bldP spid="262256" grpId="0" animBg="1"/>
      <p:bldP spid="26225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416" name="Freeform 152"/>
          <p:cNvSpPr>
            <a:spLocks/>
          </p:cNvSpPr>
          <p:nvPr/>
        </p:nvSpPr>
        <p:spPr bwMode="auto">
          <a:xfrm>
            <a:off x="4832350" y="2495550"/>
            <a:ext cx="1811338" cy="1008063"/>
          </a:xfrm>
          <a:custGeom>
            <a:avLst/>
            <a:gdLst/>
            <a:ahLst/>
            <a:cxnLst>
              <a:cxn ang="0">
                <a:pos x="10" y="126"/>
              </a:cxn>
              <a:cxn ang="0">
                <a:pos x="10" y="294"/>
              </a:cxn>
              <a:cxn ang="0">
                <a:pos x="28" y="330"/>
              </a:cxn>
              <a:cxn ang="0">
                <a:pos x="178" y="444"/>
              </a:cxn>
              <a:cxn ang="0">
                <a:pos x="304" y="564"/>
              </a:cxn>
              <a:cxn ang="0">
                <a:pos x="394" y="552"/>
              </a:cxn>
              <a:cxn ang="0">
                <a:pos x="526" y="594"/>
              </a:cxn>
              <a:cxn ang="0">
                <a:pos x="706" y="630"/>
              </a:cxn>
              <a:cxn ang="0">
                <a:pos x="946" y="588"/>
              </a:cxn>
              <a:cxn ang="0">
                <a:pos x="1030" y="456"/>
              </a:cxn>
              <a:cxn ang="0">
                <a:pos x="1102" y="330"/>
              </a:cxn>
              <a:cxn ang="0">
                <a:pos x="1102" y="120"/>
              </a:cxn>
              <a:cxn ang="0">
                <a:pos x="832" y="42"/>
              </a:cxn>
              <a:cxn ang="0">
                <a:pos x="466" y="30"/>
              </a:cxn>
              <a:cxn ang="0">
                <a:pos x="304" y="0"/>
              </a:cxn>
              <a:cxn ang="0">
                <a:pos x="208" y="6"/>
              </a:cxn>
              <a:cxn ang="0">
                <a:pos x="160" y="18"/>
              </a:cxn>
              <a:cxn ang="0">
                <a:pos x="124" y="30"/>
              </a:cxn>
              <a:cxn ang="0">
                <a:pos x="52" y="72"/>
              </a:cxn>
              <a:cxn ang="0">
                <a:pos x="10" y="126"/>
              </a:cxn>
            </a:cxnLst>
            <a:rect l="0" t="0" r="r" b="b"/>
            <a:pathLst>
              <a:path w="1141" h="635">
                <a:moveTo>
                  <a:pt x="10" y="126"/>
                </a:moveTo>
                <a:cubicBezTo>
                  <a:pt x="3" y="210"/>
                  <a:pt x="0" y="201"/>
                  <a:pt x="10" y="294"/>
                </a:cubicBezTo>
                <a:cubicBezTo>
                  <a:pt x="12" y="313"/>
                  <a:pt x="20" y="313"/>
                  <a:pt x="28" y="330"/>
                </a:cubicBezTo>
                <a:cubicBezTo>
                  <a:pt x="58" y="391"/>
                  <a:pt x="116" y="423"/>
                  <a:pt x="178" y="444"/>
                </a:cubicBezTo>
                <a:cubicBezTo>
                  <a:pt x="223" y="489"/>
                  <a:pt x="238" y="542"/>
                  <a:pt x="304" y="564"/>
                </a:cubicBezTo>
                <a:cubicBezTo>
                  <a:pt x="334" y="561"/>
                  <a:pt x="364" y="552"/>
                  <a:pt x="394" y="552"/>
                </a:cubicBezTo>
                <a:cubicBezTo>
                  <a:pt x="443" y="552"/>
                  <a:pt x="482" y="579"/>
                  <a:pt x="526" y="594"/>
                </a:cubicBezTo>
                <a:cubicBezTo>
                  <a:pt x="587" y="614"/>
                  <a:pt x="642" y="625"/>
                  <a:pt x="706" y="630"/>
                </a:cubicBezTo>
                <a:cubicBezTo>
                  <a:pt x="787" y="627"/>
                  <a:pt x="875" y="635"/>
                  <a:pt x="946" y="588"/>
                </a:cubicBezTo>
                <a:cubicBezTo>
                  <a:pt x="975" y="545"/>
                  <a:pt x="1005" y="502"/>
                  <a:pt x="1030" y="456"/>
                </a:cubicBezTo>
                <a:cubicBezTo>
                  <a:pt x="1053" y="414"/>
                  <a:pt x="1073" y="368"/>
                  <a:pt x="1102" y="330"/>
                </a:cubicBezTo>
                <a:cubicBezTo>
                  <a:pt x="1118" y="265"/>
                  <a:pt x="1141" y="179"/>
                  <a:pt x="1102" y="120"/>
                </a:cubicBezTo>
                <a:cubicBezTo>
                  <a:pt x="1050" y="42"/>
                  <a:pt x="908" y="45"/>
                  <a:pt x="832" y="42"/>
                </a:cubicBezTo>
                <a:cubicBezTo>
                  <a:pt x="710" y="37"/>
                  <a:pt x="588" y="34"/>
                  <a:pt x="466" y="30"/>
                </a:cubicBezTo>
                <a:cubicBezTo>
                  <a:pt x="412" y="14"/>
                  <a:pt x="360" y="6"/>
                  <a:pt x="304" y="0"/>
                </a:cubicBezTo>
                <a:cubicBezTo>
                  <a:pt x="272" y="2"/>
                  <a:pt x="240" y="2"/>
                  <a:pt x="208" y="6"/>
                </a:cubicBezTo>
                <a:cubicBezTo>
                  <a:pt x="192" y="8"/>
                  <a:pt x="176" y="14"/>
                  <a:pt x="160" y="18"/>
                </a:cubicBezTo>
                <a:cubicBezTo>
                  <a:pt x="148" y="21"/>
                  <a:pt x="124" y="30"/>
                  <a:pt x="124" y="30"/>
                </a:cubicBezTo>
                <a:cubicBezTo>
                  <a:pt x="104" y="50"/>
                  <a:pt x="79" y="63"/>
                  <a:pt x="52" y="72"/>
                </a:cubicBezTo>
                <a:cubicBezTo>
                  <a:pt x="49" y="77"/>
                  <a:pt x="25" y="126"/>
                  <a:pt x="10" y="126"/>
                </a:cubicBezTo>
                <a:close/>
              </a:path>
            </a:pathLst>
          </a:custGeom>
          <a:solidFill>
            <a:srgbClr val="CCFFFF"/>
          </a:solidFill>
          <a:ln w="9525" cap="flat">
            <a:solidFill>
              <a:srgbClr val="00FFFF"/>
            </a:solidFill>
            <a:prstDash val="dash"/>
            <a:round/>
            <a:headEnd/>
            <a:tailEnd/>
          </a:ln>
          <a:effectLst/>
        </p:spPr>
        <p:txBody>
          <a:bodyPr/>
          <a:lstStyle/>
          <a:p>
            <a:endParaRPr lang="ru-RU"/>
          </a:p>
        </p:txBody>
      </p:sp>
      <p:sp>
        <p:nvSpPr>
          <p:cNvPr id="267348" name="Oval 84"/>
          <p:cNvSpPr>
            <a:spLocks noChangeArrowheads="1"/>
          </p:cNvSpPr>
          <p:nvPr/>
        </p:nvSpPr>
        <p:spPr bwMode="auto">
          <a:xfrm>
            <a:off x="7058025" y="1095375"/>
            <a:ext cx="1390650" cy="914400"/>
          </a:xfrm>
          <a:prstGeom prst="ellipse">
            <a:avLst/>
          </a:prstGeom>
          <a:solidFill>
            <a:srgbClr val="FFCC00"/>
          </a:solidFill>
          <a:ln w="9525">
            <a:solidFill>
              <a:schemeClr val="tx1"/>
            </a:solidFill>
            <a:round/>
            <a:headEnd/>
            <a:tailEnd/>
          </a:ln>
          <a:effectLst/>
        </p:spPr>
        <p:txBody>
          <a:bodyPr wrap="none" anchor="ctr"/>
          <a:lstStyle/>
          <a:p>
            <a:endParaRPr lang="ru-RU"/>
          </a:p>
        </p:txBody>
      </p:sp>
      <p:sp>
        <p:nvSpPr>
          <p:cNvPr id="267266" name="Rectangle 2"/>
          <p:cNvSpPr>
            <a:spLocks noChangeArrowheads="1"/>
          </p:cNvSpPr>
          <p:nvPr/>
        </p:nvSpPr>
        <p:spPr bwMode="auto">
          <a:xfrm>
            <a:off x="457200" y="457200"/>
            <a:ext cx="5105400" cy="450850"/>
          </a:xfrm>
          <a:prstGeom prst="rect">
            <a:avLst/>
          </a:prstGeom>
          <a:noFill/>
          <a:ln w="9525">
            <a:noFill/>
            <a:miter lim="800000"/>
            <a:headEnd/>
            <a:tailEnd/>
          </a:ln>
          <a:effectLst/>
        </p:spPr>
        <p:txBody>
          <a:bodyPr anchor="ctr"/>
          <a:lstStyle/>
          <a:p>
            <a:endParaRPr lang="ru-RU"/>
          </a:p>
        </p:txBody>
      </p:sp>
      <p:sp>
        <p:nvSpPr>
          <p:cNvPr id="267267" name="Rectangle 3"/>
          <p:cNvSpPr>
            <a:spLocks noChangeArrowheads="1"/>
          </p:cNvSpPr>
          <p:nvPr/>
        </p:nvSpPr>
        <p:spPr bwMode="auto">
          <a:xfrm>
            <a:off x="179388" y="692150"/>
            <a:ext cx="8640762" cy="554038"/>
          </a:xfrm>
          <a:prstGeom prst="rect">
            <a:avLst/>
          </a:prstGeom>
          <a:noFill/>
          <a:ln w="9525">
            <a:noFill/>
            <a:miter lim="800000"/>
            <a:headEnd/>
            <a:tailEnd/>
          </a:ln>
          <a:effectLst/>
        </p:spPr>
        <p:txBody>
          <a:bodyPr/>
          <a:lstStyle/>
          <a:p>
            <a:pPr marL="533400" indent="-533400">
              <a:lnSpc>
                <a:spcPct val="80000"/>
              </a:lnSpc>
              <a:spcBef>
                <a:spcPct val="20000"/>
              </a:spcBef>
              <a:buClr>
                <a:schemeClr val="bg2"/>
              </a:buClr>
              <a:buSzPct val="75000"/>
              <a:buFont typeface="Wingdings" pitchFamily="2" charset="2"/>
              <a:buNone/>
            </a:pPr>
            <a:endParaRPr lang="ru-RU" sz="1000" b="1"/>
          </a:p>
          <a:p>
            <a:pPr marL="533400" indent="-533400">
              <a:lnSpc>
                <a:spcPct val="80000"/>
              </a:lnSpc>
              <a:spcBef>
                <a:spcPct val="20000"/>
              </a:spcBef>
              <a:buClr>
                <a:schemeClr val="bg2"/>
              </a:buClr>
              <a:buSzPct val="75000"/>
              <a:buFont typeface="Wingdings" pitchFamily="2" charset="2"/>
              <a:buChar char="n"/>
            </a:pPr>
            <a:r>
              <a:rPr lang="ru-RU" sz="1000" b="1"/>
              <a:t>Теорема о трех силах – </a:t>
            </a:r>
            <a:r>
              <a:rPr lang="ru-RU" sz="1000">
                <a:solidFill>
                  <a:schemeClr val="bg2"/>
                </a:solidFill>
              </a:rPr>
              <a:t>Если</a:t>
            </a:r>
            <a:r>
              <a:rPr lang="ru-RU" sz="1000" b="1"/>
              <a:t> </a:t>
            </a:r>
            <a:r>
              <a:rPr lang="ru-RU" sz="1000">
                <a:solidFill>
                  <a:schemeClr val="bg2"/>
                </a:solidFill>
              </a:rPr>
              <a:t>тело, под действием трех непараллельных сил находится в равновесии,</a:t>
            </a:r>
          </a:p>
          <a:p>
            <a:pPr marL="533400" indent="-533400">
              <a:lnSpc>
                <a:spcPct val="80000"/>
              </a:lnSpc>
              <a:spcBef>
                <a:spcPct val="20000"/>
              </a:spcBef>
              <a:buClr>
                <a:schemeClr val="bg2"/>
              </a:buClr>
              <a:buSzPct val="75000"/>
              <a:buFont typeface="Wingdings" pitchFamily="2" charset="2"/>
              <a:buNone/>
            </a:pPr>
            <a:r>
              <a:rPr lang="ru-RU" sz="1000">
                <a:solidFill>
                  <a:schemeClr val="bg2"/>
                </a:solidFill>
              </a:rPr>
              <a:t>	то линии действия этих сил пересекаются в одной точке</a:t>
            </a:r>
            <a:r>
              <a:rPr lang="ru-RU" sz="1000" b="1"/>
              <a:t>. </a:t>
            </a:r>
          </a:p>
          <a:p>
            <a:pPr marL="533400" indent="-533400">
              <a:lnSpc>
                <a:spcPct val="80000"/>
              </a:lnSpc>
              <a:spcBef>
                <a:spcPct val="20000"/>
              </a:spcBef>
              <a:buClr>
                <a:schemeClr val="bg2"/>
              </a:buClr>
              <a:buSzPct val="75000"/>
              <a:buFont typeface="Wingdings" pitchFamily="2" charset="2"/>
              <a:buNone/>
            </a:pPr>
            <a:endParaRPr lang="ru-RU" sz="1000">
              <a:solidFill>
                <a:srgbClr val="FF0000"/>
              </a:solidFill>
            </a:endParaRPr>
          </a:p>
          <a:p>
            <a:pPr marL="533400" indent="-533400">
              <a:lnSpc>
                <a:spcPct val="80000"/>
              </a:lnSpc>
              <a:spcBef>
                <a:spcPct val="20000"/>
              </a:spcBef>
              <a:buClr>
                <a:schemeClr val="bg2"/>
              </a:buClr>
              <a:buSzPct val="75000"/>
              <a:buFont typeface="Wingdings" pitchFamily="2" charset="2"/>
              <a:buNone/>
            </a:pPr>
            <a:endParaRPr lang="ru-RU" sz="1000"/>
          </a:p>
          <a:p>
            <a:pPr marL="533400" indent="-533400">
              <a:lnSpc>
                <a:spcPct val="80000"/>
              </a:lnSpc>
              <a:spcBef>
                <a:spcPct val="20000"/>
              </a:spcBef>
              <a:buClr>
                <a:schemeClr val="bg2"/>
              </a:buClr>
              <a:buSzPct val="75000"/>
              <a:buFont typeface="Wingdings" pitchFamily="2" charset="2"/>
              <a:buNone/>
            </a:pPr>
            <a:endParaRPr lang="ru-RU" sz="1200"/>
          </a:p>
        </p:txBody>
      </p:sp>
      <p:pic>
        <p:nvPicPr>
          <p:cNvPr id="267268" name="Picture 4" descr="НТЦТТ2"/>
          <p:cNvPicPr>
            <a:picLocks noChangeAspect="1" noChangeArrowheads="1"/>
          </p:cNvPicPr>
          <p:nvPr/>
        </p:nvPicPr>
        <p:blipFill>
          <a:blip r:embed="rId3" cstate="print"/>
          <a:srcRect/>
          <a:stretch>
            <a:fillRect/>
          </a:stretch>
        </p:blipFill>
        <p:spPr bwMode="auto">
          <a:xfrm>
            <a:off x="8172450" y="115888"/>
            <a:ext cx="792163" cy="512762"/>
          </a:xfrm>
          <a:prstGeom prst="rect">
            <a:avLst/>
          </a:prstGeom>
          <a:noFill/>
          <a:ln w="9525">
            <a:noFill/>
            <a:miter lim="800000"/>
            <a:headEnd/>
            <a:tailEnd/>
          </a:ln>
        </p:spPr>
      </p:pic>
      <p:sp>
        <p:nvSpPr>
          <p:cNvPr id="267278" name="Text Box 14"/>
          <p:cNvSpPr txBox="1">
            <a:spLocks noChangeArrowheads="1"/>
          </p:cNvSpPr>
          <p:nvPr/>
        </p:nvSpPr>
        <p:spPr bwMode="auto">
          <a:xfrm>
            <a:off x="276225" y="1176338"/>
            <a:ext cx="6172200" cy="396875"/>
          </a:xfrm>
          <a:prstGeom prst="rect">
            <a:avLst/>
          </a:prstGeom>
          <a:noFill/>
          <a:ln w="9525">
            <a:noFill/>
            <a:miter lim="800000"/>
            <a:headEnd/>
            <a:tailEnd/>
          </a:ln>
          <a:effectLst/>
        </p:spPr>
        <p:txBody>
          <a:bodyPr wrap="none">
            <a:spAutoFit/>
          </a:bodyPr>
          <a:lstStyle/>
          <a:p>
            <a:pPr marL="342900" indent="-342900">
              <a:buFontTx/>
              <a:buAutoNum type="arabicPeriod"/>
            </a:pPr>
            <a:r>
              <a:rPr lang="ru-RU" sz="1000"/>
              <a:t>Перенесем две силы по линии их действия в точку их пересечения (кинематическое состояние</a:t>
            </a:r>
          </a:p>
          <a:p>
            <a:pPr marL="342900" indent="-342900"/>
            <a:r>
              <a:rPr lang="ru-RU" sz="1000"/>
              <a:t>тела при этом не изменится – следствие из аксиомы присоединения).</a:t>
            </a:r>
          </a:p>
        </p:txBody>
      </p:sp>
      <p:sp>
        <p:nvSpPr>
          <p:cNvPr id="267282" name="Rectangle 18"/>
          <p:cNvSpPr>
            <a:spLocks noChangeArrowheads="1"/>
          </p:cNvSpPr>
          <p:nvPr/>
        </p:nvSpPr>
        <p:spPr bwMode="auto">
          <a:xfrm>
            <a:off x="887413" y="434975"/>
            <a:ext cx="4437062" cy="450850"/>
          </a:xfrm>
          <a:prstGeom prst="rect">
            <a:avLst/>
          </a:prstGeom>
          <a:noFill/>
          <a:ln w="9525">
            <a:noFill/>
            <a:miter lim="800000"/>
            <a:headEnd/>
            <a:tailEnd/>
          </a:ln>
          <a:effectLst/>
        </p:spPr>
        <p:txBody>
          <a:bodyPr anchor="ctr"/>
          <a:lstStyle/>
          <a:p>
            <a:r>
              <a:rPr lang="ru-RU"/>
              <a:t>Лекция 2</a:t>
            </a:r>
            <a:r>
              <a:rPr lang="en-US"/>
              <a:t> (</a:t>
            </a:r>
            <a:r>
              <a:rPr lang="ru-RU" sz="1600"/>
              <a:t>продолжение – 2.</a:t>
            </a:r>
            <a:r>
              <a:rPr lang="en-US" sz="1600"/>
              <a:t>2</a:t>
            </a:r>
            <a:r>
              <a:rPr lang="ru-RU"/>
              <a:t>)</a:t>
            </a:r>
          </a:p>
        </p:txBody>
      </p:sp>
      <p:sp>
        <p:nvSpPr>
          <p:cNvPr id="267340" name="AutoShape 76"/>
          <p:cNvSpPr>
            <a:spLocks noChangeArrowheads="1"/>
          </p:cNvSpPr>
          <p:nvPr/>
        </p:nvSpPr>
        <p:spPr bwMode="auto">
          <a:xfrm flipH="1">
            <a:off x="6683375" y="1492250"/>
            <a:ext cx="723900" cy="142875"/>
          </a:xfrm>
          <a:prstGeom prst="rightArrow">
            <a:avLst>
              <a:gd name="adj1" fmla="val 50000"/>
              <a:gd name="adj2" fmla="val 126667"/>
            </a:avLst>
          </a:prstGeom>
          <a:solidFill>
            <a:srgbClr val="FF0000"/>
          </a:solidFill>
          <a:ln w="9525">
            <a:solidFill>
              <a:schemeClr val="tx1"/>
            </a:solidFill>
            <a:miter lim="800000"/>
            <a:headEnd/>
            <a:tailEnd/>
          </a:ln>
          <a:effectLst/>
        </p:spPr>
        <p:txBody>
          <a:bodyPr wrap="none" anchor="ctr"/>
          <a:lstStyle/>
          <a:p>
            <a:endParaRPr lang="ru-RU"/>
          </a:p>
        </p:txBody>
      </p:sp>
      <p:sp>
        <p:nvSpPr>
          <p:cNvPr id="267349" name="Line 85"/>
          <p:cNvSpPr>
            <a:spLocks noChangeShapeType="1"/>
          </p:cNvSpPr>
          <p:nvPr/>
        </p:nvSpPr>
        <p:spPr bwMode="auto">
          <a:xfrm>
            <a:off x="7210425" y="895350"/>
            <a:ext cx="1219200" cy="1219200"/>
          </a:xfrm>
          <a:prstGeom prst="line">
            <a:avLst/>
          </a:prstGeom>
          <a:noFill/>
          <a:ln w="9525">
            <a:solidFill>
              <a:srgbClr val="FF0000"/>
            </a:solidFill>
            <a:prstDash val="dash"/>
            <a:round/>
            <a:headEnd/>
            <a:tailEnd/>
          </a:ln>
          <a:effectLst/>
        </p:spPr>
        <p:txBody>
          <a:bodyPr/>
          <a:lstStyle/>
          <a:p>
            <a:endParaRPr lang="ru-RU"/>
          </a:p>
        </p:txBody>
      </p:sp>
      <p:sp>
        <p:nvSpPr>
          <p:cNvPr id="267351" name="Line 87"/>
          <p:cNvSpPr>
            <a:spLocks noChangeShapeType="1"/>
          </p:cNvSpPr>
          <p:nvPr/>
        </p:nvSpPr>
        <p:spPr bwMode="auto">
          <a:xfrm flipV="1">
            <a:off x="7389813" y="855663"/>
            <a:ext cx="1219200" cy="1219200"/>
          </a:xfrm>
          <a:prstGeom prst="line">
            <a:avLst/>
          </a:prstGeom>
          <a:noFill/>
          <a:ln w="9525">
            <a:solidFill>
              <a:srgbClr val="FF0000"/>
            </a:solidFill>
            <a:prstDash val="dash"/>
            <a:round/>
            <a:headEnd/>
            <a:tailEnd/>
          </a:ln>
          <a:effectLst/>
        </p:spPr>
        <p:txBody>
          <a:bodyPr/>
          <a:lstStyle/>
          <a:p>
            <a:endParaRPr lang="ru-RU"/>
          </a:p>
        </p:txBody>
      </p:sp>
      <p:sp>
        <p:nvSpPr>
          <p:cNvPr id="267350" name="Line 86"/>
          <p:cNvSpPr>
            <a:spLocks noChangeShapeType="1"/>
          </p:cNvSpPr>
          <p:nvPr/>
        </p:nvSpPr>
        <p:spPr bwMode="auto">
          <a:xfrm>
            <a:off x="6961188" y="1560513"/>
            <a:ext cx="1676400" cy="19050"/>
          </a:xfrm>
          <a:prstGeom prst="line">
            <a:avLst/>
          </a:prstGeom>
          <a:noFill/>
          <a:ln w="9525">
            <a:solidFill>
              <a:srgbClr val="FF0000"/>
            </a:solidFill>
            <a:prstDash val="dash"/>
            <a:round/>
            <a:headEnd/>
            <a:tailEnd/>
          </a:ln>
          <a:effectLst/>
        </p:spPr>
        <p:txBody>
          <a:bodyPr/>
          <a:lstStyle/>
          <a:p>
            <a:endParaRPr lang="ru-RU"/>
          </a:p>
        </p:txBody>
      </p:sp>
      <p:graphicFrame>
        <p:nvGraphicFramePr>
          <p:cNvPr id="267353" name="Object 89"/>
          <p:cNvGraphicFramePr>
            <a:graphicFrameLocks noChangeAspect="1"/>
          </p:cNvGraphicFramePr>
          <p:nvPr>
            <p:ph sz="half" idx="1"/>
          </p:nvPr>
        </p:nvGraphicFramePr>
        <p:xfrm>
          <a:off x="6759575" y="1201738"/>
          <a:ext cx="177800" cy="225425"/>
        </p:xfrm>
        <a:graphic>
          <a:graphicData uri="http://schemas.openxmlformats.org/presentationml/2006/ole">
            <p:oleObj spid="_x0000_s267353" name="Формула" r:id="rId4" imgW="190440" imgH="241200" progId="Equation.3">
              <p:embed/>
            </p:oleObj>
          </a:graphicData>
        </a:graphic>
      </p:graphicFrame>
      <p:grpSp>
        <p:nvGrpSpPr>
          <p:cNvPr id="267368" name="Group 104"/>
          <p:cNvGrpSpPr>
            <a:grpSpLocks/>
          </p:cNvGrpSpPr>
          <p:nvPr/>
        </p:nvGrpSpPr>
        <p:grpSpPr bwMode="auto">
          <a:xfrm>
            <a:off x="8077200" y="1970088"/>
            <a:ext cx="574675" cy="382587"/>
            <a:chOff x="5088" y="1241"/>
            <a:chExt cx="362" cy="241"/>
          </a:xfrm>
        </p:grpSpPr>
        <p:sp>
          <p:nvSpPr>
            <p:cNvPr id="267352" name="AutoShape 88"/>
            <p:cNvSpPr>
              <a:spLocks noChangeArrowheads="1"/>
            </p:cNvSpPr>
            <p:nvPr/>
          </p:nvSpPr>
          <p:spPr bwMode="auto">
            <a:xfrm rot="2694877" flipV="1">
              <a:off x="5088" y="1241"/>
              <a:ext cx="362" cy="87"/>
            </a:xfrm>
            <a:prstGeom prst="rightArrow">
              <a:avLst>
                <a:gd name="adj1" fmla="val 50000"/>
                <a:gd name="adj2" fmla="val 104023"/>
              </a:avLst>
            </a:prstGeom>
            <a:solidFill>
              <a:srgbClr val="FF0000"/>
            </a:solidFill>
            <a:ln w="9525">
              <a:solidFill>
                <a:schemeClr val="tx1"/>
              </a:solidFill>
              <a:miter lim="800000"/>
              <a:headEnd/>
              <a:tailEnd/>
            </a:ln>
            <a:effectLst/>
          </p:spPr>
          <p:txBody>
            <a:bodyPr wrap="none" anchor="ctr"/>
            <a:lstStyle/>
            <a:p>
              <a:endParaRPr lang="ru-RU"/>
            </a:p>
          </p:txBody>
        </p:sp>
        <p:graphicFrame>
          <p:nvGraphicFramePr>
            <p:cNvPr id="267361" name="Object 97"/>
            <p:cNvGraphicFramePr>
              <a:graphicFrameLocks noChangeAspect="1"/>
            </p:cNvGraphicFramePr>
            <p:nvPr/>
          </p:nvGraphicFramePr>
          <p:xfrm>
            <a:off x="5118" y="1338"/>
            <a:ext cx="120" cy="144"/>
          </p:xfrm>
          <a:graphic>
            <a:graphicData uri="http://schemas.openxmlformats.org/presentationml/2006/ole">
              <p:oleObj spid="_x0000_s267361" name="Формула" r:id="rId5" imgW="190440" imgH="228600" progId="Equation.3">
                <p:embed/>
              </p:oleObj>
            </a:graphicData>
          </a:graphic>
        </p:graphicFrame>
      </p:grpSp>
      <p:grpSp>
        <p:nvGrpSpPr>
          <p:cNvPr id="267367" name="Group 103"/>
          <p:cNvGrpSpPr>
            <a:grpSpLocks/>
          </p:cNvGrpSpPr>
          <p:nvPr/>
        </p:nvGrpSpPr>
        <p:grpSpPr bwMode="auto">
          <a:xfrm>
            <a:off x="8126413" y="742950"/>
            <a:ext cx="574675" cy="385763"/>
            <a:chOff x="5119" y="468"/>
            <a:chExt cx="362" cy="243"/>
          </a:xfrm>
        </p:grpSpPr>
        <p:sp>
          <p:nvSpPr>
            <p:cNvPr id="267339" name="AutoShape 75"/>
            <p:cNvSpPr>
              <a:spLocks noChangeArrowheads="1"/>
            </p:cNvSpPr>
            <p:nvPr/>
          </p:nvSpPr>
          <p:spPr bwMode="auto">
            <a:xfrm rot="-24294877">
              <a:off x="5119" y="624"/>
              <a:ext cx="362" cy="87"/>
            </a:xfrm>
            <a:prstGeom prst="rightArrow">
              <a:avLst>
                <a:gd name="adj1" fmla="val 50000"/>
                <a:gd name="adj2" fmla="val 104023"/>
              </a:avLst>
            </a:prstGeom>
            <a:solidFill>
              <a:srgbClr val="FF0000"/>
            </a:solidFill>
            <a:ln w="9525">
              <a:solidFill>
                <a:schemeClr val="tx1"/>
              </a:solidFill>
              <a:miter lim="800000"/>
              <a:headEnd/>
              <a:tailEnd/>
            </a:ln>
            <a:effectLst/>
          </p:spPr>
          <p:txBody>
            <a:bodyPr wrap="none" anchor="ctr"/>
            <a:lstStyle/>
            <a:p>
              <a:endParaRPr lang="ru-RU"/>
            </a:p>
          </p:txBody>
        </p:sp>
        <p:graphicFrame>
          <p:nvGraphicFramePr>
            <p:cNvPr id="267364" name="Object 100"/>
            <p:cNvGraphicFramePr>
              <a:graphicFrameLocks noChangeAspect="1"/>
            </p:cNvGraphicFramePr>
            <p:nvPr/>
          </p:nvGraphicFramePr>
          <p:xfrm>
            <a:off x="5188" y="468"/>
            <a:ext cx="112" cy="144"/>
          </p:xfrm>
          <a:graphic>
            <a:graphicData uri="http://schemas.openxmlformats.org/presentationml/2006/ole">
              <p:oleObj spid="_x0000_s267364" name="Формула" r:id="rId6" imgW="177480" imgH="228600" progId="Equation.3">
                <p:embed/>
              </p:oleObj>
            </a:graphicData>
          </a:graphic>
        </p:graphicFrame>
      </p:grpSp>
      <p:sp>
        <p:nvSpPr>
          <p:cNvPr id="267369" name="Text Box 105"/>
          <p:cNvSpPr txBox="1">
            <a:spLocks noChangeArrowheads="1"/>
          </p:cNvSpPr>
          <p:nvPr/>
        </p:nvSpPr>
        <p:spPr bwMode="auto">
          <a:xfrm>
            <a:off x="265113" y="1584325"/>
            <a:ext cx="6369050" cy="549275"/>
          </a:xfrm>
          <a:prstGeom prst="rect">
            <a:avLst/>
          </a:prstGeom>
          <a:noFill/>
          <a:ln w="9525">
            <a:noFill/>
            <a:miter lim="800000"/>
            <a:headEnd/>
            <a:tailEnd/>
          </a:ln>
          <a:effectLst/>
        </p:spPr>
        <p:txBody>
          <a:bodyPr wrap="none">
            <a:spAutoFit/>
          </a:bodyPr>
          <a:lstStyle/>
          <a:p>
            <a:pPr marL="342900" indent="-342900"/>
            <a:r>
              <a:rPr lang="en-US" sz="1000"/>
              <a:t>2.	</a:t>
            </a:r>
            <a:r>
              <a:rPr lang="ru-RU" sz="1000"/>
              <a:t>Сложим эти силы (аксиома параллелограмма). Теперь система состоит всего из двух сил. А такая</a:t>
            </a:r>
          </a:p>
          <a:p>
            <a:pPr marL="342900" indent="-342900"/>
            <a:r>
              <a:rPr lang="ru-RU" sz="1000"/>
              <a:t>система находится в равновесии, если эти силы равны между собой и </a:t>
            </a:r>
            <a:r>
              <a:rPr lang="ru-RU" sz="1000">
                <a:solidFill>
                  <a:schemeClr val="bg2"/>
                </a:solidFill>
              </a:rPr>
              <a:t>направлены по одной линии</a:t>
            </a:r>
            <a:r>
              <a:rPr lang="ru-RU" sz="1000"/>
              <a:t> </a:t>
            </a:r>
          </a:p>
          <a:p>
            <a:pPr marL="342900" indent="-342900"/>
            <a:r>
              <a:rPr lang="ru-RU" sz="1000"/>
              <a:t>в противоположные стороны. Таким образом, все три силы пересекаются в одной точке.</a:t>
            </a:r>
          </a:p>
        </p:txBody>
      </p:sp>
      <p:grpSp>
        <p:nvGrpSpPr>
          <p:cNvPr id="267381" name="Group 117"/>
          <p:cNvGrpSpPr>
            <a:grpSpLocks/>
          </p:cNvGrpSpPr>
          <p:nvPr/>
        </p:nvGrpSpPr>
        <p:grpSpPr bwMode="auto">
          <a:xfrm>
            <a:off x="7791450" y="1065213"/>
            <a:ext cx="911225" cy="1028700"/>
            <a:chOff x="4308" y="1919"/>
            <a:chExt cx="574" cy="648"/>
          </a:xfrm>
        </p:grpSpPr>
        <p:sp>
          <p:nvSpPr>
            <p:cNvPr id="267338" name="AutoShape 74"/>
            <p:cNvSpPr>
              <a:spLocks noChangeArrowheads="1"/>
            </p:cNvSpPr>
            <p:nvPr/>
          </p:nvSpPr>
          <p:spPr bwMode="auto">
            <a:xfrm>
              <a:off x="4368" y="2196"/>
              <a:ext cx="492" cy="90"/>
            </a:xfrm>
            <a:prstGeom prst="rightArrow">
              <a:avLst>
                <a:gd name="adj1" fmla="val 50000"/>
                <a:gd name="adj2" fmla="val 136667"/>
              </a:avLst>
            </a:prstGeom>
            <a:solidFill>
              <a:srgbClr val="FF0000"/>
            </a:solidFill>
            <a:ln w="9525">
              <a:solidFill>
                <a:schemeClr val="tx1"/>
              </a:solidFill>
              <a:miter lim="800000"/>
              <a:headEnd/>
              <a:tailEnd/>
            </a:ln>
            <a:effectLst/>
          </p:spPr>
          <p:txBody>
            <a:bodyPr wrap="none" anchor="ctr"/>
            <a:lstStyle/>
            <a:p>
              <a:endParaRPr lang="ru-RU"/>
            </a:p>
          </p:txBody>
        </p:sp>
        <p:grpSp>
          <p:nvGrpSpPr>
            <p:cNvPr id="267376" name="Group 112"/>
            <p:cNvGrpSpPr>
              <a:grpSpLocks/>
            </p:cNvGrpSpPr>
            <p:nvPr/>
          </p:nvGrpSpPr>
          <p:grpSpPr bwMode="auto">
            <a:xfrm>
              <a:off x="4308" y="1919"/>
              <a:ext cx="373" cy="648"/>
              <a:chOff x="4890" y="1643"/>
              <a:chExt cx="373" cy="648"/>
            </a:xfrm>
          </p:grpSpPr>
          <p:sp>
            <p:nvSpPr>
              <p:cNvPr id="267371" name="AutoShape 107"/>
              <p:cNvSpPr>
                <a:spLocks noChangeArrowheads="1"/>
              </p:cNvSpPr>
              <p:nvPr/>
            </p:nvSpPr>
            <p:spPr bwMode="auto">
              <a:xfrm rot="-24294877">
                <a:off x="4890" y="1799"/>
                <a:ext cx="362" cy="87"/>
              </a:xfrm>
              <a:prstGeom prst="rightArrow">
                <a:avLst>
                  <a:gd name="adj1" fmla="val 50000"/>
                  <a:gd name="adj2" fmla="val 104023"/>
                </a:avLst>
              </a:prstGeom>
              <a:solidFill>
                <a:srgbClr val="FF0000">
                  <a:alpha val="0"/>
                </a:srgbClr>
              </a:solidFill>
              <a:ln w="9525">
                <a:solidFill>
                  <a:srgbClr val="FF0000"/>
                </a:solidFill>
                <a:miter lim="800000"/>
                <a:headEnd/>
                <a:tailEnd/>
              </a:ln>
              <a:effectLst/>
            </p:spPr>
            <p:txBody>
              <a:bodyPr wrap="none" anchor="ctr"/>
              <a:lstStyle/>
              <a:p>
                <a:endParaRPr lang="ru-RU"/>
              </a:p>
            </p:txBody>
          </p:sp>
          <p:graphicFrame>
            <p:nvGraphicFramePr>
              <p:cNvPr id="267372" name="Object 108"/>
              <p:cNvGraphicFramePr>
                <a:graphicFrameLocks noChangeAspect="1"/>
              </p:cNvGraphicFramePr>
              <p:nvPr/>
            </p:nvGraphicFramePr>
            <p:xfrm>
              <a:off x="4959" y="1643"/>
              <a:ext cx="112" cy="144"/>
            </p:xfrm>
            <a:graphic>
              <a:graphicData uri="http://schemas.openxmlformats.org/presentationml/2006/ole">
                <p:oleObj spid="_x0000_s267372" name="Формула" r:id="rId7" imgW="177480" imgH="228600" progId="Equation.3">
                  <p:embed/>
                </p:oleObj>
              </a:graphicData>
            </a:graphic>
          </p:graphicFrame>
          <p:sp>
            <p:nvSpPr>
              <p:cNvPr id="267374" name="AutoShape 110"/>
              <p:cNvSpPr>
                <a:spLocks noChangeArrowheads="1"/>
              </p:cNvSpPr>
              <p:nvPr/>
            </p:nvSpPr>
            <p:spPr bwMode="auto">
              <a:xfrm rot="2694877" flipV="1">
                <a:off x="4901" y="2050"/>
                <a:ext cx="362" cy="87"/>
              </a:xfrm>
              <a:prstGeom prst="rightArrow">
                <a:avLst>
                  <a:gd name="adj1" fmla="val 50000"/>
                  <a:gd name="adj2" fmla="val 104023"/>
                </a:avLst>
              </a:prstGeom>
              <a:solidFill>
                <a:srgbClr val="FF0000">
                  <a:alpha val="0"/>
                </a:srgbClr>
              </a:solidFill>
              <a:ln w="9525">
                <a:solidFill>
                  <a:srgbClr val="FF0000"/>
                </a:solidFill>
                <a:miter lim="800000"/>
                <a:headEnd/>
                <a:tailEnd/>
              </a:ln>
              <a:effectLst/>
            </p:spPr>
            <p:txBody>
              <a:bodyPr wrap="none" anchor="ctr"/>
              <a:lstStyle/>
              <a:p>
                <a:endParaRPr lang="ru-RU"/>
              </a:p>
            </p:txBody>
          </p:sp>
          <p:graphicFrame>
            <p:nvGraphicFramePr>
              <p:cNvPr id="267375" name="Object 111"/>
              <p:cNvGraphicFramePr>
                <a:graphicFrameLocks noChangeAspect="1"/>
              </p:cNvGraphicFramePr>
              <p:nvPr/>
            </p:nvGraphicFramePr>
            <p:xfrm>
              <a:off x="4931" y="2147"/>
              <a:ext cx="120" cy="144"/>
            </p:xfrm>
            <a:graphic>
              <a:graphicData uri="http://schemas.openxmlformats.org/presentationml/2006/ole">
                <p:oleObj spid="_x0000_s267375" name="Формула" r:id="rId8" imgW="190440" imgH="228600" progId="Equation.3">
                  <p:embed/>
                </p:oleObj>
              </a:graphicData>
            </a:graphic>
          </p:graphicFrame>
        </p:grpSp>
        <p:sp>
          <p:nvSpPr>
            <p:cNvPr id="267377" name="Line 113"/>
            <p:cNvSpPr>
              <a:spLocks noChangeShapeType="1"/>
            </p:cNvSpPr>
            <p:nvPr/>
          </p:nvSpPr>
          <p:spPr bwMode="auto">
            <a:xfrm>
              <a:off x="4631" y="2003"/>
              <a:ext cx="240" cy="246"/>
            </a:xfrm>
            <a:prstGeom prst="line">
              <a:avLst/>
            </a:prstGeom>
            <a:noFill/>
            <a:ln w="9525">
              <a:solidFill>
                <a:srgbClr val="FF0000"/>
              </a:solidFill>
              <a:prstDash val="dash"/>
              <a:round/>
              <a:headEnd/>
              <a:tailEnd/>
            </a:ln>
            <a:effectLst/>
          </p:spPr>
          <p:txBody>
            <a:bodyPr/>
            <a:lstStyle/>
            <a:p>
              <a:endParaRPr lang="ru-RU"/>
            </a:p>
          </p:txBody>
        </p:sp>
        <p:sp>
          <p:nvSpPr>
            <p:cNvPr id="267378" name="Line 114"/>
            <p:cNvSpPr>
              <a:spLocks noChangeShapeType="1"/>
            </p:cNvSpPr>
            <p:nvPr/>
          </p:nvSpPr>
          <p:spPr bwMode="auto">
            <a:xfrm flipV="1">
              <a:off x="4624" y="2242"/>
              <a:ext cx="258" cy="258"/>
            </a:xfrm>
            <a:prstGeom prst="line">
              <a:avLst/>
            </a:prstGeom>
            <a:noFill/>
            <a:ln w="9525">
              <a:solidFill>
                <a:srgbClr val="FF0000"/>
              </a:solidFill>
              <a:prstDash val="dash"/>
              <a:round/>
              <a:headEnd/>
              <a:tailEnd/>
            </a:ln>
            <a:effectLst/>
          </p:spPr>
          <p:txBody>
            <a:bodyPr/>
            <a:lstStyle/>
            <a:p>
              <a:endParaRPr lang="ru-RU"/>
            </a:p>
          </p:txBody>
        </p:sp>
        <p:graphicFrame>
          <p:nvGraphicFramePr>
            <p:cNvPr id="267380" name="Object 116"/>
            <p:cNvGraphicFramePr>
              <a:graphicFrameLocks noChangeAspect="1"/>
            </p:cNvGraphicFramePr>
            <p:nvPr/>
          </p:nvGraphicFramePr>
          <p:xfrm>
            <a:off x="4694" y="2034"/>
            <a:ext cx="152" cy="144"/>
          </p:xfrm>
          <a:graphic>
            <a:graphicData uri="http://schemas.openxmlformats.org/presentationml/2006/ole">
              <p:oleObj spid="_x0000_s267380" name="Формула" r:id="rId9" imgW="241200" imgH="228600" progId="Equation.3">
                <p:embed/>
              </p:oleObj>
            </a:graphicData>
          </a:graphic>
        </p:graphicFrame>
      </p:grpSp>
      <p:sp>
        <p:nvSpPr>
          <p:cNvPr id="267382" name="Text Box 118"/>
          <p:cNvSpPr txBox="1">
            <a:spLocks noChangeArrowheads="1"/>
          </p:cNvSpPr>
          <p:nvPr/>
        </p:nvSpPr>
        <p:spPr bwMode="auto">
          <a:xfrm>
            <a:off x="127000" y="2135188"/>
            <a:ext cx="7007225" cy="244475"/>
          </a:xfrm>
          <a:prstGeom prst="rect">
            <a:avLst/>
          </a:prstGeom>
          <a:noFill/>
          <a:ln w="9525">
            <a:noFill/>
            <a:miter lim="800000"/>
            <a:headEnd/>
            <a:tailEnd/>
          </a:ln>
          <a:effectLst/>
        </p:spPr>
        <p:txBody>
          <a:bodyPr wrap="none">
            <a:spAutoFit/>
          </a:bodyPr>
          <a:lstStyle/>
          <a:p>
            <a:r>
              <a:rPr lang="ru-RU" sz="1000"/>
              <a:t>Теорема о трех силах может эффективно применяться для определения направления одной из двух реакций тел</a:t>
            </a:r>
            <a:r>
              <a:rPr lang="en-US" sz="1000"/>
              <a:t>:</a:t>
            </a:r>
            <a:r>
              <a:rPr lang="ru-RU" sz="1000"/>
              <a:t> </a:t>
            </a:r>
          </a:p>
        </p:txBody>
      </p:sp>
      <p:grpSp>
        <p:nvGrpSpPr>
          <p:cNvPr id="267384" name="Group 120"/>
          <p:cNvGrpSpPr>
            <a:grpSpLocks/>
          </p:cNvGrpSpPr>
          <p:nvPr/>
        </p:nvGrpSpPr>
        <p:grpSpPr bwMode="auto">
          <a:xfrm>
            <a:off x="5280025" y="3335338"/>
            <a:ext cx="612775" cy="360362"/>
            <a:chOff x="158" y="2772"/>
            <a:chExt cx="386" cy="227"/>
          </a:xfrm>
        </p:grpSpPr>
        <p:sp>
          <p:nvSpPr>
            <p:cNvPr id="267385" name="AutoShape 121"/>
            <p:cNvSpPr>
              <a:spLocks noChangeArrowheads="1"/>
            </p:cNvSpPr>
            <p:nvPr/>
          </p:nvSpPr>
          <p:spPr bwMode="auto">
            <a:xfrm>
              <a:off x="227" y="2817"/>
              <a:ext cx="227" cy="113"/>
            </a:xfrm>
            <a:prstGeom prst="triangle">
              <a:avLst>
                <a:gd name="adj" fmla="val 50000"/>
              </a:avLst>
            </a:prstGeom>
            <a:solidFill>
              <a:srgbClr val="C0C0C0">
                <a:alpha val="20000"/>
              </a:srgbClr>
            </a:solidFill>
            <a:ln w="9525">
              <a:solidFill>
                <a:schemeClr val="tx1"/>
              </a:solidFill>
              <a:miter lim="800000"/>
              <a:headEnd/>
              <a:tailEnd/>
            </a:ln>
            <a:effectLst/>
          </p:spPr>
          <p:txBody>
            <a:bodyPr wrap="none" anchor="ctr"/>
            <a:lstStyle/>
            <a:p>
              <a:endParaRPr lang="ru-RU"/>
            </a:p>
          </p:txBody>
        </p:sp>
        <p:sp>
          <p:nvSpPr>
            <p:cNvPr id="267386" name="Oval 122"/>
            <p:cNvSpPr>
              <a:spLocks noChangeArrowheads="1"/>
            </p:cNvSpPr>
            <p:nvPr/>
          </p:nvSpPr>
          <p:spPr bwMode="auto">
            <a:xfrm>
              <a:off x="295" y="2772"/>
              <a:ext cx="91" cy="91"/>
            </a:xfrm>
            <a:prstGeom prst="ellipse">
              <a:avLst/>
            </a:prstGeom>
            <a:solidFill>
              <a:srgbClr val="C0C0C0">
                <a:alpha val="20000"/>
              </a:srgbClr>
            </a:solidFill>
            <a:ln w="9525">
              <a:solidFill>
                <a:schemeClr val="tx1"/>
              </a:solidFill>
              <a:round/>
              <a:headEnd/>
              <a:tailEnd/>
            </a:ln>
            <a:effectLst/>
          </p:spPr>
          <p:txBody>
            <a:bodyPr wrap="none" anchor="ctr"/>
            <a:lstStyle/>
            <a:p>
              <a:endParaRPr lang="ru-RU"/>
            </a:p>
          </p:txBody>
        </p:sp>
        <p:sp>
          <p:nvSpPr>
            <p:cNvPr id="267387" name="Rectangle 123"/>
            <p:cNvSpPr>
              <a:spLocks noChangeArrowheads="1"/>
            </p:cNvSpPr>
            <p:nvPr/>
          </p:nvSpPr>
          <p:spPr bwMode="auto">
            <a:xfrm>
              <a:off x="158" y="2931"/>
              <a:ext cx="386" cy="68"/>
            </a:xfrm>
            <a:prstGeom prst="rect">
              <a:avLst/>
            </a:prstGeom>
            <a:solidFill>
              <a:srgbClr val="C0C0C0">
                <a:alpha val="20000"/>
              </a:srgbClr>
            </a:solidFill>
            <a:ln w="9525">
              <a:noFill/>
              <a:miter lim="800000"/>
              <a:headEnd/>
              <a:tailEnd/>
            </a:ln>
            <a:effectLst/>
          </p:spPr>
          <p:txBody>
            <a:bodyPr wrap="none" anchor="ctr"/>
            <a:lstStyle/>
            <a:p>
              <a:endParaRPr lang="ru-RU"/>
            </a:p>
          </p:txBody>
        </p:sp>
        <p:sp>
          <p:nvSpPr>
            <p:cNvPr id="267388" name="Line 124"/>
            <p:cNvSpPr>
              <a:spLocks noChangeShapeType="1"/>
            </p:cNvSpPr>
            <p:nvPr/>
          </p:nvSpPr>
          <p:spPr bwMode="auto">
            <a:xfrm>
              <a:off x="158" y="2931"/>
              <a:ext cx="386" cy="0"/>
            </a:xfrm>
            <a:prstGeom prst="line">
              <a:avLst/>
            </a:prstGeom>
            <a:noFill/>
            <a:ln w="9525">
              <a:solidFill>
                <a:schemeClr val="tx1"/>
              </a:solidFill>
              <a:round/>
              <a:headEnd/>
              <a:tailEnd/>
            </a:ln>
            <a:effectLst/>
          </p:spPr>
          <p:txBody>
            <a:bodyPr/>
            <a:lstStyle/>
            <a:p>
              <a:endParaRPr lang="ru-RU"/>
            </a:p>
          </p:txBody>
        </p:sp>
      </p:grpSp>
      <p:grpSp>
        <p:nvGrpSpPr>
          <p:cNvPr id="267389" name="Group 125"/>
          <p:cNvGrpSpPr>
            <a:grpSpLocks/>
          </p:cNvGrpSpPr>
          <p:nvPr/>
        </p:nvGrpSpPr>
        <p:grpSpPr bwMode="auto">
          <a:xfrm>
            <a:off x="6038850" y="3336925"/>
            <a:ext cx="612775" cy="469900"/>
            <a:chOff x="657" y="2976"/>
            <a:chExt cx="386" cy="296"/>
          </a:xfrm>
        </p:grpSpPr>
        <p:sp>
          <p:nvSpPr>
            <p:cNvPr id="267390" name="AutoShape 126"/>
            <p:cNvSpPr>
              <a:spLocks noChangeArrowheads="1"/>
            </p:cNvSpPr>
            <p:nvPr/>
          </p:nvSpPr>
          <p:spPr bwMode="auto">
            <a:xfrm>
              <a:off x="726" y="3021"/>
              <a:ext cx="227" cy="113"/>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ru-RU"/>
            </a:p>
          </p:txBody>
        </p:sp>
        <p:sp>
          <p:nvSpPr>
            <p:cNvPr id="267391" name="Oval 127"/>
            <p:cNvSpPr>
              <a:spLocks noChangeArrowheads="1"/>
            </p:cNvSpPr>
            <p:nvPr/>
          </p:nvSpPr>
          <p:spPr bwMode="auto">
            <a:xfrm>
              <a:off x="794" y="2976"/>
              <a:ext cx="91" cy="91"/>
            </a:xfrm>
            <a:prstGeom prst="ellipse">
              <a:avLst/>
            </a:prstGeom>
            <a:solidFill>
              <a:srgbClr val="C0C0C0"/>
            </a:solidFill>
            <a:ln w="9525">
              <a:solidFill>
                <a:schemeClr val="tx1"/>
              </a:solidFill>
              <a:round/>
              <a:headEnd/>
              <a:tailEnd/>
            </a:ln>
            <a:effectLst/>
          </p:spPr>
          <p:txBody>
            <a:bodyPr wrap="none" anchor="ctr"/>
            <a:lstStyle/>
            <a:p>
              <a:endParaRPr lang="ru-RU"/>
            </a:p>
          </p:txBody>
        </p:sp>
        <p:sp>
          <p:nvSpPr>
            <p:cNvPr id="267392" name="Rectangle 128"/>
            <p:cNvSpPr>
              <a:spLocks noChangeArrowheads="1"/>
            </p:cNvSpPr>
            <p:nvPr/>
          </p:nvSpPr>
          <p:spPr bwMode="auto">
            <a:xfrm>
              <a:off x="657" y="3204"/>
              <a:ext cx="386" cy="68"/>
            </a:xfrm>
            <a:prstGeom prst="rect">
              <a:avLst/>
            </a:prstGeom>
            <a:solidFill>
              <a:srgbClr val="C0C0C0"/>
            </a:solidFill>
            <a:ln w="9525">
              <a:noFill/>
              <a:miter lim="800000"/>
              <a:headEnd/>
              <a:tailEnd/>
            </a:ln>
            <a:effectLst/>
          </p:spPr>
          <p:txBody>
            <a:bodyPr wrap="none" anchor="ctr"/>
            <a:lstStyle/>
            <a:p>
              <a:endParaRPr lang="ru-RU"/>
            </a:p>
          </p:txBody>
        </p:sp>
        <p:sp>
          <p:nvSpPr>
            <p:cNvPr id="267393" name="Line 129"/>
            <p:cNvSpPr>
              <a:spLocks noChangeShapeType="1"/>
            </p:cNvSpPr>
            <p:nvPr/>
          </p:nvSpPr>
          <p:spPr bwMode="auto">
            <a:xfrm>
              <a:off x="657" y="3204"/>
              <a:ext cx="386" cy="0"/>
            </a:xfrm>
            <a:prstGeom prst="line">
              <a:avLst/>
            </a:prstGeom>
            <a:noFill/>
            <a:ln w="9525">
              <a:solidFill>
                <a:schemeClr val="tx1"/>
              </a:solidFill>
              <a:round/>
              <a:headEnd/>
              <a:tailEnd/>
            </a:ln>
            <a:effectLst/>
          </p:spPr>
          <p:txBody>
            <a:bodyPr/>
            <a:lstStyle/>
            <a:p>
              <a:endParaRPr lang="ru-RU"/>
            </a:p>
          </p:txBody>
        </p:sp>
        <p:sp>
          <p:nvSpPr>
            <p:cNvPr id="267394" name="Oval 130"/>
            <p:cNvSpPr>
              <a:spLocks noChangeArrowheads="1"/>
            </p:cNvSpPr>
            <p:nvPr/>
          </p:nvSpPr>
          <p:spPr bwMode="auto">
            <a:xfrm>
              <a:off x="748" y="3135"/>
              <a:ext cx="68" cy="68"/>
            </a:xfrm>
            <a:prstGeom prst="ellipse">
              <a:avLst/>
            </a:prstGeom>
            <a:solidFill>
              <a:srgbClr val="C0C0C0"/>
            </a:solidFill>
            <a:ln w="9525">
              <a:solidFill>
                <a:schemeClr val="tx1"/>
              </a:solidFill>
              <a:round/>
              <a:headEnd/>
              <a:tailEnd/>
            </a:ln>
            <a:effectLst/>
          </p:spPr>
          <p:txBody>
            <a:bodyPr wrap="none" anchor="ctr"/>
            <a:lstStyle/>
            <a:p>
              <a:endParaRPr lang="ru-RU"/>
            </a:p>
          </p:txBody>
        </p:sp>
        <p:sp>
          <p:nvSpPr>
            <p:cNvPr id="267395" name="Oval 131"/>
            <p:cNvSpPr>
              <a:spLocks noChangeArrowheads="1"/>
            </p:cNvSpPr>
            <p:nvPr/>
          </p:nvSpPr>
          <p:spPr bwMode="auto">
            <a:xfrm>
              <a:off x="861" y="3135"/>
              <a:ext cx="68" cy="68"/>
            </a:xfrm>
            <a:prstGeom prst="ellipse">
              <a:avLst/>
            </a:prstGeom>
            <a:solidFill>
              <a:srgbClr val="C0C0C0"/>
            </a:solidFill>
            <a:ln w="9525">
              <a:solidFill>
                <a:schemeClr val="tx1"/>
              </a:solidFill>
              <a:round/>
              <a:headEnd/>
              <a:tailEnd/>
            </a:ln>
            <a:effectLst/>
          </p:spPr>
          <p:txBody>
            <a:bodyPr wrap="none" anchor="ctr"/>
            <a:lstStyle/>
            <a:p>
              <a:endParaRPr lang="ru-RU"/>
            </a:p>
          </p:txBody>
        </p:sp>
      </p:grpSp>
      <p:graphicFrame>
        <p:nvGraphicFramePr>
          <p:cNvPr id="267400" name="Object 136"/>
          <p:cNvGraphicFramePr>
            <a:graphicFrameLocks noChangeAspect="1"/>
          </p:cNvGraphicFramePr>
          <p:nvPr/>
        </p:nvGraphicFramePr>
        <p:xfrm>
          <a:off x="6492875" y="2924175"/>
          <a:ext cx="215900" cy="228600"/>
        </p:xfrm>
        <a:graphic>
          <a:graphicData uri="http://schemas.openxmlformats.org/presentationml/2006/ole">
            <p:oleObj spid="_x0000_s267400" name="Формула" r:id="rId10" imgW="215640" imgH="228600" progId="Equation.3">
              <p:embed/>
            </p:oleObj>
          </a:graphicData>
        </a:graphic>
      </p:graphicFrame>
      <p:grpSp>
        <p:nvGrpSpPr>
          <p:cNvPr id="267402" name="Group 138"/>
          <p:cNvGrpSpPr>
            <a:grpSpLocks/>
          </p:cNvGrpSpPr>
          <p:nvPr/>
        </p:nvGrpSpPr>
        <p:grpSpPr bwMode="auto">
          <a:xfrm>
            <a:off x="5278438" y="3324225"/>
            <a:ext cx="612775" cy="360363"/>
            <a:chOff x="158" y="2772"/>
            <a:chExt cx="386" cy="227"/>
          </a:xfrm>
        </p:grpSpPr>
        <p:sp>
          <p:nvSpPr>
            <p:cNvPr id="267403" name="AutoShape 139"/>
            <p:cNvSpPr>
              <a:spLocks noChangeArrowheads="1"/>
            </p:cNvSpPr>
            <p:nvPr/>
          </p:nvSpPr>
          <p:spPr bwMode="auto">
            <a:xfrm>
              <a:off x="227" y="2817"/>
              <a:ext cx="227" cy="113"/>
            </a:xfrm>
            <a:prstGeom prst="triangle">
              <a:avLst>
                <a:gd name="adj" fmla="val 50000"/>
              </a:avLst>
            </a:prstGeom>
            <a:solidFill>
              <a:srgbClr val="C0C0C0"/>
            </a:solidFill>
            <a:ln w="9525">
              <a:solidFill>
                <a:schemeClr val="tx1"/>
              </a:solidFill>
              <a:miter lim="800000"/>
              <a:headEnd/>
              <a:tailEnd/>
            </a:ln>
            <a:effectLst/>
          </p:spPr>
          <p:txBody>
            <a:bodyPr wrap="none" anchor="ctr"/>
            <a:lstStyle/>
            <a:p>
              <a:endParaRPr lang="ru-RU"/>
            </a:p>
          </p:txBody>
        </p:sp>
        <p:sp>
          <p:nvSpPr>
            <p:cNvPr id="267404" name="Oval 140"/>
            <p:cNvSpPr>
              <a:spLocks noChangeArrowheads="1"/>
            </p:cNvSpPr>
            <p:nvPr/>
          </p:nvSpPr>
          <p:spPr bwMode="auto">
            <a:xfrm>
              <a:off x="295" y="2772"/>
              <a:ext cx="91" cy="91"/>
            </a:xfrm>
            <a:prstGeom prst="ellipse">
              <a:avLst/>
            </a:prstGeom>
            <a:solidFill>
              <a:srgbClr val="C0C0C0"/>
            </a:solidFill>
            <a:ln w="9525">
              <a:solidFill>
                <a:schemeClr val="tx1"/>
              </a:solidFill>
              <a:round/>
              <a:headEnd/>
              <a:tailEnd/>
            </a:ln>
            <a:effectLst/>
          </p:spPr>
          <p:txBody>
            <a:bodyPr wrap="none" anchor="ctr"/>
            <a:lstStyle/>
            <a:p>
              <a:endParaRPr lang="ru-RU"/>
            </a:p>
          </p:txBody>
        </p:sp>
        <p:sp>
          <p:nvSpPr>
            <p:cNvPr id="267405" name="Rectangle 141"/>
            <p:cNvSpPr>
              <a:spLocks noChangeArrowheads="1"/>
            </p:cNvSpPr>
            <p:nvPr/>
          </p:nvSpPr>
          <p:spPr bwMode="auto">
            <a:xfrm>
              <a:off x="158" y="2931"/>
              <a:ext cx="386" cy="68"/>
            </a:xfrm>
            <a:prstGeom prst="rect">
              <a:avLst/>
            </a:prstGeom>
            <a:solidFill>
              <a:srgbClr val="C0C0C0"/>
            </a:solidFill>
            <a:ln w="9525">
              <a:noFill/>
              <a:miter lim="800000"/>
              <a:headEnd/>
              <a:tailEnd/>
            </a:ln>
            <a:effectLst/>
          </p:spPr>
          <p:txBody>
            <a:bodyPr wrap="none" anchor="ctr"/>
            <a:lstStyle/>
            <a:p>
              <a:endParaRPr lang="ru-RU"/>
            </a:p>
          </p:txBody>
        </p:sp>
        <p:sp>
          <p:nvSpPr>
            <p:cNvPr id="267406" name="Line 142"/>
            <p:cNvSpPr>
              <a:spLocks noChangeShapeType="1"/>
            </p:cNvSpPr>
            <p:nvPr/>
          </p:nvSpPr>
          <p:spPr bwMode="auto">
            <a:xfrm>
              <a:off x="158" y="2931"/>
              <a:ext cx="386" cy="0"/>
            </a:xfrm>
            <a:prstGeom prst="line">
              <a:avLst/>
            </a:prstGeom>
            <a:noFill/>
            <a:ln w="9525">
              <a:solidFill>
                <a:schemeClr val="tx1"/>
              </a:solidFill>
              <a:round/>
              <a:headEnd/>
              <a:tailEnd/>
            </a:ln>
            <a:effectLst/>
          </p:spPr>
          <p:txBody>
            <a:bodyPr/>
            <a:lstStyle/>
            <a:p>
              <a:endParaRPr lang="ru-RU"/>
            </a:p>
          </p:txBody>
        </p:sp>
      </p:grpSp>
      <p:graphicFrame>
        <p:nvGraphicFramePr>
          <p:cNvPr id="267407" name="Object 143"/>
          <p:cNvGraphicFramePr>
            <a:graphicFrameLocks noChangeAspect="1"/>
          </p:cNvGraphicFramePr>
          <p:nvPr/>
        </p:nvGraphicFramePr>
        <p:xfrm>
          <a:off x="5929313" y="2608263"/>
          <a:ext cx="215900" cy="228600"/>
        </p:xfrm>
        <a:graphic>
          <a:graphicData uri="http://schemas.openxmlformats.org/presentationml/2006/ole">
            <p:oleObj spid="_x0000_s267407" name="Формула" r:id="rId11" imgW="215640" imgH="228600" progId="Equation.3">
              <p:embed/>
            </p:oleObj>
          </a:graphicData>
        </a:graphic>
      </p:graphicFrame>
      <p:grpSp>
        <p:nvGrpSpPr>
          <p:cNvPr id="267417" name="Group 153"/>
          <p:cNvGrpSpPr>
            <a:grpSpLocks/>
          </p:cNvGrpSpPr>
          <p:nvPr/>
        </p:nvGrpSpPr>
        <p:grpSpPr bwMode="auto">
          <a:xfrm>
            <a:off x="4581525" y="2593975"/>
            <a:ext cx="2295525" cy="1543050"/>
            <a:chOff x="2886" y="1634"/>
            <a:chExt cx="1446" cy="972"/>
          </a:xfrm>
        </p:grpSpPr>
        <p:graphicFrame>
          <p:nvGraphicFramePr>
            <p:cNvPr id="267408" name="Object 144"/>
            <p:cNvGraphicFramePr>
              <a:graphicFrameLocks noChangeAspect="1"/>
            </p:cNvGraphicFramePr>
            <p:nvPr/>
          </p:nvGraphicFramePr>
          <p:xfrm>
            <a:off x="3340" y="2010"/>
            <a:ext cx="96" cy="104"/>
          </p:xfrm>
          <a:graphic>
            <a:graphicData uri="http://schemas.openxmlformats.org/presentationml/2006/ole">
              <p:oleObj spid="_x0000_s267408" name="Формула" r:id="rId12" imgW="152280" imgH="164880" progId="Equation.3">
                <p:embed/>
              </p:oleObj>
            </a:graphicData>
          </a:graphic>
        </p:graphicFrame>
        <p:graphicFrame>
          <p:nvGraphicFramePr>
            <p:cNvPr id="267411" name="Object 147"/>
            <p:cNvGraphicFramePr>
              <a:graphicFrameLocks noChangeAspect="1"/>
            </p:cNvGraphicFramePr>
            <p:nvPr/>
          </p:nvGraphicFramePr>
          <p:xfrm>
            <a:off x="4057" y="2037"/>
            <a:ext cx="96" cy="104"/>
          </p:xfrm>
          <a:graphic>
            <a:graphicData uri="http://schemas.openxmlformats.org/presentationml/2006/ole">
              <p:oleObj spid="_x0000_s267411" name="Формула" r:id="rId13" imgW="152280" imgH="164880" progId="Equation.3">
                <p:embed/>
              </p:oleObj>
            </a:graphicData>
          </a:graphic>
        </p:graphicFrame>
        <p:grpSp>
          <p:nvGrpSpPr>
            <p:cNvPr id="267414" name="Group 150"/>
            <p:cNvGrpSpPr>
              <a:grpSpLocks/>
            </p:cNvGrpSpPr>
            <p:nvPr/>
          </p:nvGrpSpPr>
          <p:grpSpPr bwMode="auto">
            <a:xfrm>
              <a:off x="2886" y="1634"/>
              <a:ext cx="1446" cy="972"/>
              <a:chOff x="2886" y="1628"/>
              <a:chExt cx="1446" cy="972"/>
            </a:xfrm>
          </p:grpSpPr>
          <p:sp>
            <p:nvSpPr>
              <p:cNvPr id="267341" name="AutoShape 77"/>
              <p:cNvSpPr>
                <a:spLocks noChangeArrowheads="1"/>
              </p:cNvSpPr>
              <p:nvPr/>
            </p:nvSpPr>
            <p:spPr bwMode="auto">
              <a:xfrm>
                <a:off x="3129" y="1725"/>
                <a:ext cx="354" cy="78"/>
              </a:xfrm>
              <a:prstGeom prst="rightArrow">
                <a:avLst>
                  <a:gd name="adj1" fmla="val 50000"/>
                  <a:gd name="adj2" fmla="val 113462"/>
                </a:avLst>
              </a:prstGeom>
              <a:solidFill>
                <a:srgbClr val="FF0000"/>
              </a:solidFill>
              <a:ln w="9525">
                <a:solidFill>
                  <a:schemeClr val="tx1"/>
                </a:solidFill>
                <a:miter lim="800000"/>
                <a:headEnd/>
                <a:tailEnd/>
              </a:ln>
              <a:effectLst/>
            </p:spPr>
            <p:txBody>
              <a:bodyPr wrap="none" anchor="ctr"/>
              <a:lstStyle/>
              <a:p>
                <a:endParaRPr lang="ru-RU"/>
              </a:p>
            </p:txBody>
          </p:sp>
          <p:grpSp>
            <p:nvGrpSpPr>
              <p:cNvPr id="267413" name="Group 149"/>
              <p:cNvGrpSpPr>
                <a:grpSpLocks/>
              </p:cNvGrpSpPr>
              <p:nvPr/>
            </p:nvGrpSpPr>
            <p:grpSpPr bwMode="auto">
              <a:xfrm>
                <a:off x="2886" y="1628"/>
                <a:ext cx="1446" cy="972"/>
                <a:chOff x="2886" y="1628"/>
                <a:chExt cx="1446" cy="972"/>
              </a:xfrm>
            </p:grpSpPr>
            <p:sp>
              <p:nvSpPr>
                <p:cNvPr id="267396" name="Line 132"/>
                <p:cNvSpPr>
                  <a:spLocks noChangeShapeType="1"/>
                </p:cNvSpPr>
                <p:nvPr/>
              </p:nvSpPr>
              <p:spPr bwMode="auto">
                <a:xfrm>
                  <a:off x="2886" y="1764"/>
                  <a:ext cx="1446" cy="0"/>
                </a:xfrm>
                <a:prstGeom prst="line">
                  <a:avLst/>
                </a:prstGeom>
                <a:noFill/>
                <a:ln w="9525">
                  <a:solidFill>
                    <a:srgbClr val="FF0000"/>
                  </a:solidFill>
                  <a:prstDash val="dash"/>
                  <a:round/>
                  <a:headEnd/>
                  <a:tailEnd/>
                </a:ln>
                <a:effectLst/>
              </p:spPr>
              <p:txBody>
                <a:bodyPr/>
                <a:lstStyle/>
                <a:p>
                  <a:endParaRPr lang="ru-RU"/>
                </a:p>
              </p:txBody>
            </p:sp>
            <p:sp>
              <p:nvSpPr>
                <p:cNvPr id="267397" name="Line 133"/>
                <p:cNvSpPr>
                  <a:spLocks noChangeShapeType="1"/>
                </p:cNvSpPr>
                <p:nvPr/>
              </p:nvSpPr>
              <p:spPr bwMode="auto">
                <a:xfrm rot="-5400000">
                  <a:off x="3509" y="2111"/>
                  <a:ext cx="972" cy="6"/>
                </a:xfrm>
                <a:prstGeom prst="line">
                  <a:avLst/>
                </a:prstGeom>
                <a:noFill/>
                <a:ln w="9525">
                  <a:solidFill>
                    <a:srgbClr val="FF0000"/>
                  </a:solidFill>
                  <a:prstDash val="dash"/>
                  <a:round/>
                  <a:headEnd/>
                  <a:tailEnd/>
                </a:ln>
                <a:effectLst/>
              </p:spPr>
              <p:txBody>
                <a:bodyPr/>
                <a:lstStyle/>
                <a:p>
                  <a:endParaRPr lang="ru-RU"/>
                </a:p>
              </p:txBody>
            </p:sp>
            <p:graphicFrame>
              <p:nvGraphicFramePr>
                <p:cNvPr id="267409" name="Object 145"/>
                <p:cNvGraphicFramePr>
                  <a:graphicFrameLocks noChangeAspect="1"/>
                </p:cNvGraphicFramePr>
                <p:nvPr/>
              </p:nvGraphicFramePr>
              <p:xfrm>
                <a:off x="4029" y="1651"/>
                <a:ext cx="96" cy="112"/>
              </p:xfrm>
              <a:graphic>
                <a:graphicData uri="http://schemas.openxmlformats.org/presentationml/2006/ole">
                  <p:oleObj spid="_x0000_s267409" name="Формула" r:id="rId14" imgW="152280" imgH="177480" progId="Equation.3">
                    <p:embed/>
                  </p:oleObj>
                </a:graphicData>
              </a:graphic>
            </p:graphicFrame>
            <p:graphicFrame>
              <p:nvGraphicFramePr>
                <p:cNvPr id="267410" name="Object 146"/>
                <p:cNvGraphicFramePr>
                  <a:graphicFrameLocks noChangeAspect="1"/>
                </p:cNvGraphicFramePr>
                <p:nvPr/>
              </p:nvGraphicFramePr>
              <p:xfrm>
                <a:off x="3472" y="1636"/>
                <a:ext cx="104" cy="104"/>
              </p:xfrm>
              <a:graphic>
                <a:graphicData uri="http://schemas.openxmlformats.org/presentationml/2006/ole">
                  <p:oleObj spid="_x0000_s267410" name="Формула" r:id="rId15" imgW="164880" imgH="164880" progId="Equation.3">
                    <p:embed/>
                  </p:oleObj>
                </a:graphicData>
              </a:graphic>
            </p:graphicFrame>
            <p:sp>
              <p:nvSpPr>
                <p:cNvPr id="267383" name="Rectangle 119"/>
                <p:cNvSpPr>
                  <a:spLocks noChangeArrowheads="1"/>
                </p:cNvSpPr>
                <p:nvPr/>
              </p:nvSpPr>
              <p:spPr bwMode="auto">
                <a:xfrm>
                  <a:off x="3486" y="1758"/>
                  <a:ext cx="510" cy="366"/>
                </a:xfrm>
                <a:prstGeom prst="rect">
                  <a:avLst/>
                </a:prstGeom>
                <a:solidFill>
                  <a:srgbClr val="FFCC00"/>
                </a:solidFill>
                <a:ln w="9525">
                  <a:solidFill>
                    <a:schemeClr val="tx1"/>
                  </a:solidFill>
                  <a:miter lim="800000"/>
                  <a:headEnd/>
                  <a:tailEnd/>
                </a:ln>
                <a:effectLst/>
              </p:spPr>
              <p:txBody>
                <a:bodyPr wrap="none" anchor="ctr"/>
                <a:lstStyle/>
                <a:p>
                  <a:endParaRPr lang="ru-RU"/>
                </a:p>
              </p:txBody>
            </p:sp>
            <p:sp>
              <p:nvSpPr>
                <p:cNvPr id="267412" name="Rectangle 148"/>
                <p:cNvSpPr>
                  <a:spLocks noChangeArrowheads="1"/>
                </p:cNvSpPr>
                <p:nvPr/>
              </p:nvSpPr>
              <p:spPr bwMode="auto">
                <a:xfrm>
                  <a:off x="3528" y="1812"/>
                  <a:ext cx="426" cy="264"/>
                </a:xfrm>
                <a:prstGeom prst="rect">
                  <a:avLst/>
                </a:prstGeom>
                <a:solidFill>
                  <a:schemeClr val="bg1"/>
                </a:solidFill>
                <a:ln w="9525">
                  <a:solidFill>
                    <a:schemeClr val="tx1"/>
                  </a:solidFill>
                  <a:miter lim="800000"/>
                  <a:headEnd/>
                  <a:tailEnd/>
                </a:ln>
                <a:effectLst/>
              </p:spPr>
              <p:txBody>
                <a:bodyPr wrap="none" anchor="ctr"/>
                <a:lstStyle/>
                <a:p>
                  <a:endParaRPr lang="ru-RU"/>
                </a:p>
              </p:txBody>
            </p:sp>
          </p:grpSp>
        </p:grpSp>
      </p:grpSp>
      <p:grpSp>
        <p:nvGrpSpPr>
          <p:cNvPr id="267418" name="Group 154"/>
          <p:cNvGrpSpPr>
            <a:grpSpLocks/>
          </p:cNvGrpSpPr>
          <p:nvPr/>
        </p:nvGrpSpPr>
        <p:grpSpPr bwMode="auto">
          <a:xfrm>
            <a:off x="6038850" y="3336925"/>
            <a:ext cx="612775" cy="469900"/>
            <a:chOff x="657" y="2976"/>
            <a:chExt cx="386" cy="296"/>
          </a:xfrm>
        </p:grpSpPr>
        <p:sp>
          <p:nvSpPr>
            <p:cNvPr id="267419" name="AutoShape 155"/>
            <p:cNvSpPr>
              <a:spLocks noChangeArrowheads="1"/>
            </p:cNvSpPr>
            <p:nvPr/>
          </p:nvSpPr>
          <p:spPr bwMode="auto">
            <a:xfrm>
              <a:off x="726" y="3021"/>
              <a:ext cx="227" cy="113"/>
            </a:xfrm>
            <a:prstGeom prst="triangle">
              <a:avLst>
                <a:gd name="adj" fmla="val 50000"/>
              </a:avLst>
            </a:prstGeom>
            <a:solidFill>
              <a:srgbClr val="C0C0C0">
                <a:alpha val="20000"/>
              </a:srgbClr>
            </a:solidFill>
            <a:ln w="9525">
              <a:solidFill>
                <a:schemeClr val="tx1"/>
              </a:solidFill>
              <a:miter lim="800000"/>
              <a:headEnd/>
              <a:tailEnd/>
            </a:ln>
            <a:effectLst/>
          </p:spPr>
          <p:txBody>
            <a:bodyPr wrap="none" anchor="ctr"/>
            <a:lstStyle/>
            <a:p>
              <a:endParaRPr lang="ru-RU"/>
            </a:p>
          </p:txBody>
        </p:sp>
        <p:sp>
          <p:nvSpPr>
            <p:cNvPr id="267420" name="Oval 156"/>
            <p:cNvSpPr>
              <a:spLocks noChangeArrowheads="1"/>
            </p:cNvSpPr>
            <p:nvPr/>
          </p:nvSpPr>
          <p:spPr bwMode="auto">
            <a:xfrm>
              <a:off x="794" y="2976"/>
              <a:ext cx="91" cy="91"/>
            </a:xfrm>
            <a:prstGeom prst="ellipse">
              <a:avLst/>
            </a:prstGeom>
            <a:solidFill>
              <a:srgbClr val="C0C0C0">
                <a:alpha val="20000"/>
              </a:srgbClr>
            </a:solidFill>
            <a:ln w="9525">
              <a:solidFill>
                <a:schemeClr val="tx1"/>
              </a:solidFill>
              <a:round/>
              <a:headEnd/>
              <a:tailEnd/>
            </a:ln>
            <a:effectLst/>
          </p:spPr>
          <p:txBody>
            <a:bodyPr wrap="none" anchor="ctr"/>
            <a:lstStyle/>
            <a:p>
              <a:endParaRPr lang="ru-RU"/>
            </a:p>
          </p:txBody>
        </p:sp>
        <p:sp>
          <p:nvSpPr>
            <p:cNvPr id="267421" name="Rectangle 157"/>
            <p:cNvSpPr>
              <a:spLocks noChangeArrowheads="1"/>
            </p:cNvSpPr>
            <p:nvPr/>
          </p:nvSpPr>
          <p:spPr bwMode="auto">
            <a:xfrm>
              <a:off x="657" y="3204"/>
              <a:ext cx="386" cy="68"/>
            </a:xfrm>
            <a:prstGeom prst="rect">
              <a:avLst/>
            </a:prstGeom>
            <a:solidFill>
              <a:srgbClr val="C0C0C0">
                <a:alpha val="20000"/>
              </a:srgbClr>
            </a:solidFill>
            <a:ln w="9525">
              <a:noFill/>
              <a:miter lim="800000"/>
              <a:headEnd/>
              <a:tailEnd/>
            </a:ln>
            <a:effectLst/>
          </p:spPr>
          <p:txBody>
            <a:bodyPr wrap="none" anchor="ctr"/>
            <a:lstStyle/>
            <a:p>
              <a:endParaRPr lang="ru-RU"/>
            </a:p>
          </p:txBody>
        </p:sp>
        <p:sp>
          <p:nvSpPr>
            <p:cNvPr id="267422" name="Line 158"/>
            <p:cNvSpPr>
              <a:spLocks noChangeShapeType="1"/>
            </p:cNvSpPr>
            <p:nvPr/>
          </p:nvSpPr>
          <p:spPr bwMode="auto">
            <a:xfrm>
              <a:off x="657" y="3204"/>
              <a:ext cx="386" cy="0"/>
            </a:xfrm>
            <a:prstGeom prst="line">
              <a:avLst/>
            </a:prstGeom>
            <a:noFill/>
            <a:ln w="9525">
              <a:solidFill>
                <a:schemeClr val="tx1"/>
              </a:solidFill>
              <a:round/>
              <a:headEnd/>
              <a:tailEnd/>
            </a:ln>
            <a:effectLst/>
          </p:spPr>
          <p:txBody>
            <a:bodyPr/>
            <a:lstStyle/>
            <a:p>
              <a:endParaRPr lang="ru-RU"/>
            </a:p>
          </p:txBody>
        </p:sp>
        <p:sp>
          <p:nvSpPr>
            <p:cNvPr id="267423" name="Oval 159"/>
            <p:cNvSpPr>
              <a:spLocks noChangeArrowheads="1"/>
            </p:cNvSpPr>
            <p:nvPr/>
          </p:nvSpPr>
          <p:spPr bwMode="auto">
            <a:xfrm>
              <a:off x="748" y="3135"/>
              <a:ext cx="68" cy="68"/>
            </a:xfrm>
            <a:prstGeom prst="ellipse">
              <a:avLst/>
            </a:prstGeom>
            <a:solidFill>
              <a:srgbClr val="C0C0C0">
                <a:alpha val="20000"/>
              </a:srgbClr>
            </a:solidFill>
            <a:ln w="9525">
              <a:solidFill>
                <a:schemeClr val="tx1"/>
              </a:solidFill>
              <a:round/>
              <a:headEnd/>
              <a:tailEnd/>
            </a:ln>
            <a:effectLst/>
          </p:spPr>
          <p:txBody>
            <a:bodyPr wrap="none" anchor="ctr"/>
            <a:lstStyle/>
            <a:p>
              <a:endParaRPr lang="ru-RU"/>
            </a:p>
          </p:txBody>
        </p:sp>
        <p:sp>
          <p:nvSpPr>
            <p:cNvPr id="267424" name="Oval 160"/>
            <p:cNvSpPr>
              <a:spLocks noChangeArrowheads="1"/>
            </p:cNvSpPr>
            <p:nvPr/>
          </p:nvSpPr>
          <p:spPr bwMode="auto">
            <a:xfrm>
              <a:off x="861" y="3135"/>
              <a:ext cx="68" cy="68"/>
            </a:xfrm>
            <a:prstGeom prst="ellipse">
              <a:avLst/>
            </a:prstGeom>
            <a:solidFill>
              <a:srgbClr val="C0C0C0">
                <a:alpha val="20000"/>
              </a:srgbClr>
            </a:solidFill>
            <a:ln w="9525">
              <a:solidFill>
                <a:schemeClr val="tx1"/>
              </a:solidFill>
              <a:round/>
              <a:headEnd/>
              <a:tailEnd/>
            </a:ln>
            <a:effectLst/>
          </p:spPr>
          <p:txBody>
            <a:bodyPr wrap="none" anchor="ctr"/>
            <a:lstStyle/>
            <a:p>
              <a:endParaRPr lang="ru-RU"/>
            </a:p>
          </p:txBody>
        </p:sp>
      </p:grpSp>
      <p:sp>
        <p:nvSpPr>
          <p:cNvPr id="267399" name="AutoShape 135"/>
          <p:cNvSpPr>
            <a:spLocks noChangeArrowheads="1"/>
          </p:cNvSpPr>
          <p:nvPr/>
        </p:nvSpPr>
        <p:spPr bwMode="auto">
          <a:xfrm rot="5400000" flipH="1" flipV="1">
            <a:off x="6090444" y="3080544"/>
            <a:ext cx="495300" cy="144462"/>
          </a:xfrm>
          <a:prstGeom prst="rightArrow">
            <a:avLst>
              <a:gd name="adj1" fmla="val 50000"/>
              <a:gd name="adj2" fmla="val 85715"/>
            </a:avLst>
          </a:prstGeom>
          <a:solidFill>
            <a:srgbClr val="0000FF"/>
          </a:solidFill>
          <a:ln w="9525">
            <a:solidFill>
              <a:schemeClr val="tx1"/>
            </a:solidFill>
            <a:miter lim="800000"/>
            <a:headEnd/>
            <a:tailEnd/>
          </a:ln>
          <a:effectLst/>
        </p:spPr>
        <p:txBody>
          <a:bodyPr vert="eaVert" wrap="none" anchor="ctr"/>
          <a:lstStyle/>
          <a:p>
            <a:pPr algn="ctr"/>
            <a:endParaRPr lang="ru-RU" sz="1800"/>
          </a:p>
        </p:txBody>
      </p:sp>
      <p:sp>
        <p:nvSpPr>
          <p:cNvPr id="267401" name="AutoShape 137"/>
          <p:cNvSpPr>
            <a:spLocks noChangeArrowheads="1"/>
          </p:cNvSpPr>
          <p:nvPr/>
        </p:nvSpPr>
        <p:spPr bwMode="auto">
          <a:xfrm rot="-3986864">
            <a:off x="5353050" y="2981325"/>
            <a:ext cx="742950" cy="133350"/>
          </a:xfrm>
          <a:prstGeom prst="rightArrow">
            <a:avLst>
              <a:gd name="adj1" fmla="val 50000"/>
              <a:gd name="adj2" fmla="val 139286"/>
            </a:avLst>
          </a:prstGeom>
          <a:solidFill>
            <a:srgbClr val="0000FF"/>
          </a:solidFill>
          <a:ln w="9525">
            <a:solidFill>
              <a:schemeClr val="tx1"/>
            </a:solidFill>
            <a:miter lim="800000"/>
            <a:headEnd/>
            <a:tailEnd/>
          </a:ln>
          <a:effectLst/>
        </p:spPr>
        <p:txBody>
          <a:bodyPr wrap="none" anchor="ctr"/>
          <a:lstStyle/>
          <a:p>
            <a:endParaRPr lang="ru-RU"/>
          </a:p>
        </p:txBody>
      </p:sp>
      <p:sp>
        <p:nvSpPr>
          <p:cNvPr id="267425" name="Text Box 161"/>
          <p:cNvSpPr txBox="1">
            <a:spLocks noChangeArrowheads="1"/>
          </p:cNvSpPr>
          <p:nvPr/>
        </p:nvSpPr>
        <p:spPr bwMode="auto">
          <a:xfrm>
            <a:off x="230188" y="2409825"/>
            <a:ext cx="4773612" cy="549275"/>
          </a:xfrm>
          <a:prstGeom prst="rect">
            <a:avLst/>
          </a:prstGeom>
          <a:noFill/>
          <a:ln w="9525">
            <a:noFill/>
            <a:miter lim="800000"/>
            <a:headEnd/>
            <a:tailEnd/>
          </a:ln>
          <a:effectLst/>
        </p:spPr>
        <p:txBody>
          <a:bodyPr wrap="none">
            <a:spAutoFit/>
          </a:bodyPr>
          <a:lstStyle/>
          <a:p>
            <a:r>
              <a:rPr lang="ru-RU" sz="1000"/>
              <a:t>Реакция подвижного шарнира </a:t>
            </a:r>
            <a:r>
              <a:rPr lang="en-US" sz="1000" b="1" i="1"/>
              <a:t>R</a:t>
            </a:r>
            <a:r>
              <a:rPr lang="en-US" sz="1000" i="1" baseline="-25000"/>
              <a:t>B</a:t>
            </a:r>
            <a:r>
              <a:rPr lang="en-US" sz="1000"/>
              <a:t> </a:t>
            </a:r>
            <a:r>
              <a:rPr lang="ru-RU" sz="1000"/>
              <a:t>направлена</a:t>
            </a:r>
            <a:r>
              <a:rPr lang="en-US" sz="1000"/>
              <a:t> </a:t>
            </a:r>
            <a:r>
              <a:rPr lang="ru-RU" sz="1000"/>
              <a:t>вертикально (перпендикулярно</a:t>
            </a:r>
          </a:p>
          <a:p>
            <a:r>
              <a:rPr lang="ru-RU" sz="1000"/>
              <a:t>опорной плоскости). Направление (угол наклона к горизонту) реакции</a:t>
            </a:r>
          </a:p>
          <a:p>
            <a:r>
              <a:rPr lang="ru-RU" sz="1000"/>
              <a:t>неподвижного шарнира </a:t>
            </a:r>
            <a:r>
              <a:rPr lang="en-US" sz="1000" b="1" i="1"/>
              <a:t>R</a:t>
            </a:r>
            <a:r>
              <a:rPr lang="en-US" sz="1000" i="1" baseline="-25000"/>
              <a:t>A</a:t>
            </a:r>
            <a:r>
              <a:rPr lang="ru-RU" sz="1000" i="1" baseline="-25000"/>
              <a:t> </a:t>
            </a:r>
            <a:r>
              <a:rPr lang="ru-RU" sz="1000"/>
              <a:t>пока не определено.</a:t>
            </a:r>
          </a:p>
        </p:txBody>
      </p:sp>
      <p:sp>
        <p:nvSpPr>
          <p:cNvPr id="267426" name="Text Box 162"/>
          <p:cNvSpPr txBox="1">
            <a:spLocks noChangeArrowheads="1"/>
          </p:cNvSpPr>
          <p:nvPr/>
        </p:nvSpPr>
        <p:spPr bwMode="auto">
          <a:xfrm>
            <a:off x="225425" y="3040063"/>
            <a:ext cx="7413625" cy="347662"/>
          </a:xfrm>
          <a:prstGeom prst="rect">
            <a:avLst/>
          </a:prstGeom>
          <a:noFill/>
          <a:ln w="9525">
            <a:noFill/>
            <a:miter lim="800000"/>
            <a:headEnd/>
            <a:tailEnd/>
          </a:ln>
          <a:effectLst/>
        </p:spPr>
        <p:txBody>
          <a:bodyPr>
            <a:spAutoFit/>
          </a:bodyPr>
          <a:lstStyle/>
          <a:p>
            <a:pPr>
              <a:lnSpc>
                <a:spcPct val="70000"/>
              </a:lnSpc>
            </a:pPr>
            <a:r>
              <a:rPr lang="ru-RU" sz="1000"/>
              <a:t>Если тело под действием трех сил </a:t>
            </a:r>
            <a:r>
              <a:rPr lang="en-US" sz="1000" b="1" i="1"/>
              <a:t>F</a:t>
            </a:r>
            <a:r>
              <a:rPr lang="ru-RU" sz="1000"/>
              <a:t>, </a:t>
            </a:r>
            <a:r>
              <a:rPr lang="en-US" sz="1000" b="1" i="1"/>
              <a:t>R</a:t>
            </a:r>
            <a:r>
              <a:rPr lang="en-US" sz="1000" i="1" baseline="-25000"/>
              <a:t>A</a:t>
            </a:r>
            <a:r>
              <a:rPr lang="en-US" sz="1000"/>
              <a:t> </a:t>
            </a:r>
            <a:r>
              <a:rPr lang="ru-RU" sz="1000"/>
              <a:t>и </a:t>
            </a:r>
            <a:r>
              <a:rPr lang="en-US" sz="1000" b="1" i="1"/>
              <a:t>R</a:t>
            </a:r>
            <a:r>
              <a:rPr lang="en-US" sz="1000" i="1" baseline="-25000"/>
              <a:t>B</a:t>
            </a:r>
            <a:r>
              <a:rPr lang="en-US" sz="1000"/>
              <a:t> </a:t>
            </a:r>
            <a:r>
              <a:rPr lang="ru-RU" sz="1000"/>
              <a:t>находится в равновесии,</a:t>
            </a:r>
          </a:p>
          <a:p>
            <a:pPr>
              <a:lnSpc>
                <a:spcPct val="70000"/>
              </a:lnSpc>
            </a:pPr>
            <a:r>
              <a:rPr lang="ru-RU" sz="1000"/>
              <a:t>то все три силы должны пересекаться в одной точке ( в точке </a:t>
            </a:r>
            <a:r>
              <a:rPr lang="ru-RU" sz="1000" i="1"/>
              <a:t>С</a:t>
            </a:r>
            <a:r>
              <a:rPr lang="ru-RU" sz="1000"/>
              <a:t>)</a:t>
            </a:r>
            <a:r>
              <a:rPr lang="ru-RU" sz="1400"/>
              <a:t> </a:t>
            </a:r>
            <a:r>
              <a:rPr lang="en-US" sz="1400"/>
              <a:t>:</a:t>
            </a:r>
            <a:endParaRPr lang="ru-RU" sz="1400"/>
          </a:p>
        </p:txBody>
      </p:sp>
      <p:sp>
        <p:nvSpPr>
          <p:cNvPr id="267427" name="Line 163"/>
          <p:cNvSpPr>
            <a:spLocks noChangeShapeType="1"/>
          </p:cNvSpPr>
          <p:nvPr/>
        </p:nvSpPr>
        <p:spPr bwMode="auto">
          <a:xfrm flipV="1">
            <a:off x="5114925" y="2495550"/>
            <a:ext cx="1628775" cy="1276350"/>
          </a:xfrm>
          <a:prstGeom prst="line">
            <a:avLst/>
          </a:prstGeom>
          <a:noFill/>
          <a:ln w="9525">
            <a:solidFill>
              <a:srgbClr val="FF0000"/>
            </a:solidFill>
            <a:prstDash val="dash"/>
            <a:round/>
            <a:headEnd/>
            <a:tailEnd/>
          </a:ln>
          <a:effectLst/>
        </p:spPr>
        <p:txBody>
          <a:bodyPr/>
          <a:lstStyle/>
          <a:p>
            <a:endParaRPr lang="ru-RU"/>
          </a:p>
        </p:txBody>
      </p:sp>
      <p:grpSp>
        <p:nvGrpSpPr>
          <p:cNvPr id="267430" name="Group 166"/>
          <p:cNvGrpSpPr>
            <a:grpSpLocks/>
          </p:cNvGrpSpPr>
          <p:nvPr/>
        </p:nvGrpSpPr>
        <p:grpSpPr bwMode="auto">
          <a:xfrm>
            <a:off x="5503863" y="2693988"/>
            <a:ext cx="742950" cy="742950"/>
            <a:chOff x="3581" y="2591"/>
            <a:chExt cx="468" cy="468"/>
          </a:xfrm>
        </p:grpSpPr>
        <p:sp>
          <p:nvSpPr>
            <p:cNvPr id="267428" name="AutoShape 164"/>
            <p:cNvSpPr>
              <a:spLocks noChangeArrowheads="1"/>
            </p:cNvSpPr>
            <p:nvPr/>
          </p:nvSpPr>
          <p:spPr bwMode="auto">
            <a:xfrm rot="-3986864">
              <a:off x="3485" y="2783"/>
              <a:ext cx="468" cy="84"/>
            </a:xfrm>
            <a:prstGeom prst="rightArrow">
              <a:avLst>
                <a:gd name="adj1" fmla="val 50000"/>
                <a:gd name="adj2" fmla="val 139286"/>
              </a:avLst>
            </a:prstGeom>
            <a:solidFill>
              <a:srgbClr val="0000FF">
                <a:alpha val="0"/>
              </a:srgbClr>
            </a:solidFill>
            <a:ln w="9525">
              <a:solidFill>
                <a:srgbClr val="0000FF"/>
              </a:solidFill>
              <a:miter lim="800000"/>
              <a:headEnd/>
              <a:tailEnd/>
            </a:ln>
            <a:effectLst/>
          </p:spPr>
          <p:txBody>
            <a:bodyPr wrap="none" anchor="ctr"/>
            <a:lstStyle/>
            <a:p>
              <a:endParaRPr lang="ru-RU"/>
            </a:p>
          </p:txBody>
        </p:sp>
        <p:sp>
          <p:nvSpPr>
            <p:cNvPr id="267429" name="AutoShape 165"/>
            <p:cNvSpPr>
              <a:spLocks noChangeArrowheads="1"/>
            </p:cNvSpPr>
            <p:nvPr/>
          </p:nvSpPr>
          <p:spPr bwMode="auto">
            <a:xfrm rot="-23906314">
              <a:off x="3581" y="2849"/>
              <a:ext cx="468" cy="84"/>
            </a:xfrm>
            <a:prstGeom prst="rightArrow">
              <a:avLst>
                <a:gd name="adj1" fmla="val 50000"/>
                <a:gd name="adj2" fmla="val 139286"/>
              </a:avLst>
            </a:prstGeom>
            <a:solidFill>
              <a:srgbClr val="0000FF"/>
            </a:solidFill>
            <a:ln w="9525">
              <a:solidFill>
                <a:schemeClr val="tx1"/>
              </a:solidFill>
              <a:miter lim="800000"/>
              <a:headEnd/>
              <a:tailEnd/>
            </a:ln>
            <a:effectLst/>
          </p:spPr>
          <p:txBody>
            <a:bodyPr wrap="none" anchor="ctr"/>
            <a:lstStyle/>
            <a:p>
              <a:endParaRPr lang="ru-RU"/>
            </a:p>
          </p:txBody>
        </p:sp>
      </p:grpSp>
      <p:sp>
        <p:nvSpPr>
          <p:cNvPr id="267431" name="Text Box 167"/>
          <p:cNvSpPr txBox="1">
            <a:spLocks noChangeArrowheads="1"/>
          </p:cNvSpPr>
          <p:nvPr/>
        </p:nvSpPr>
        <p:spPr bwMode="auto">
          <a:xfrm>
            <a:off x="238125" y="3400425"/>
            <a:ext cx="5160963" cy="347663"/>
          </a:xfrm>
          <a:prstGeom prst="rect">
            <a:avLst/>
          </a:prstGeom>
          <a:noFill/>
          <a:ln w="9525">
            <a:noFill/>
            <a:miter lim="800000"/>
            <a:headEnd/>
            <a:tailEnd/>
          </a:ln>
          <a:effectLst/>
        </p:spPr>
        <p:txBody>
          <a:bodyPr>
            <a:spAutoFit/>
          </a:bodyPr>
          <a:lstStyle/>
          <a:p>
            <a:pPr>
              <a:lnSpc>
                <a:spcPct val="70000"/>
              </a:lnSpc>
            </a:pPr>
            <a:r>
              <a:rPr lang="ru-RU" sz="1000"/>
              <a:t>Действительные направления и величины реакций легко определяются</a:t>
            </a:r>
          </a:p>
          <a:p>
            <a:pPr>
              <a:lnSpc>
                <a:spcPct val="70000"/>
              </a:lnSpc>
            </a:pPr>
            <a:r>
              <a:rPr lang="ru-RU" sz="1000"/>
              <a:t>построением силового треугольника и использованием подобия треугольников</a:t>
            </a:r>
            <a:r>
              <a:rPr lang="en-US" sz="1400"/>
              <a:t>:</a:t>
            </a:r>
            <a:endParaRPr lang="ru-RU" sz="1400"/>
          </a:p>
        </p:txBody>
      </p:sp>
      <p:sp>
        <p:nvSpPr>
          <p:cNvPr id="267436" name="AutoShape 172"/>
          <p:cNvSpPr>
            <a:spLocks noChangeArrowheads="1"/>
          </p:cNvSpPr>
          <p:nvPr/>
        </p:nvSpPr>
        <p:spPr bwMode="auto">
          <a:xfrm>
            <a:off x="7375525" y="2755900"/>
            <a:ext cx="561975" cy="123825"/>
          </a:xfrm>
          <a:prstGeom prst="rightArrow">
            <a:avLst>
              <a:gd name="adj1" fmla="val 50000"/>
              <a:gd name="adj2" fmla="val 113462"/>
            </a:avLst>
          </a:prstGeom>
          <a:solidFill>
            <a:srgbClr val="FF0000"/>
          </a:solidFill>
          <a:ln w="9525">
            <a:solidFill>
              <a:schemeClr val="tx1"/>
            </a:solidFill>
            <a:miter lim="800000"/>
            <a:headEnd/>
            <a:tailEnd/>
          </a:ln>
          <a:effectLst/>
        </p:spPr>
        <p:txBody>
          <a:bodyPr wrap="none" anchor="ctr"/>
          <a:lstStyle/>
          <a:p>
            <a:endParaRPr lang="ru-RU"/>
          </a:p>
        </p:txBody>
      </p:sp>
      <p:grpSp>
        <p:nvGrpSpPr>
          <p:cNvPr id="267445" name="Group 181"/>
          <p:cNvGrpSpPr>
            <a:grpSpLocks/>
          </p:cNvGrpSpPr>
          <p:nvPr/>
        </p:nvGrpSpPr>
        <p:grpSpPr bwMode="auto">
          <a:xfrm>
            <a:off x="7362825" y="2135188"/>
            <a:ext cx="563563" cy="1570037"/>
            <a:chOff x="4638" y="1345"/>
            <a:chExt cx="355" cy="989"/>
          </a:xfrm>
        </p:grpSpPr>
        <p:sp>
          <p:nvSpPr>
            <p:cNvPr id="267439" name="Line 175"/>
            <p:cNvSpPr>
              <a:spLocks noChangeShapeType="1"/>
            </p:cNvSpPr>
            <p:nvPr/>
          </p:nvSpPr>
          <p:spPr bwMode="auto">
            <a:xfrm rot="-5400000">
              <a:off x="4504" y="1828"/>
              <a:ext cx="972" cy="6"/>
            </a:xfrm>
            <a:prstGeom prst="line">
              <a:avLst/>
            </a:prstGeom>
            <a:noFill/>
            <a:ln w="9525">
              <a:solidFill>
                <a:srgbClr val="FF0000"/>
              </a:solidFill>
              <a:prstDash val="dash"/>
              <a:round/>
              <a:headEnd/>
              <a:tailEnd/>
            </a:ln>
            <a:effectLst/>
          </p:spPr>
          <p:txBody>
            <a:bodyPr/>
            <a:lstStyle/>
            <a:p>
              <a:endParaRPr lang="ru-RU"/>
            </a:p>
          </p:txBody>
        </p:sp>
        <p:sp>
          <p:nvSpPr>
            <p:cNvPr id="267444" name="Line 180"/>
            <p:cNvSpPr>
              <a:spLocks noChangeShapeType="1"/>
            </p:cNvSpPr>
            <p:nvPr/>
          </p:nvSpPr>
          <p:spPr bwMode="auto">
            <a:xfrm rot="-5400000">
              <a:off x="4155" y="1845"/>
              <a:ext cx="972" cy="6"/>
            </a:xfrm>
            <a:prstGeom prst="line">
              <a:avLst/>
            </a:prstGeom>
            <a:noFill/>
            <a:ln w="9525">
              <a:solidFill>
                <a:srgbClr val="FF0000"/>
              </a:solidFill>
              <a:prstDash val="dash"/>
              <a:round/>
              <a:headEnd/>
              <a:tailEnd/>
            </a:ln>
            <a:effectLst/>
          </p:spPr>
          <p:txBody>
            <a:bodyPr/>
            <a:lstStyle/>
            <a:p>
              <a:endParaRPr lang="ru-RU"/>
            </a:p>
          </p:txBody>
        </p:sp>
      </p:grpSp>
      <p:grpSp>
        <p:nvGrpSpPr>
          <p:cNvPr id="267449" name="Group 185"/>
          <p:cNvGrpSpPr>
            <a:grpSpLocks/>
          </p:cNvGrpSpPr>
          <p:nvPr/>
        </p:nvGrpSpPr>
        <p:grpSpPr bwMode="auto">
          <a:xfrm>
            <a:off x="6502400" y="2082800"/>
            <a:ext cx="2106613" cy="1639888"/>
            <a:chOff x="4096" y="1312"/>
            <a:chExt cx="1327" cy="1033"/>
          </a:xfrm>
        </p:grpSpPr>
        <p:sp>
          <p:nvSpPr>
            <p:cNvPr id="267447" name="Line 183"/>
            <p:cNvSpPr>
              <a:spLocks noChangeShapeType="1"/>
            </p:cNvSpPr>
            <p:nvPr/>
          </p:nvSpPr>
          <p:spPr bwMode="auto">
            <a:xfrm flipV="1">
              <a:off x="4283" y="1445"/>
              <a:ext cx="1140" cy="900"/>
            </a:xfrm>
            <a:prstGeom prst="line">
              <a:avLst/>
            </a:prstGeom>
            <a:noFill/>
            <a:ln w="9525">
              <a:solidFill>
                <a:srgbClr val="FF0000"/>
              </a:solidFill>
              <a:prstDash val="dash"/>
              <a:round/>
              <a:headEnd/>
              <a:tailEnd/>
            </a:ln>
            <a:effectLst/>
          </p:spPr>
          <p:txBody>
            <a:bodyPr/>
            <a:lstStyle/>
            <a:p>
              <a:endParaRPr lang="ru-RU"/>
            </a:p>
          </p:txBody>
        </p:sp>
        <p:sp>
          <p:nvSpPr>
            <p:cNvPr id="267448" name="Line 184"/>
            <p:cNvSpPr>
              <a:spLocks noChangeShapeType="1"/>
            </p:cNvSpPr>
            <p:nvPr/>
          </p:nvSpPr>
          <p:spPr bwMode="auto">
            <a:xfrm flipV="1">
              <a:off x="4096" y="1312"/>
              <a:ext cx="1140" cy="900"/>
            </a:xfrm>
            <a:prstGeom prst="line">
              <a:avLst/>
            </a:prstGeom>
            <a:noFill/>
            <a:ln w="9525">
              <a:solidFill>
                <a:srgbClr val="FF0000"/>
              </a:solidFill>
              <a:prstDash val="dash"/>
              <a:round/>
              <a:headEnd/>
              <a:tailEnd/>
            </a:ln>
            <a:effectLst/>
          </p:spPr>
          <p:txBody>
            <a:bodyPr/>
            <a:lstStyle/>
            <a:p>
              <a:endParaRPr lang="ru-RU"/>
            </a:p>
          </p:txBody>
        </p:sp>
      </p:grpSp>
      <p:sp>
        <p:nvSpPr>
          <p:cNvPr id="267450" name="AutoShape 186"/>
          <p:cNvSpPr>
            <a:spLocks noChangeArrowheads="1"/>
          </p:cNvSpPr>
          <p:nvPr/>
        </p:nvSpPr>
        <p:spPr bwMode="auto">
          <a:xfrm rot="5400000" flipH="1" flipV="1">
            <a:off x="7117557" y="2974181"/>
            <a:ext cx="495300" cy="144463"/>
          </a:xfrm>
          <a:prstGeom prst="rightArrow">
            <a:avLst>
              <a:gd name="adj1" fmla="val 50000"/>
              <a:gd name="adj2" fmla="val 85714"/>
            </a:avLst>
          </a:prstGeom>
          <a:solidFill>
            <a:srgbClr val="0000FF"/>
          </a:solidFill>
          <a:ln w="9525">
            <a:solidFill>
              <a:schemeClr val="tx1"/>
            </a:solidFill>
            <a:miter lim="800000"/>
            <a:headEnd/>
            <a:tailEnd/>
          </a:ln>
          <a:effectLst/>
        </p:spPr>
        <p:txBody>
          <a:bodyPr vert="eaVert" wrap="none" anchor="ctr"/>
          <a:lstStyle/>
          <a:p>
            <a:pPr algn="ctr"/>
            <a:endParaRPr lang="ru-RU" sz="1800"/>
          </a:p>
        </p:txBody>
      </p:sp>
      <p:sp>
        <p:nvSpPr>
          <p:cNvPr id="267342" name="AutoShape 78"/>
          <p:cNvSpPr>
            <a:spLocks noChangeArrowheads="1"/>
          </p:cNvSpPr>
          <p:nvPr/>
        </p:nvSpPr>
        <p:spPr bwMode="auto">
          <a:xfrm rot="8539820" flipV="1">
            <a:off x="7261225" y="2990850"/>
            <a:ext cx="757238" cy="133350"/>
          </a:xfrm>
          <a:prstGeom prst="rightArrow">
            <a:avLst>
              <a:gd name="adj1" fmla="val 50000"/>
              <a:gd name="adj2" fmla="val 141964"/>
            </a:avLst>
          </a:prstGeom>
          <a:solidFill>
            <a:srgbClr val="0000FF"/>
          </a:solidFill>
          <a:ln w="9525">
            <a:solidFill>
              <a:schemeClr val="tx1"/>
            </a:solidFill>
            <a:miter lim="800000"/>
            <a:headEnd/>
            <a:tailEnd/>
          </a:ln>
          <a:effectLst/>
        </p:spPr>
        <p:txBody>
          <a:bodyPr wrap="none" anchor="ctr"/>
          <a:lstStyle/>
          <a:p>
            <a:endParaRPr lang="ru-RU"/>
          </a:p>
        </p:txBody>
      </p:sp>
      <p:graphicFrame>
        <p:nvGraphicFramePr>
          <p:cNvPr id="267451" name="Object 187"/>
          <p:cNvGraphicFramePr>
            <a:graphicFrameLocks noChangeAspect="1"/>
          </p:cNvGraphicFramePr>
          <p:nvPr/>
        </p:nvGraphicFramePr>
        <p:xfrm>
          <a:off x="7680325" y="2514600"/>
          <a:ext cx="165100" cy="190500"/>
        </p:xfrm>
        <a:graphic>
          <a:graphicData uri="http://schemas.openxmlformats.org/presentationml/2006/ole">
            <p:oleObj spid="_x0000_s267451" name="Формула" r:id="rId16" imgW="164880" imgH="190440" progId="Equation.3">
              <p:embed/>
            </p:oleObj>
          </a:graphicData>
        </a:graphic>
      </p:graphicFrame>
      <p:graphicFrame>
        <p:nvGraphicFramePr>
          <p:cNvPr id="267452" name="Object 188"/>
          <p:cNvGraphicFramePr>
            <a:graphicFrameLocks noChangeAspect="1"/>
          </p:cNvGraphicFramePr>
          <p:nvPr/>
        </p:nvGraphicFramePr>
        <p:xfrm>
          <a:off x="7062788" y="2941638"/>
          <a:ext cx="215900" cy="228600"/>
        </p:xfrm>
        <a:graphic>
          <a:graphicData uri="http://schemas.openxmlformats.org/presentationml/2006/ole">
            <p:oleObj spid="_x0000_s267452" name="Формула" r:id="rId17" imgW="215640" imgH="228600" progId="Equation.3">
              <p:embed/>
            </p:oleObj>
          </a:graphicData>
        </a:graphic>
      </p:graphicFrame>
      <p:graphicFrame>
        <p:nvGraphicFramePr>
          <p:cNvPr id="267453" name="Object 189"/>
          <p:cNvGraphicFramePr>
            <a:graphicFrameLocks noChangeAspect="1"/>
          </p:cNvGraphicFramePr>
          <p:nvPr/>
        </p:nvGraphicFramePr>
        <p:xfrm>
          <a:off x="5211763" y="2484438"/>
          <a:ext cx="165100" cy="190500"/>
        </p:xfrm>
        <a:graphic>
          <a:graphicData uri="http://schemas.openxmlformats.org/presentationml/2006/ole">
            <p:oleObj spid="_x0000_s267453" name="Формула" r:id="rId18" imgW="164880" imgH="190440" progId="Equation.3">
              <p:embed/>
            </p:oleObj>
          </a:graphicData>
        </a:graphic>
      </p:graphicFrame>
      <p:graphicFrame>
        <p:nvGraphicFramePr>
          <p:cNvPr id="267454" name="Object 190"/>
          <p:cNvGraphicFramePr>
            <a:graphicFrameLocks noChangeAspect="1"/>
          </p:cNvGraphicFramePr>
          <p:nvPr/>
        </p:nvGraphicFramePr>
        <p:xfrm>
          <a:off x="7661275" y="3073400"/>
          <a:ext cx="215900" cy="228600"/>
        </p:xfrm>
        <a:graphic>
          <a:graphicData uri="http://schemas.openxmlformats.org/presentationml/2006/ole">
            <p:oleObj spid="_x0000_s267454" name="Формула" r:id="rId19" imgW="215640" imgH="228600" progId="Equation.3">
              <p:embed/>
            </p:oleObj>
          </a:graphicData>
        </a:graphic>
      </p:graphicFrame>
      <p:grpSp>
        <p:nvGrpSpPr>
          <p:cNvPr id="267466" name="Group 202"/>
          <p:cNvGrpSpPr>
            <a:grpSpLocks/>
          </p:cNvGrpSpPr>
          <p:nvPr/>
        </p:nvGrpSpPr>
        <p:grpSpPr bwMode="auto">
          <a:xfrm>
            <a:off x="5562600" y="3303588"/>
            <a:ext cx="781050" cy="668337"/>
            <a:chOff x="3504" y="2123"/>
            <a:chExt cx="492" cy="421"/>
          </a:xfrm>
        </p:grpSpPr>
        <p:sp>
          <p:nvSpPr>
            <p:cNvPr id="267455" name="Line 191"/>
            <p:cNvSpPr>
              <a:spLocks noChangeShapeType="1"/>
            </p:cNvSpPr>
            <p:nvPr/>
          </p:nvSpPr>
          <p:spPr bwMode="auto">
            <a:xfrm>
              <a:off x="3504" y="2136"/>
              <a:ext cx="0" cy="408"/>
            </a:xfrm>
            <a:prstGeom prst="line">
              <a:avLst/>
            </a:prstGeom>
            <a:noFill/>
            <a:ln w="9525">
              <a:solidFill>
                <a:schemeClr val="tx1"/>
              </a:solidFill>
              <a:round/>
              <a:headEnd/>
              <a:tailEnd/>
            </a:ln>
            <a:effectLst/>
          </p:spPr>
          <p:txBody>
            <a:bodyPr/>
            <a:lstStyle/>
            <a:p>
              <a:endParaRPr lang="ru-RU"/>
            </a:p>
          </p:txBody>
        </p:sp>
        <p:sp>
          <p:nvSpPr>
            <p:cNvPr id="267456" name="Line 192"/>
            <p:cNvSpPr>
              <a:spLocks noChangeShapeType="1"/>
            </p:cNvSpPr>
            <p:nvPr/>
          </p:nvSpPr>
          <p:spPr bwMode="auto">
            <a:xfrm>
              <a:off x="3995" y="2123"/>
              <a:ext cx="0" cy="408"/>
            </a:xfrm>
            <a:prstGeom prst="line">
              <a:avLst/>
            </a:prstGeom>
            <a:noFill/>
            <a:ln w="9525">
              <a:solidFill>
                <a:schemeClr val="tx1"/>
              </a:solidFill>
              <a:round/>
              <a:headEnd/>
              <a:tailEnd/>
            </a:ln>
            <a:effectLst/>
          </p:spPr>
          <p:txBody>
            <a:bodyPr/>
            <a:lstStyle/>
            <a:p>
              <a:endParaRPr lang="ru-RU"/>
            </a:p>
          </p:txBody>
        </p:sp>
        <p:sp>
          <p:nvSpPr>
            <p:cNvPr id="267457" name="Line 193"/>
            <p:cNvSpPr>
              <a:spLocks noChangeShapeType="1"/>
            </p:cNvSpPr>
            <p:nvPr/>
          </p:nvSpPr>
          <p:spPr bwMode="auto">
            <a:xfrm>
              <a:off x="3504" y="2454"/>
              <a:ext cx="492" cy="0"/>
            </a:xfrm>
            <a:prstGeom prst="line">
              <a:avLst/>
            </a:prstGeom>
            <a:noFill/>
            <a:ln w="9525">
              <a:solidFill>
                <a:schemeClr val="tx1"/>
              </a:solidFill>
              <a:round/>
              <a:headEnd type="triangle" w="med" len="med"/>
              <a:tailEnd type="triangle" w="med" len="med"/>
            </a:ln>
            <a:effectLst/>
          </p:spPr>
          <p:txBody>
            <a:bodyPr/>
            <a:lstStyle/>
            <a:p>
              <a:endParaRPr lang="ru-RU"/>
            </a:p>
          </p:txBody>
        </p:sp>
        <p:graphicFrame>
          <p:nvGraphicFramePr>
            <p:cNvPr id="267462" name="Object 198"/>
            <p:cNvGraphicFramePr>
              <a:graphicFrameLocks noChangeAspect="1"/>
            </p:cNvGraphicFramePr>
            <p:nvPr/>
          </p:nvGraphicFramePr>
          <p:xfrm>
            <a:off x="3728" y="2320"/>
            <a:ext cx="56" cy="112"/>
          </p:xfrm>
          <a:graphic>
            <a:graphicData uri="http://schemas.openxmlformats.org/presentationml/2006/ole">
              <p:oleObj spid="_x0000_s267462" name="Формула" r:id="rId20" imgW="88560" imgH="177480" progId="Equation.3">
                <p:embed/>
              </p:oleObj>
            </a:graphicData>
          </a:graphic>
        </p:graphicFrame>
      </p:grpSp>
      <p:grpSp>
        <p:nvGrpSpPr>
          <p:cNvPr id="267467" name="Group 203"/>
          <p:cNvGrpSpPr>
            <a:grpSpLocks/>
          </p:cNvGrpSpPr>
          <p:nvPr/>
        </p:nvGrpSpPr>
        <p:grpSpPr bwMode="auto">
          <a:xfrm>
            <a:off x="6323013" y="2800350"/>
            <a:ext cx="663575" cy="590550"/>
            <a:chOff x="3983" y="1770"/>
            <a:chExt cx="418" cy="372"/>
          </a:xfrm>
        </p:grpSpPr>
        <p:sp>
          <p:nvSpPr>
            <p:cNvPr id="267459" name="Line 195"/>
            <p:cNvSpPr>
              <a:spLocks noChangeShapeType="1"/>
            </p:cNvSpPr>
            <p:nvPr/>
          </p:nvSpPr>
          <p:spPr bwMode="auto">
            <a:xfrm>
              <a:off x="3984" y="2142"/>
              <a:ext cx="372" cy="0"/>
            </a:xfrm>
            <a:prstGeom prst="line">
              <a:avLst/>
            </a:prstGeom>
            <a:noFill/>
            <a:ln w="9525">
              <a:solidFill>
                <a:schemeClr val="tx1"/>
              </a:solidFill>
              <a:round/>
              <a:headEnd/>
              <a:tailEnd/>
            </a:ln>
            <a:effectLst/>
          </p:spPr>
          <p:txBody>
            <a:bodyPr/>
            <a:lstStyle/>
            <a:p>
              <a:endParaRPr lang="ru-RU"/>
            </a:p>
          </p:txBody>
        </p:sp>
        <p:sp>
          <p:nvSpPr>
            <p:cNvPr id="267460" name="Line 196"/>
            <p:cNvSpPr>
              <a:spLocks noChangeShapeType="1"/>
            </p:cNvSpPr>
            <p:nvPr/>
          </p:nvSpPr>
          <p:spPr bwMode="auto">
            <a:xfrm>
              <a:off x="3983" y="1775"/>
              <a:ext cx="372" cy="0"/>
            </a:xfrm>
            <a:prstGeom prst="line">
              <a:avLst/>
            </a:prstGeom>
            <a:noFill/>
            <a:ln w="9525">
              <a:solidFill>
                <a:schemeClr val="tx1"/>
              </a:solidFill>
              <a:round/>
              <a:headEnd/>
              <a:tailEnd/>
            </a:ln>
            <a:effectLst/>
          </p:spPr>
          <p:txBody>
            <a:bodyPr/>
            <a:lstStyle/>
            <a:p>
              <a:endParaRPr lang="ru-RU"/>
            </a:p>
          </p:txBody>
        </p:sp>
        <p:sp>
          <p:nvSpPr>
            <p:cNvPr id="267461" name="Line 197"/>
            <p:cNvSpPr>
              <a:spLocks noChangeShapeType="1"/>
            </p:cNvSpPr>
            <p:nvPr/>
          </p:nvSpPr>
          <p:spPr bwMode="auto">
            <a:xfrm flipH="1">
              <a:off x="4296" y="1770"/>
              <a:ext cx="6" cy="372"/>
            </a:xfrm>
            <a:prstGeom prst="line">
              <a:avLst/>
            </a:prstGeom>
            <a:noFill/>
            <a:ln w="9525">
              <a:solidFill>
                <a:schemeClr val="tx1"/>
              </a:solidFill>
              <a:round/>
              <a:headEnd type="triangle" w="med" len="med"/>
              <a:tailEnd type="triangle" w="med" len="med"/>
            </a:ln>
            <a:effectLst/>
          </p:spPr>
          <p:txBody>
            <a:bodyPr/>
            <a:lstStyle/>
            <a:p>
              <a:endParaRPr lang="ru-RU"/>
            </a:p>
          </p:txBody>
        </p:sp>
        <p:graphicFrame>
          <p:nvGraphicFramePr>
            <p:cNvPr id="267463" name="Object 199"/>
            <p:cNvGraphicFramePr>
              <a:graphicFrameLocks noChangeAspect="1"/>
            </p:cNvGraphicFramePr>
            <p:nvPr/>
          </p:nvGraphicFramePr>
          <p:xfrm>
            <a:off x="4321" y="1905"/>
            <a:ext cx="80" cy="112"/>
          </p:xfrm>
          <a:graphic>
            <a:graphicData uri="http://schemas.openxmlformats.org/presentationml/2006/ole">
              <p:oleObj spid="_x0000_s267463" name="Формула" r:id="rId21" imgW="126720" imgH="177480" progId="Equation.3">
                <p:embed/>
              </p:oleObj>
            </a:graphicData>
          </a:graphic>
        </p:graphicFrame>
      </p:grpSp>
      <p:graphicFrame>
        <p:nvGraphicFramePr>
          <p:cNvPr id="267464" name="Object 200"/>
          <p:cNvGraphicFramePr>
            <a:graphicFrameLocks noChangeAspect="1"/>
          </p:cNvGraphicFramePr>
          <p:nvPr/>
        </p:nvGraphicFramePr>
        <p:xfrm>
          <a:off x="8172450" y="2844800"/>
          <a:ext cx="533400" cy="406400"/>
        </p:xfrm>
        <a:graphic>
          <a:graphicData uri="http://schemas.openxmlformats.org/presentationml/2006/ole">
            <p:oleObj spid="_x0000_s267464" name="Формула" r:id="rId22" imgW="533160" imgH="406080" progId="Equation.3">
              <p:embed/>
            </p:oleObj>
          </a:graphicData>
        </a:graphic>
      </p:graphicFrame>
      <p:graphicFrame>
        <p:nvGraphicFramePr>
          <p:cNvPr id="267465" name="Object 201"/>
          <p:cNvGraphicFramePr>
            <a:graphicFrameLocks noChangeAspect="1"/>
          </p:cNvGraphicFramePr>
          <p:nvPr/>
        </p:nvGraphicFramePr>
        <p:xfrm>
          <a:off x="7680325" y="3355975"/>
          <a:ext cx="1041400" cy="279400"/>
        </p:xfrm>
        <a:graphic>
          <a:graphicData uri="http://schemas.openxmlformats.org/presentationml/2006/ole">
            <p:oleObj spid="_x0000_s267465" name="Формула" r:id="rId23" imgW="1041120" imgH="279360" progId="Equation.3">
              <p:embed/>
            </p:oleObj>
          </a:graphicData>
        </a:graphic>
      </p:graphicFrame>
      <p:sp>
        <p:nvSpPr>
          <p:cNvPr id="267469" name="Rectangle 205"/>
          <p:cNvSpPr>
            <a:spLocks noChangeArrowheads="1"/>
          </p:cNvSpPr>
          <p:nvPr/>
        </p:nvSpPr>
        <p:spPr bwMode="auto">
          <a:xfrm>
            <a:off x="160338" y="3614738"/>
            <a:ext cx="5554662" cy="677862"/>
          </a:xfrm>
          <a:prstGeom prst="rect">
            <a:avLst/>
          </a:prstGeom>
          <a:noFill/>
          <a:ln w="9525">
            <a:noFill/>
            <a:miter lim="800000"/>
            <a:headEnd/>
            <a:tailEnd/>
          </a:ln>
          <a:effectLst/>
        </p:spPr>
        <p:txBody>
          <a:bodyPr/>
          <a:lstStyle/>
          <a:p>
            <a:pPr marL="533400" indent="-533400">
              <a:lnSpc>
                <a:spcPct val="80000"/>
              </a:lnSpc>
              <a:spcBef>
                <a:spcPct val="20000"/>
              </a:spcBef>
              <a:buClr>
                <a:schemeClr val="bg2"/>
              </a:buClr>
              <a:buSzPct val="75000"/>
              <a:buFont typeface="Wingdings" pitchFamily="2" charset="2"/>
              <a:buNone/>
            </a:pPr>
            <a:endParaRPr lang="ru-RU" sz="1000" b="1"/>
          </a:p>
          <a:p>
            <a:pPr marL="533400" indent="-533400">
              <a:lnSpc>
                <a:spcPct val="80000"/>
              </a:lnSpc>
              <a:spcBef>
                <a:spcPct val="20000"/>
              </a:spcBef>
              <a:buClr>
                <a:schemeClr val="bg2"/>
              </a:buClr>
              <a:buSzPct val="75000"/>
              <a:buFont typeface="Wingdings" pitchFamily="2" charset="2"/>
              <a:buChar char="n"/>
            </a:pPr>
            <a:r>
              <a:rPr lang="ru-RU" sz="1000" b="1"/>
              <a:t>Аналитическое определение равнодействующей – </a:t>
            </a:r>
          </a:p>
          <a:p>
            <a:pPr marL="533400" indent="-533400">
              <a:lnSpc>
                <a:spcPct val="80000"/>
              </a:lnSpc>
              <a:spcBef>
                <a:spcPct val="20000"/>
              </a:spcBef>
              <a:buClr>
                <a:schemeClr val="bg2"/>
              </a:buClr>
              <a:buSzPct val="75000"/>
              <a:buFont typeface="Wingdings" pitchFamily="2" charset="2"/>
              <a:buNone/>
            </a:pPr>
            <a:r>
              <a:rPr lang="ru-RU" sz="1000"/>
              <a:t>Каждая из сил, геометрическая сумма которых дает</a:t>
            </a:r>
            <a:r>
              <a:rPr lang="ru-RU" sz="1000">
                <a:solidFill>
                  <a:schemeClr val="bg2"/>
                </a:solidFill>
              </a:rPr>
              <a:t> равнодействующую</a:t>
            </a:r>
            <a:r>
              <a:rPr lang="ru-RU" sz="1000"/>
              <a:t>, может быть</a:t>
            </a:r>
            <a:endParaRPr lang="en-US" sz="1000"/>
          </a:p>
          <a:p>
            <a:pPr marL="533400" indent="-533400">
              <a:lnSpc>
                <a:spcPct val="80000"/>
              </a:lnSpc>
              <a:spcBef>
                <a:spcPct val="20000"/>
              </a:spcBef>
              <a:buClr>
                <a:schemeClr val="bg2"/>
              </a:buClr>
              <a:buSzPct val="75000"/>
              <a:buFont typeface="Wingdings" pitchFamily="2" charset="2"/>
              <a:buNone/>
            </a:pPr>
            <a:r>
              <a:rPr lang="ru-RU" sz="1000"/>
              <a:t>представлена</a:t>
            </a:r>
            <a:r>
              <a:rPr lang="ru-RU" sz="1000">
                <a:solidFill>
                  <a:schemeClr val="bg2"/>
                </a:solidFill>
              </a:rPr>
              <a:t> </a:t>
            </a:r>
            <a:r>
              <a:rPr lang="ru-RU" sz="1000"/>
              <a:t>через ее проекции на координатные оси и</a:t>
            </a:r>
            <a:r>
              <a:rPr lang="en-US" sz="1000"/>
              <a:t> </a:t>
            </a:r>
            <a:r>
              <a:rPr lang="ru-RU" sz="1000"/>
              <a:t>единичные векторы (орты)</a:t>
            </a:r>
            <a:r>
              <a:rPr lang="en-US" sz="1000"/>
              <a:t>:</a:t>
            </a:r>
            <a:endParaRPr lang="ru-RU" sz="1000"/>
          </a:p>
          <a:p>
            <a:pPr marL="533400" indent="-533400">
              <a:lnSpc>
                <a:spcPct val="80000"/>
              </a:lnSpc>
              <a:spcBef>
                <a:spcPct val="20000"/>
              </a:spcBef>
              <a:buClr>
                <a:schemeClr val="bg2"/>
              </a:buClr>
              <a:buSzPct val="75000"/>
              <a:buFont typeface="Wingdings" pitchFamily="2" charset="2"/>
              <a:buNone/>
            </a:pPr>
            <a:endParaRPr lang="ru-RU" sz="1000"/>
          </a:p>
          <a:p>
            <a:pPr marL="533400" indent="-533400">
              <a:lnSpc>
                <a:spcPct val="80000"/>
              </a:lnSpc>
              <a:spcBef>
                <a:spcPct val="20000"/>
              </a:spcBef>
              <a:buClr>
                <a:schemeClr val="bg2"/>
              </a:buClr>
              <a:buSzPct val="75000"/>
              <a:buFont typeface="Wingdings" pitchFamily="2" charset="2"/>
              <a:buNone/>
            </a:pPr>
            <a:endParaRPr lang="ru-RU" sz="900"/>
          </a:p>
        </p:txBody>
      </p:sp>
      <p:graphicFrame>
        <p:nvGraphicFramePr>
          <p:cNvPr id="267470" name="Object 206"/>
          <p:cNvGraphicFramePr>
            <a:graphicFrameLocks noChangeAspect="1"/>
          </p:cNvGraphicFramePr>
          <p:nvPr/>
        </p:nvGraphicFramePr>
        <p:xfrm>
          <a:off x="5556250" y="4152900"/>
          <a:ext cx="1582738" cy="295275"/>
        </p:xfrm>
        <a:graphic>
          <a:graphicData uri="http://schemas.openxmlformats.org/presentationml/2006/ole">
            <p:oleObj spid="_x0000_s267470" name="Формула" r:id="rId24" imgW="1295280" imgH="241200" progId="Equation.3">
              <p:embed/>
            </p:oleObj>
          </a:graphicData>
        </a:graphic>
      </p:graphicFrame>
      <p:graphicFrame>
        <p:nvGraphicFramePr>
          <p:cNvPr id="267471" name="Object 207"/>
          <p:cNvGraphicFramePr>
            <a:graphicFrameLocks noChangeAspect="1"/>
          </p:cNvGraphicFramePr>
          <p:nvPr/>
        </p:nvGraphicFramePr>
        <p:xfrm>
          <a:off x="1735138" y="4646613"/>
          <a:ext cx="4918075" cy="295275"/>
        </p:xfrm>
        <a:graphic>
          <a:graphicData uri="http://schemas.openxmlformats.org/presentationml/2006/ole">
            <p:oleObj spid="_x0000_s267471" name="Формула" r:id="rId25" imgW="4025880" imgH="241200" progId="Equation.3">
              <p:embed/>
            </p:oleObj>
          </a:graphicData>
        </a:graphic>
      </p:graphicFrame>
      <p:grpSp>
        <p:nvGrpSpPr>
          <p:cNvPr id="267516" name="Group 252"/>
          <p:cNvGrpSpPr>
            <a:grpSpLocks/>
          </p:cNvGrpSpPr>
          <p:nvPr/>
        </p:nvGrpSpPr>
        <p:grpSpPr bwMode="auto">
          <a:xfrm>
            <a:off x="7165975" y="3733800"/>
            <a:ext cx="1836738" cy="1657350"/>
            <a:chOff x="2912" y="2802"/>
            <a:chExt cx="1157" cy="1044"/>
          </a:xfrm>
        </p:grpSpPr>
        <p:sp>
          <p:nvSpPr>
            <p:cNvPr id="267472" name="Line 208"/>
            <p:cNvSpPr>
              <a:spLocks noChangeShapeType="1"/>
            </p:cNvSpPr>
            <p:nvPr/>
          </p:nvSpPr>
          <p:spPr bwMode="auto">
            <a:xfrm flipV="1">
              <a:off x="3360" y="2835"/>
              <a:ext cx="0" cy="693"/>
            </a:xfrm>
            <a:prstGeom prst="line">
              <a:avLst/>
            </a:prstGeom>
            <a:noFill/>
            <a:ln w="9525">
              <a:solidFill>
                <a:srgbClr val="339966"/>
              </a:solidFill>
              <a:round/>
              <a:headEnd/>
              <a:tailEnd type="triangle" w="med" len="med"/>
            </a:ln>
            <a:effectLst/>
          </p:spPr>
          <p:txBody>
            <a:bodyPr/>
            <a:lstStyle/>
            <a:p>
              <a:endParaRPr lang="ru-RU"/>
            </a:p>
          </p:txBody>
        </p:sp>
        <p:sp>
          <p:nvSpPr>
            <p:cNvPr id="267473" name="Line 209"/>
            <p:cNvSpPr>
              <a:spLocks noChangeShapeType="1"/>
            </p:cNvSpPr>
            <p:nvPr/>
          </p:nvSpPr>
          <p:spPr bwMode="auto">
            <a:xfrm rot="5400000" flipV="1">
              <a:off x="3689" y="3203"/>
              <a:ext cx="0" cy="660"/>
            </a:xfrm>
            <a:prstGeom prst="line">
              <a:avLst/>
            </a:prstGeom>
            <a:noFill/>
            <a:ln w="9525">
              <a:solidFill>
                <a:srgbClr val="339966"/>
              </a:solidFill>
              <a:round/>
              <a:headEnd/>
              <a:tailEnd type="triangle" w="med" len="med"/>
            </a:ln>
            <a:effectLst/>
          </p:spPr>
          <p:txBody>
            <a:bodyPr/>
            <a:lstStyle/>
            <a:p>
              <a:endParaRPr lang="ru-RU"/>
            </a:p>
          </p:txBody>
        </p:sp>
        <p:sp>
          <p:nvSpPr>
            <p:cNvPr id="267474" name="Line 210"/>
            <p:cNvSpPr>
              <a:spLocks noChangeShapeType="1"/>
            </p:cNvSpPr>
            <p:nvPr/>
          </p:nvSpPr>
          <p:spPr bwMode="auto">
            <a:xfrm flipH="1">
              <a:off x="2975" y="3533"/>
              <a:ext cx="384" cy="228"/>
            </a:xfrm>
            <a:prstGeom prst="line">
              <a:avLst/>
            </a:prstGeom>
            <a:noFill/>
            <a:ln w="9525">
              <a:solidFill>
                <a:srgbClr val="339966"/>
              </a:solidFill>
              <a:round/>
              <a:headEnd/>
              <a:tailEnd type="triangle" w="med" len="med"/>
            </a:ln>
            <a:effectLst/>
          </p:spPr>
          <p:txBody>
            <a:bodyPr/>
            <a:lstStyle/>
            <a:p>
              <a:endParaRPr lang="ru-RU"/>
            </a:p>
          </p:txBody>
        </p:sp>
        <p:sp>
          <p:nvSpPr>
            <p:cNvPr id="267475" name="Line 211"/>
            <p:cNvSpPr>
              <a:spLocks noChangeShapeType="1"/>
            </p:cNvSpPr>
            <p:nvPr/>
          </p:nvSpPr>
          <p:spPr bwMode="auto">
            <a:xfrm flipV="1">
              <a:off x="3360" y="3414"/>
              <a:ext cx="0" cy="120"/>
            </a:xfrm>
            <a:prstGeom prst="line">
              <a:avLst/>
            </a:prstGeom>
            <a:noFill/>
            <a:ln w="25400">
              <a:solidFill>
                <a:schemeClr val="tx1"/>
              </a:solidFill>
              <a:round/>
              <a:headEnd/>
              <a:tailEnd type="triangle" w="med" len="med"/>
            </a:ln>
            <a:effectLst/>
          </p:spPr>
          <p:txBody>
            <a:bodyPr/>
            <a:lstStyle/>
            <a:p>
              <a:endParaRPr lang="ru-RU"/>
            </a:p>
          </p:txBody>
        </p:sp>
        <p:sp>
          <p:nvSpPr>
            <p:cNvPr id="267476" name="Line 212"/>
            <p:cNvSpPr>
              <a:spLocks noChangeShapeType="1"/>
            </p:cNvSpPr>
            <p:nvPr/>
          </p:nvSpPr>
          <p:spPr bwMode="auto">
            <a:xfrm rot="5400000" flipV="1">
              <a:off x="3413" y="3473"/>
              <a:ext cx="0" cy="120"/>
            </a:xfrm>
            <a:prstGeom prst="line">
              <a:avLst/>
            </a:prstGeom>
            <a:noFill/>
            <a:ln w="25400">
              <a:solidFill>
                <a:schemeClr val="tx1"/>
              </a:solidFill>
              <a:round/>
              <a:headEnd/>
              <a:tailEnd type="triangle" w="med" len="med"/>
            </a:ln>
            <a:effectLst/>
          </p:spPr>
          <p:txBody>
            <a:bodyPr/>
            <a:lstStyle/>
            <a:p>
              <a:endParaRPr lang="ru-RU"/>
            </a:p>
          </p:txBody>
        </p:sp>
        <p:sp>
          <p:nvSpPr>
            <p:cNvPr id="267477" name="Line 213"/>
            <p:cNvSpPr>
              <a:spLocks noChangeShapeType="1"/>
            </p:cNvSpPr>
            <p:nvPr/>
          </p:nvSpPr>
          <p:spPr bwMode="auto">
            <a:xfrm rot="-5400000" flipH="1" flipV="1">
              <a:off x="3277" y="3517"/>
              <a:ext cx="60" cy="90"/>
            </a:xfrm>
            <a:prstGeom prst="line">
              <a:avLst/>
            </a:prstGeom>
            <a:noFill/>
            <a:ln w="25400">
              <a:solidFill>
                <a:schemeClr val="tx1"/>
              </a:solidFill>
              <a:round/>
              <a:headEnd/>
              <a:tailEnd type="triangle" w="med" len="med"/>
            </a:ln>
            <a:effectLst/>
          </p:spPr>
          <p:txBody>
            <a:bodyPr/>
            <a:lstStyle/>
            <a:p>
              <a:endParaRPr lang="ru-RU"/>
            </a:p>
          </p:txBody>
        </p:sp>
        <p:graphicFrame>
          <p:nvGraphicFramePr>
            <p:cNvPr id="267478" name="Object 214"/>
            <p:cNvGraphicFramePr>
              <a:graphicFrameLocks noChangeAspect="1"/>
            </p:cNvGraphicFramePr>
            <p:nvPr/>
          </p:nvGraphicFramePr>
          <p:xfrm>
            <a:off x="3406" y="3348"/>
            <a:ext cx="64" cy="120"/>
          </p:xfrm>
          <a:graphic>
            <a:graphicData uri="http://schemas.openxmlformats.org/presentationml/2006/ole">
              <p:oleObj spid="_x0000_s267478" name="Формула" r:id="rId26" imgW="101520" imgH="190440" progId="Equation.3">
                <p:embed/>
              </p:oleObj>
            </a:graphicData>
          </a:graphic>
        </p:graphicFrame>
        <p:graphicFrame>
          <p:nvGraphicFramePr>
            <p:cNvPr id="267479" name="Object 215"/>
            <p:cNvGraphicFramePr>
              <a:graphicFrameLocks noChangeAspect="1"/>
            </p:cNvGraphicFramePr>
            <p:nvPr/>
          </p:nvGraphicFramePr>
          <p:xfrm>
            <a:off x="3475" y="3399"/>
            <a:ext cx="80" cy="136"/>
          </p:xfrm>
          <a:graphic>
            <a:graphicData uri="http://schemas.openxmlformats.org/presentationml/2006/ole">
              <p:oleObj spid="_x0000_s267479" name="Формула" r:id="rId27" imgW="126720" imgH="215640" progId="Equation.3">
                <p:embed/>
              </p:oleObj>
            </a:graphicData>
          </a:graphic>
        </p:graphicFrame>
        <p:graphicFrame>
          <p:nvGraphicFramePr>
            <p:cNvPr id="267480" name="Object 216"/>
            <p:cNvGraphicFramePr>
              <a:graphicFrameLocks noChangeAspect="1"/>
            </p:cNvGraphicFramePr>
            <p:nvPr/>
          </p:nvGraphicFramePr>
          <p:xfrm>
            <a:off x="3224" y="3420"/>
            <a:ext cx="88" cy="128"/>
          </p:xfrm>
          <a:graphic>
            <a:graphicData uri="http://schemas.openxmlformats.org/presentationml/2006/ole">
              <p:oleObj spid="_x0000_s267480" name="Формула" r:id="rId28" imgW="139680" imgH="203040" progId="Equation.3">
                <p:embed/>
              </p:oleObj>
            </a:graphicData>
          </a:graphic>
        </p:graphicFrame>
        <p:sp>
          <p:nvSpPr>
            <p:cNvPr id="267481" name="AutoShape 217"/>
            <p:cNvSpPr>
              <a:spLocks noChangeArrowheads="1"/>
            </p:cNvSpPr>
            <p:nvPr/>
          </p:nvSpPr>
          <p:spPr bwMode="auto">
            <a:xfrm rot="1466637">
              <a:off x="3486" y="3138"/>
              <a:ext cx="300" cy="72"/>
            </a:xfrm>
            <a:prstGeom prst="rightArrow">
              <a:avLst>
                <a:gd name="adj1" fmla="val 50000"/>
                <a:gd name="adj2" fmla="val 104167"/>
              </a:avLst>
            </a:prstGeom>
            <a:solidFill>
              <a:srgbClr val="FF0000"/>
            </a:solidFill>
            <a:ln w="9525">
              <a:solidFill>
                <a:schemeClr val="tx1"/>
              </a:solidFill>
              <a:miter lim="800000"/>
              <a:headEnd/>
              <a:tailEnd/>
            </a:ln>
            <a:effectLst/>
          </p:spPr>
          <p:txBody>
            <a:bodyPr wrap="none" anchor="ctr"/>
            <a:lstStyle/>
            <a:p>
              <a:endParaRPr lang="ru-RU"/>
            </a:p>
          </p:txBody>
        </p:sp>
        <p:sp>
          <p:nvSpPr>
            <p:cNvPr id="267482" name="Line 218"/>
            <p:cNvSpPr>
              <a:spLocks noChangeShapeType="1"/>
            </p:cNvSpPr>
            <p:nvPr/>
          </p:nvSpPr>
          <p:spPr bwMode="auto">
            <a:xfrm flipH="1">
              <a:off x="3492" y="3120"/>
              <a:ext cx="12" cy="609"/>
            </a:xfrm>
            <a:prstGeom prst="line">
              <a:avLst/>
            </a:prstGeom>
            <a:noFill/>
            <a:ln w="9525">
              <a:solidFill>
                <a:srgbClr val="FF0000"/>
              </a:solidFill>
              <a:prstDash val="dash"/>
              <a:round/>
              <a:headEnd/>
              <a:tailEnd/>
            </a:ln>
            <a:effectLst/>
          </p:spPr>
          <p:txBody>
            <a:bodyPr/>
            <a:lstStyle/>
            <a:p>
              <a:endParaRPr lang="ru-RU"/>
            </a:p>
          </p:txBody>
        </p:sp>
        <p:sp>
          <p:nvSpPr>
            <p:cNvPr id="267483" name="Line 219"/>
            <p:cNvSpPr>
              <a:spLocks noChangeShapeType="1"/>
            </p:cNvSpPr>
            <p:nvPr/>
          </p:nvSpPr>
          <p:spPr bwMode="auto">
            <a:xfrm flipH="1">
              <a:off x="3752" y="3233"/>
              <a:ext cx="9" cy="399"/>
            </a:xfrm>
            <a:prstGeom prst="line">
              <a:avLst/>
            </a:prstGeom>
            <a:noFill/>
            <a:ln w="9525">
              <a:solidFill>
                <a:srgbClr val="FF0000"/>
              </a:solidFill>
              <a:prstDash val="dash"/>
              <a:round/>
              <a:headEnd/>
              <a:tailEnd/>
            </a:ln>
            <a:effectLst/>
          </p:spPr>
          <p:txBody>
            <a:bodyPr/>
            <a:lstStyle/>
            <a:p>
              <a:endParaRPr lang="ru-RU"/>
            </a:p>
          </p:txBody>
        </p:sp>
        <p:sp>
          <p:nvSpPr>
            <p:cNvPr id="267484" name="Line 220"/>
            <p:cNvSpPr>
              <a:spLocks noChangeShapeType="1"/>
            </p:cNvSpPr>
            <p:nvPr/>
          </p:nvSpPr>
          <p:spPr bwMode="auto">
            <a:xfrm flipH="1">
              <a:off x="3044" y="3119"/>
              <a:ext cx="12" cy="609"/>
            </a:xfrm>
            <a:prstGeom prst="line">
              <a:avLst/>
            </a:prstGeom>
            <a:noFill/>
            <a:ln w="9525">
              <a:solidFill>
                <a:srgbClr val="FF0000"/>
              </a:solidFill>
              <a:prstDash val="dash"/>
              <a:round/>
              <a:headEnd/>
              <a:tailEnd/>
            </a:ln>
            <a:effectLst/>
          </p:spPr>
          <p:txBody>
            <a:bodyPr/>
            <a:lstStyle/>
            <a:p>
              <a:endParaRPr lang="ru-RU"/>
            </a:p>
          </p:txBody>
        </p:sp>
        <p:sp>
          <p:nvSpPr>
            <p:cNvPr id="267485" name="Line 221"/>
            <p:cNvSpPr>
              <a:spLocks noChangeShapeType="1"/>
            </p:cNvSpPr>
            <p:nvPr/>
          </p:nvSpPr>
          <p:spPr bwMode="auto">
            <a:xfrm flipH="1">
              <a:off x="3796" y="2926"/>
              <a:ext cx="12" cy="609"/>
            </a:xfrm>
            <a:prstGeom prst="line">
              <a:avLst/>
            </a:prstGeom>
            <a:noFill/>
            <a:ln w="9525">
              <a:solidFill>
                <a:srgbClr val="FF0000"/>
              </a:solidFill>
              <a:prstDash val="dash"/>
              <a:round/>
              <a:headEnd/>
              <a:tailEnd/>
            </a:ln>
            <a:effectLst/>
          </p:spPr>
          <p:txBody>
            <a:bodyPr/>
            <a:lstStyle/>
            <a:p>
              <a:endParaRPr lang="ru-RU"/>
            </a:p>
          </p:txBody>
        </p:sp>
        <p:sp>
          <p:nvSpPr>
            <p:cNvPr id="267486" name="Line 222"/>
            <p:cNvSpPr>
              <a:spLocks noChangeShapeType="1"/>
            </p:cNvSpPr>
            <p:nvPr/>
          </p:nvSpPr>
          <p:spPr bwMode="auto">
            <a:xfrm rot="5400000" flipH="1">
              <a:off x="3266" y="3504"/>
              <a:ext cx="6" cy="435"/>
            </a:xfrm>
            <a:prstGeom prst="line">
              <a:avLst/>
            </a:prstGeom>
            <a:noFill/>
            <a:ln w="9525">
              <a:solidFill>
                <a:srgbClr val="FF0000"/>
              </a:solidFill>
              <a:prstDash val="dash"/>
              <a:round/>
              <a:headEnd/>
              <a:tailEnd/>
            </a:ln>
            <a:effectLst/>
          </p:spPr>
          <p:txBody>
            <a:bodyPr/>
            <a:lstStyle/>
            <a:p>
              <a:endParaRPr lang="ru-RU"/>
            </a:p>
          </p:txBody>
        </p:sp>
        <p:sp>
          <p:nvSpPr>
            <p:cNvPr id="267487" name="Line 223"/>
            <p:cNvSpPr>
              <a:spLocks noChangeShapeType="1"/>
            </p:cNvSpPr>
            <p:nvPr/>
          </p:nvSpPr>
          <p:spPr bwMode="auto">
            <a:xfrm rot="5400000" flipH="1">
              <a:off x="3277" y="2894"/>
              <a:ext cx="6" cy="435"/>
            </a:xfrm>
            <a:prstGeom prst="line">
              <a:avLst/>
            </a:prstGeom>
            <a:noFill/>
            <a:ln w="9525">
              <a:solidFill>
                <a:srgbClr val="FF0000"/>
              </a:solidFill>
              <a:prstDash val="dash"/>
              <a:round/>
              <a:headEnd/>
              <a:tailEnd/>
            </a:ln>
            <a:effectLst/>
          </p:spPr>
          <p:txBody>
            <a:bodyPr/>
            <a:lstStyle/>
            <a:p>
              <a:endParaRPr lang="ru-RU"/>
            </a:p>
          </p:txBody>
        </p:sp>
        <p:sp>
          <p:nvSpPr>
            <p:cNvPr id="267488" name="Line 224"/>
            <p:cNvSpPr>
              <a:spLocks noChangeShapeType="1"/>
            </p:cNvSpPr>
            <p:nvPr/>
          </p:nvSpPr>
          <p:spPr bwMode="auto">
            <a:xfrm flipH="1">
              <a:off x="3493" y="3532"/>
              <a:ext cx="306" cy="186"/>
            </a:xfrm>
            <a:prstGeom prst="line">
              <a:avLst/>
            </a:prstGeom>
            <a:noFill/>
            <a:ln w="9525">
              <a:solidFill>
                <a:srgbClr val="FF0000"/>
              </a:solidFill>
              <a:prstDash val="dash"/>
              <a:round/>
              <a:headEnd/>
              <a:tailEnd/>
            </a:ln>
            <a:effectLst/>
          </p:spPr>
          <p:txBody>
            <a:bodyPr/>
            <a:lstStyle/>
            <a:p>
              <a:endParaRPr lang="ru-RU"/>
            </a:p>
          </p:txBody>
        </p:sp>
        <p:sp>
          <p:nvSpPr>
            <p:cNvPr id="267489" name="Line 225"/>
            <p:cNvSpPr>
              <a:spLocks noChangeShapeType="1"/>
            </p:cNvSpPr>
            <p:nvPr/>
          </p:nvSpPr>
          <p:spPr bwMode="auto">
            <a:xfrm flipH="1">
              <a:off x="3051" y="2922"/>
              <a:ext cx="306" cy="186"/>
            </a:xfrm>
            <a:prstGeom prst="line">
              <a:avLst/>
            </a:prstGeom>
            <a:noFill/>
            <a:ln w="9525">
              <a:solidFill>
                <a:srgbClr val="FF0000"/>
              </a:solidFill>
              <a:prstDash val="dash"/>
              <a:round/>
              <a:headEnd/>
              <a:tailEnd/>
            </a:ln>
            <a:effectLst/>
          </p:spPr>
          <p:txBody>
            <a:bodyPr/>
            <a:lstStyle/>
            <a:p>
              <a:endParaRPr lang="ru-RU"/>
            </a:p>
          </p:txBody>
        </p:sp>
        <p:sp>
          <p:nvSpPr>
            <p:cNvPr id="267490" name="Line 226"/>
            <p:cNvSpPr>
              <a:spLocks noChangeShapeType="1"/>
            </p:cNvSpPr>
            <p:nvPr/>
          </p:nvSpPr>
          <p:spPr bwMode="auto">
            <a:xfrm flipH="1">
              <a:off x="3494" y="2933"/>
              <a:ext cx="306" cy="186"/>
            </a:xfrm>
            <a:prstGeom prst="line">
              <a:avLst/>
            </a:prstGeom>
            <a:noFill/>
            <a:ln w="9525">
              <a:solidFill>
                <a:srgbClr val="FF0000"/>
              </a:solidFill>
              <a:prstDash val="dash"/>
              <a:round/>
              <a:headEnd/>
              <a:tailEnd/>
            </a:ln>
            <a:effectLst/>
          </p:spPr>
          <p:txBody>
            <a:bodyPr/>
            <a:lstStyle/>
            <a:p>
              <a:endParaRPr lang="ru-RU"/>
            </a:p>
          </p:txBody>
        </p:sp>
        <p:sp>
          <p:nvSpPr>
            <p:cNvPr id="267491" name="Line 227"/>
            <p:cNvSpPr>
              <a:spLocks noChangeShapeType="1"/>
            </p:cNvSpPr>
            <p:nvPr/>
          </p:nvSpPr>
          <p:spPr bwMode="auto">
            <a:xfrm rot="5400000" flipH="1">
              <a:off x="3568" y="2705"/>
              <a:ext cx="6" cy="435"/>
            </a:xfrm>
            <a:prstGeom prst="line">
              <a:avLst/>
            </a:prstGeom>
            <a:noFill/>
            <a:ln w="9525">
              <a:solidFill>
                <a:srgbClr val="FF0000"/>
              </a:solidFill>
              <a:prstDash val="dash"/>
              <a:round/>
              <a:headEnd/>
              <a:tailEnd/>
            </a:ln>
            <a:effectLst/>
          </p:spPr>
          <p:txBody>
            <a:bodyPr/>
            <a:lstStyle/>
            <a:p>
              <a:endParaRPr lang="ru-RU"/>
            </a:p>
          </p:txBody>
        </p:sp>
        <p:sp>
          <p:nvSpPr>
            <p:cNvPr id="267492" name="Line 228"/>
            <p:cNvSpPr>
              <a:spLocks noChangeShapeType="1"/>
            </p:cNvSpPr>
            <p:nvPr/>
          </p:nvSpPr>
          <p:spPr bwMode="auto">
            <a:xfrm rot="5400000" flipH="1">
              <a:off x="3471" y="3351"/>
              <a:ext cx="9" cy="564"/>
            </a:xfrm>
            <a:prstGeom prst="line">
              <a:avLst/>
            </a:prstGeom>
            <a:noFill/>
            <a:ln w="9525">
              <a:solidFill>
                <a:srgbClr val="FF0000"/>
              </a:solidFill>
              <a:prstDash val="dash"/>
              <a:round/>
              <a:headEnd/>
              <a:tailEnd/>
            </a:ln>
            <a:effectLst/>
          </p:spPr>
          <p:txBody>
            <a:bodyPr/>
            <a:lstStyle/>
            <a:p>
              <a:endParaRPr lang="ru-RU"/>
            </a:p>
          </p:txBody>
        </p:sp>
        <p:sp>
          <p:nvSpPr>
            <p:cNvPr id="267493" name="Line 229"/>
            <p:cNvSpPr>
              <a:spLocks noChangeShapeType="1"/>
            </p:cNvSpPr>
            <p:nvPr/>
          </p:nvSpPr>
          <p:spPr bwMode="auto">
            <a:xfrm flipH="1">
              <a:off x="3750" y="3531"/>
              <a:ext cx="171" cy="105"/>
            </a:xfrm>
            <a:prstGeom prst="line">
              <a:avLst/>
            </a:prstGeom>
            <a:noFill/>
            <a:ln w="9525">
              <a:solidFill>
                <a:srgbClr val="FF0000"/>
              </a:solidFill>
              <a:prstDash val="dash"/>
              <a:round/>
              <a:headEnd/>
              <a:tailEnd/>
            </a:ln>
            <a:effectLst/>
          </p:spPr>
          <p:txBody>
            <a:bodyPr/>
            <a:lstStyle/>
            <a:p>
              <a:endParaRPr lang="ru-RU"/>
            </a:p>
          </p:txBody>
        </p:sp>
        <p:sp>
          <p:nvSpPr>
            <p:cNvPr id="267494" name="Line 230"/>
            <p:cNvSpPr>
              <a:spLocks noChangeShapeType="1"/>
            </p:cNvSpPr>
            <p:nvPr/>
          </p:nvSpPr>
          <p:spPr bwMode="auto">
            <a:xfrm flipH="1">
              <a:off x="3922" y="3136"/>
              <a:ext cx="9" cy="399"/>
            </a:xfrm>
            <a:prstGeom prst="line">
              <a:avLst/>
            </a:prstGeom>
            <a:noFill/>
            <a:ln w="9525">
              <a:solidFill>
                <a:srgbClr val="FF0000"/>
              </a:solidFill>
              <a:prstDash val="dash"/>
              <a:round/>
              <a:headEnd/>
              <a:tailEnd/>
            </a:ln>
            <a:effectLst/>
          </p:spPr>
          <p:txBody>
            <a:bodyPr/>
            <a:lstStyle/>
            <a:p>
              <a:endParaRPr lang="ru-RU"/>
            </a:p>
          </p:txBody>
        </p:sp>
        <p:sp>
          <p:nvSpPr>
            <p:cNvPr id="267495" name="Line 231"/>
            <p:cNvSpPr>
              <a:spLocks noChangeShapeType="1"/>
            </p:cNvSpPr>
            <p:nvPr/>
          </p:nvSpPr>
          <p:spPr bwMode="auto">
            <a:xfrm flipH="1">
              <a:off x="3764" y="3122"/>
              <a:ext cx="171" cy="105"/>
            </a:xfrm>
            <a:prstGeom prst="line">
              <a:avLst/>
            </a:prstGeom>
            <a:noFill/>
            <a:ln w="9525">
              <a:solidFill>
                <a:srgbClr val="FF0000"/>
              </a:solidFill>
              <a:prstDash val="dash"/>
              <a:round/>
              <a:headEnd/>
              <a:tailEnd/>
            </a:ln>
            <a:effectLst/>
          </p:spPr>
          <p:txBody>
            <a:bodyPr/>
            <a:lstStyle/>
            <a:p>
              <a:endParaRPr lang="ru-RU"/>
            </a:p>
          </p:txBody>
        </p:sp>
        <p:sp>
          <p:nvSpPr>
            <p:cNvPr id="267496" name="Line 232"/>
            <p:cNvSpPr>
              <a:spLocks noChangeShapeType="1"/>
            </p:cNvSpPr>
            <p:nvPr/>
          </p:nvSpPr>
          <p:spPr bwMode="auto">
            <a:xfrm rot="5400000" flipH="1">
              <a:off x="3464" y="2948"/>
              <a:ext cx="9" cy="564"/>
            </a:xfrm>
            <a:prstGeom prst="line">
              <a:avLst/>
            </a:prstGeom>
            <a:noFill/>
            <a:ln w="9525">
              <a:solidFill>
                <a:srgbClr val="FF0000"/>
              </a:solidFill>
              <a:prstDash val="dash"/>
              <a:round/>
              <a:headEnd/>
              <a:tailEnd/>
            </a:ln>
            <a:effectLst/>
          </p:spPr>
          <p:txBody>
            <a:bodyPr/>
            <a:lstStyle/>
            <a:p>
              <a:endParaRPr lang="ru-RU"/>
            </a:p>
          </p:txBody>
        </p:sp>
        <p:sp>
          <p:nvSpPr>
            <p:cNvPr id="267497" name="Line 233"/>
            <p:cNvSpPr>
              <a:spLocks noChangeShapeType="1"/>
            </p:cNvSpPr>
            <p:nvPr/>
          </p:nvSpPr>
          <p:spPr bwMode="auto">
            <a:xfrm flipH="1">
              <a:off x="3187" y="3226"/>
              <a:ext cx="9" cy="399"/>
            </a:xfrm>
            <a:prstGeom prst="line">
              <a:avLst/>
            </a:prstGeom>
            <a:noFill/>
            <a:ln w="9525">
              <a:solidFill>
                <a:srgbClr val="FF0000"/>
              </a:solidFill>
              <a:prstDash val="dash"/>
              <a:round/>
              <a:headEnd/>
              <a:tailEnd/>
            </a:ln>
            <a:effectLst/>
          </p:spPr>
          <p:txBody>
            <a:bodyPr/>
            <a:lstStyle/>
            <a:p>
              <a:endParaRPr lang="ru-RU"/>
            </a:p>
          </p:txBody>
        </p:sp>
        <p:sp>
          <p:nvSpPr>
            <p:cNvPr id="267498" name="Line 234"/>
            <p:cNvSpPr>
              <a:spLocks noChangeShapeType="1"/>
            </p:cNvSpPr>
            <p:nvPr/>
          </p:nvSpPr>
          <p:spPr bwMode="auto">
            <a:xfrm rot="5400000" flipH="1">
              <a:off x="3646" y="2842"/>
              <a:ext cx="9" cy="564"/>
            </a:xfrm>
            <a:prstGeom prst="line">
              <a:avLst/>
            </a:prstGeom>
            <a:noFill/>
            <a:ln w="9525">
              <a:solidFill>
                <a:srgbClr val="FF0000"/>
              </a:solidFill>
              <a:prstDash val="dash"/>
              <a:round/>
              <a:headEnd/>
              <a:tailEnd/>
            </a:ln>
            <a:effectLst/>
          </p:spPr>
          <p:txBody>
            <a:bodyPr/>
            <a:lstStyle/>
            <a:p>
              <a:endParaRPr lang="ru-RU"/>
            </a:p>
          </p:txBody>
        </p:sp>
        <p:sp>
          <p:nvSpPr>
            <p:cNvPr id="267499" name="Line 235"/>
            <p:cNvSpPr>
              <a:spLocks noChangeShapeType="1"/>
            </p:cNvSpPr>
            <p:nvPr/>
          </p:nvSpPr>
          <p:spPr bwMode="auto">
            <a:xfrm flipH="1">
              <a:off x="3190" y="3118"/>
              <a:ext cx="171" cy="105"/>
            </a:xfrm>
            <a:prstGeom prst="line">
              <a:avLst/>
            </a:prstGeom>
            <a:noFill/>
            <a:ln w="9525">
              <a:solidFill>
                <a:srgbClr val="FF0000"/>
              </a:solidFill>
              <a:prstDash val="dash"/>
              <a:round/>
              <a:headEnd/>
              <a:tailEnd/>
            </a:ln>
            <a:effectLst/>
          </p:spPr>
          <p:txBody>
            <a:bodyPr/>
            <a:lstStyle/>
            <a:p>
              <a:endParaRPr lang="ru-RU"/>
            </a:p>
          </p:txBody>
        </p:sp>
        <p:sp>
          <p:nvSpPr>
            <p:cNvPr id="267500" name="AutoShape 236"/>
            <p:cNvSpPr>
              <a:spLocks noChangeArrowheads="1"/>
            </p:cNvSpPr>
            <p:nvPr/>
          </p:nvSpPr>
          <p:spPr bwMode="auto">
            <a:xfrm rot="3553231">
              <a:off x="3756" y="3003"/>
              <a:ext cx="225" cy="56"/>
            </a:xfrm>
            <a:prstGeom prst="rightArrow">
              <a:avLst>
                <a:gd name="adj1" fmla="val 50000"/>
                <a:gd name="adj2" fmla="val 100446"/>
              </a:avLst>
            </a:prstGeom>
            <a:solidFill>
              <a:srgbClr val="CCFFCC"/>
            </a:solidFill>
            <a:ln w="9525">
              <a:solidFill>
                <a:srgbClr val="FF0000"/>
              </a:solidFill>
              <a:miter lim="800000"/>
              <a:headEnd/>
              <a:tailEnd/>
            </a:ln>
            <a:effectLst/>
          </p:spPr>
          <p:txBody>
            <a:bodyPr wrap="none" anchor="ctr"/>
            <a:lstStyle/>
            <a:p>
              <a:endParaRPr lang="ru-RU"/>
            </a:p>
          </p:txBody>
        </p:sp>
        <p:sp>
          <p:nvSpPr>
            <p:cNvPr id="267501" name="AutoShape 237"/>
            <p:cNvSpPr>
              <a:spLocks noChangeArrowheads="1"/>
            </p:cNvSpPr>
            <p:nvPr/>
          </p:nvSpPr>
          <p:spPr bwMode="auto">
            <a:xfrm rot="-1236238">
              <a:off x="3492" y="3656"/>
              <a:ext cx="272" cy="54"/>
            </a:xfrm>
            <a:prstGeom prst="rightArrow">
              <a:avLst>
                <a:gd name="adj1" fmla="val 50000"/>
                <a:gd name="adj2" fmla="val 125926"/>
              </a:avLst>
            </a:prstGeom>
            <a:solidFill>
              <a:srgbClr val="CCFFCC"/>
            </a:solidFill>
            <a:ln w="9525">
              <a:solidFill>
                <a:srgbClr val="FF0000"/>
              </a:solidFill>
              <a:miter lim="800000"/>
              <a:headEnd/>
              <a:tailEnd/>
            </a:ln>
            <a:effectLst/>
          </p:spPr>
          <p:txBody>
            <a:bodyPr wrap="none" anchor="ctr"/>
            <a:lstStyle/>
            <a:p>
              <a:endParaRPr lang="ru-RU"/>
            </a:p>
          </p:txBody>
        </p:sp>
        <p:sp>
          <p:nvSpPr>
            <p:cNvPr id="267502" name="AutoShape 238"/>
            <p:cNvSpPr>
              <a:spLocks noChangeArrowheads="1"/>
            </p:cNvSpPr>
            <p:nvPr/>
          </p:nvSpPr>
          <p:spPr bwMode="auto">
            <a:xfrm rot="2287938">
              <a:off x="3039" y="3142"/>
              <a:ext cx="176" cy="50"/>
            </a:xfrm>
            <a:prstGeom prst="rightArrow">
              <a:avLst>
                <a:gd name="adj1" fmla="val 50000"/>
                <a:gd name="adj2" fmla="val 88000"/>
              </a:avLst>
            </a:prstGeom>
            <a:solidFill>
              <a:srgbClr val="CCFFCC"/>
            </a:solidFill>
            <a:ln w="9525">
              <a:solidFill>
                <a:srgbClr val="FF0000"/>
              </a:solidFill>
              <a:miter lim="800000"/>
              <a:headEnd/>
              <a:tailEnd/>
            </a:ln>
            <a:effectLst/>
          </p:spPr>
          <p:txBody>
            <a:bodyPr wrap="none" anchor="ctr"/>
            <a:lstStyle/>
            <a:p>
              <a:endParaRPr lang="ru-RU"/>
            </a:p>
          </p:txBody>
        </p:sp>
        <p:sp>
          <p:nvSpPr>
            <p:cNvPr id="267503" name="Rectangle 239"/>
            <p:cNvSpPr>
              <a:spLocks noChangeArrowheads="1"/>
            </p:cNvSpPr>
            <p:nvPr/>
          </p:nvSpPr>
          <p:spPr bwMode="auto">
            <a:xfrm rot="-1721920">
              <a:off x="3036" y="3656"/>
              <a:ext cx="179" cy="27"/>
            </a:xfrm>
            <a:prstGeom prst="rect">
              <a:avLst/>
            </a:prstGeom>
            <a:solidFill>
              <a:srgbClr val="FF0000"/>
            </a:solidFill>
            <a:ln w="3175">
              <a:solidFill>
                <a:schemeClr val="tx1"/>
              </a:solidFill>
              <a:miter lim="800000"/>
              <a:headEnd/>
              <a:tailEnd/>
            </a:ln>
            <a:effectLst/>
          </p:spPr>
          <p:txBody>
            <a:bodyPr wrap="none" anchor="ctr"/>
            <a:lstStyle/>
            <a:p>
              <a:endParaRPr lang="ru-RU"/>
            </a:p>
          </p:txBody>
        </p:sp>
        <p:sp>
          <p:nvSpPr>
            <p:cNvPr id="267504" name="Rectangle 240"/>
            <p:cNvSpPr>
              <a:spLocks noChangeArrowheads="1"/>
            </p:cNvSpPr>
            <p:nvPr/>
          </p:nvSpPr>
          <p:spPr bwMode="auto">
            <a:xfrm rot="-5400000">
              <a:off x="3266" y="3008"/>
              <a:ext cx="189" cy="27"/>
            </a:xfrm>
            <a:prstGeom prst="rect">
              <a:avLst/>
            </a:prstGeom>
            <a:solidFill>
              <a:srgbClr val="FF0000"/>
            </a:solidFill>
            <a:ln w="3175">
              <a:solidFill>
                <a:schemeClr val="tx1"/>
              </a:solidFill>
              <a:miter lim="800000"/>
              <a:headEnd/>
              <a:tailEnd/>
            </a:ln>
            <a:effectLst/>
          </p:spPr>
          <p:txBody>
            <a:bodyPr wrap="none" anchor="ctr"/>
            <a:lstStyle/>
            <a:p>
              <a:endParaRPr lang="ru-RU"/>
            </a:p>
          </p:txBody>
        </p:sp>
        <p:sp>
          <p:nvSpPr>
            <p:cNvPr id="267505" name="Rectangle 241"/>
            <p:cNvSpPr>
              <a:spLocks noChangeArrowheads="1"/>
            </p:cNvSpPr>
            <p:nvPr/>
          </p:nvSpPr>
          <p:spPr bwMode="auto">
            <a:xfrm>
              <a:off x="3800" y="3518"/>
              <a:ext cx="120" cy="27"/>
            </a:xfrm>
            <a:prstGeom prst="rect">
              <a:avLst/>
            </a:prstGeom>
            <a:solidFill>
              <a:srgbClr val="FF0000"/>
            </a:solidFill>
            <a:ln w="3175">
              <a:solidFill>
                <a:schemeClr val="tx1"/>
              </a:solidFill>
              <a:miter lim="800000"/>
              <a:headEnd/>
              <a:tailEnd/>
            </a:ln>
            <a:effectLst/>
          </p:spPr>
          <p:txBody>
            <a:bodyPr wrap="none" anchor="ctr"/>
            <a:lstStyle/>
            <a:p>
              <a:endParaRPr lang="ru-RU"/>
            </a:p>
          </p:txBody>
        </p:sp>
        <p:graphicFrame>
          <p:nvGraphicFramePr>
            <p:cNvPr id="267506" name="Object 242"/>
            <p:cNvGraphicFramePr>
              <a:graphicFrameLocks noChangeAspect="1"/>
            </p:cNvGraphicFramePr>
            <p:nvPr/>
          </p:nvGraphicFramePr>
          <p:xfrm>
            <a:off x="3670" y="3024"/>
            <a:ext cx="97" cy="142"/>
          </p:xfrm>
          <a:graphic>
            <a:graphicData uri="http://schemas.openxmlformats.org/presentationml/2006/ole">
              <p:oleObj spid="_x0000_s267506" name="Формула" r:id="rId29" imgW="164880" imgH="241200" progId="Equation.3">
                <p:embed/>
              </p:oleObj>
            </a:graphicData>
          </a:graphic>
        </p:graphicFrame>
        <p:graphicFrame>
          <p:nvGraphicFramePr>
            <p:cNvPr id="267507" name="Object 243"/>
            <p:cNvGraphicFramePr>
              <a:graphicFrameLocks noChangeAspect="1"/>
            </p:cNvGraphicFramePr>
            <p:nvPr/>
          </p:nvGraphicFramePr>
          <p:xfrm>
            <a:off x="3058" y="3512"/>
            <a:ext cx="120" cy="135"/>
          </p:xfrm>
          <a:graphic>
            <a:graphicData uri="http://schemas.openxmlformats.org/presentationml/2006/ole">
              <p:oleObj spid="_x0000_s267507" name="Формула" r:id="rId30" imgW="203040" imgH="228600" progId="Equation.3">
                <p:embed/>
              </p:oleObj>
            </a:graphicData>
          </a:graphic>
        </p:graphicFrame>
        <p:graphicFrame>
          <p:nvGraphicFramePr>
            <p:cNvPr id="267508" name="Object 244"/>
            <p:cNvGraphicFramePr>
              <a:graphicFrameLocks noChangeAspect="1"/>
            </p:cNvGraphicFramePr>
            <p:nvPr/>
          </p:nvGraphicFramePr>
          <p:xfrm>
            <a:off x="3810" y="3367"/>
            <a:ext cx="90" cy="135"/>
          </p:xfrm>
          <a:graphic>
            <a:graphicData uri="http://schemas.openxmlformats.org/presentationml/2006/ole">
              <p:oleObj spid="_x0000_s267508" name="Формула" r:id="rId31" imgW="152280" imgH="228600" progId="Equation.3">
                <p:embed/>
              </p:oleObj>
            </a:graphicData>
          </a:graphic>
        </p:graphicFrame>
        <p:graphicFrame>
          <p:nvGraphicFramePr>
            <p:cNvPr id="267509" name="Object 245"/>
            <p:cNvGraphicFramePr>
              <a:graphicFrameLocks noChangeAspect="1"/>
            </p:cNvGraphicFramePr>
            <p:nvPr/>
          </p:nvGraphicFramePr>
          <p:xfrm>
            <a:off x="3394" y="2952"/>
            <a:ext cx="105" cy="135"/>
          </p:xfrm>
          <a:graphic>
            <a:graphicData uri="http://schemas.openxmlformats.org/presentationml/2006/ole">
              <p:oleObj spid="_x0000_s267509" name="Формула" r:id="rId32" imgW="177480" imgH="228600" progId="Equation.3">
                <p:embed/>
              </p:oleObj>
            </a:graphicData>
          </a:graphic>
        </p:graphicFrame>
        <p:graphicFrame>
          <p:nvGraphicFramePr>
            <p:cNvPr id="267510" name="Object 246"/>
            <p:cNvGraphicFramePr>
              <a:graphicFrameLocks noChangeAspect="1"/>
            </p:cNvGraphicFramePr>
            <p:nvPr/>
          </p:nvGraphicFramePr>
          <p:xfrm>
            <a:off x="2912" y="3652"/>
            <a:ext cx="80" cy="88"/>
          </p:xfrm>
          <a:graphic>
            <a:graphicData uri="http://schemas.openxmlformats.org/presentationml/2006/ole">
              <p:oleObj spid="_x0000_s267510" name="Формула" r:id="rId33" imgW="126720" imgH="139680" progId="Equation.3">
                <p:embed/>
              </p:oleObj>
            </a:graphicData>
          </a:graphic>
        </p:graphicFrame>
        <p:graphicFrame>
          <p:nvGraphicFramePr>
            <p:cNvPr id="267511" name="Object 247"/>
            <p:cNvGraphicFramePr>
              <a:graphicFrameLocks noChangeAspect="1"/>
            </p:cNvGraphicFramePr>
            <p:nvPr/>
          </p:nvGraphicFramePr>
          <p:xfrm>
            <a:off x="3981" y="3403"/>
            <a:ext cx="88" cy="104"/>
          </p:xfrm>
          <a:graphic>
            <a:graphicData uri="http://schemas.openxmlformats.org/presentationml/2006/ole">
              <p:oleObj spid="_x0000_s267511" name="Формула" r:id="rId34" imgW="139680" imgH="164880" progId="Equation.3">
                <p:embed/>
              </p:oleObj>
            </a:graphicData>
          </a:graphic>
        </p:graphicFrame>
        <p:graphicFrame>
          <p:nvGraphicFramePr>
            <p:cNvPr id="267512" name="Object 248"/>
            <p:cNvGraphicFramePr>
              <a:graphicFrameLocks noChangeAspect="1"/>
            </p:cNvGraphicFramePr>
            <p:nvPr/>
          </p:nvGraphicFramePr>
          <p:xfrm>
            <a:off x="3390" y="2802"/>
            <a:ext cx="80" cy="80"/>
          </p:xfrm>
          <a:graphic>
            <a:graphicData uri="http://schemas.openxmlformats.org/presentationml/2006/ole">
              <p:oleObj spid="_x0000_s267512" name="Формула" r:id="rId35" imgW="126720" imgH="126720" progId="Equation.3">
                <p:embed/>
              </p:oleObj>
            </a:graphicData>
          </a:graphic>
        </p:graphicFrame>
        <p:graphicFrame>
          <p:nvGraphicFramePr>
            <p:cNvPr id="267513" name="Object 249"/>
            <p:cNvGraphicFramePr>
              <a:graphicFrameLocks noChangeAspect="1"/>
            </p:cNvGraphicFramePr>
            <p:nvPr/>
          </p:nvGraphicFramePr>
          <p:xfrm>
            <a:off x="3886" y="2912"/>
            <a:ext cx="179" cy="149"/>
          </p:xfrm>
          <a:graphic>
            <a:graphicData uri="http://schemas.openxmlformats.org/presentationml/2006/ole">
              <p:oleObj spid="_x0000_s267513" name="Формула" r:id="rId36" imgW="304560" imgH="253800" progId="Equation.3">
                <p:embed/>
              </p:oleObj>
            </a:graphicData>
          </a:graphic>
        </p:graphicFrame>
        <p:graphicFrame>
          <p:nvGraphicFramePr>
            <p:cNvPr id="267514" name="Object 250"/>
            <p:cNvGraphicFramePr>
              <a:graphicFrameLocks noChangeAspect="1"/>
            </p:cNvGraphicFramePr>
            <p:nvPr/>
          </p:nvGraphicFramePr>
          <p:xfrm>
            <a:off x="3657" y="3697"/>
            <a:ext cx="179" cy="149"/>
          </p:xfrm>
          <a:graphic>
            <a:graphicData uri="http://schemas.openxmlformats.org/presentationml/2006/ole">
              <p:oleObj spid="_x0000_s267514" name="Формула" r:id="rId37" imgW="304560" imgH="253800" progId="Equation.3">
                <p:embed/>
              </p:oleObj>
            </a:graphicData>
          </a:graphic>
        </p:graphicFrame>
        <p:graphicFrame>
          <p:nvGraphicFramePr>
            <p:cNvPr id="267515" name="Object 251"/>
            <p:cNvGraphicFramePr>
              <a:graphicFrameLocks noChangeAspect="1"/>
            </p:cNvGraphicFramePr>
            <p:nvPr/>
          </p:nvGraphicFramePr>
          <p:xfrm>
            <a:off x="3042" y="3192"/>
            <a:ext cx="171" cy="149"/>
          </p:xfrm>
          <a:graphic>
            <a:graphicData uri="http://schemas.openxmlformats.org/presentationml/2006/ole">
              <p:oleObj spid="_x0000_s267515" name="Формула" r:id="rId38" imgW="291960" imgH="253800" progId="Equation.3">
                <p:embed/>
              </p:oleObj>
            </a:graphicData>
          </a:graphic>
        </p:graphicFrame>
      </p:grpSp>
      <p:sp>
        <p:nvSpPr>
          <p:cNvPr id="267518" name="Text Box 254"/>
          <p:cNvSpPr txBox="1">
            <a:spLocks noChangeArrowheads="1"/>
          </p:cNvSpPr>
          <p:nvPr/>
        </p:nvSpPr>
        <p:spPr bwMode="auto">
          <a:xfrm>
            <a:off x="136525" y="4354513"/>
            <a:ext cx="4119563" cy="244475"/>
          </a:xfrm>
          <a:prstGeom prst="rect">
            <a:avLst/>
          </a:prstGeom>
          <a:noFill/>
          <a:ln w="9525">
            <a:noFill/>
            <a:miter lim="800000"/>
            <a:headEnd/>
            <a:tailEnd/>
          </a:ln>
          <a:effectLst/>
        </p:spPr>
        <p:txBody>
          <a:bodyPr wrap="none">
            <a:spAutoFit/>
          </a:bodyPr>
          <a:lstStyle/>
          <a:p>
            <a:r>
              <a:rPr lang="ru-RU" sz="1000"/>
              <a:t>Тогда равнодействующая выражается через проекции сил в виде</a:t>
            </a:r>
            <a:r>
              <a:rPr lang="en-US" sz="1000"/>
              <a:t>:</a:t>
            </a:r>
            <a:endParaRPr lang="ru-RU" sz="1000"/>
          </a:p>
        </p:txBody>
      </p:sp>
      <p:sp>
        <p:nvSpPr>
          <p:cNvPr id="267519" name="Text Box 255"/>
          <p:cNvSpPr txBox="1">
            <a:spLocks noChangeArrowheads="1"/>
          </p:cNvSpPr>
          <p:nvPr/>
        </p:nvSpPr>
        <p:spPr bwMode="auto">
          <a:xfrm>
            <a:off x="146050" y="4916488"/>
            <a:ext cx="4564063" cy="244475"/>
          </a:xfrm>
          <a:prstGeom prst="rect">
            <a:avLst/>
          </a:prstGeom>
          <a:noFill/>
          <a:ln w="9525">
            <a:noFill/>
            <a:miter lim="800000"/>
            <a:headEnd/>
            <a:tailEnd/>
          </a:ln>
          <a:effectLst/>
        </p:spPr>
        <p:txBody>
          <a:bodyPr wrap="none">
            <a:spAutoFit/>
          </a:bodyPr>
          <a:lstStyle/>
          <a:p>
            <a:r>
              <a:rPr lang="ru-RU" sz="1000"/>
              <a:t>Группировка по ортам дает выражения для проекций равнодействующей</a:t>
            </a:r>
            <a:r>
              <a:rPr lang="en-US" sz="1000"/>
              <a:t>:</a:t>
            </a:r>
            <a:endParaRPr lang="ru-RU" sz="1000"/>
          </a:p>
        </p:txBody>
      </p:sp>
      <p:graphicFrame>
        <p:nvGraphicFramePr>
          <p:cNvPr id="267520" name="Object 256"/>
          <p:cNvGraphicFramePr>
            <a:graphicFrameLocks noChangeAspect="1"/>
          </p:cNvGraphicFramePr>
          <p:nvPr/>
        </p:nvGraphicFramePr>
        <p:xfrm>
          <a:off x="1354138" y="5160963"/>
          <a:ext cx="5507037" cy="311150"/>
        </p:xfrm>
        <a:graphic>
          <a:graphicData uri="http://schemas.openxmlformats.org/presentationml/2006/ole">
            <p:oleObj spid="_x0000_s267520" name="Формула" r:id="rId39" imgW="4508280" imgH="253800" progId="Equation.3">
              <p:embed/>
            </p:oleObj>
          </a:graphicData>
        </a:graphic>
      </p:graphicFrame>
      <p:sp>
        <p:nvSpPr>
          <p:cNvPr id="267521" name="Text Box 257"/>
          <p:cNvSpPr txBox="1">
            <a:spLocks noChangeArrowheads="1"/>
          </p:cNvSpPr>
          <p:nvPr/>
        </p:nvSpPr>
        <p:spPr bwMode="auto">
          <a:xfrm>
            <a:off x="117475" y="5535613"/>
            <a:ext cx="1412875" cy="549275"/>
          </a:xfrm>
          <a:prstGeom prst="rect">
            <a:avLst/>
          </a:prstGeom>
          <a:noFill/>
          <a:ln w="9525">
            <a:noFill/>
            <a:miter lim="800000"/>
            <a:headEnd/>
            <a:tailEnd/>
          </a:ln>
          <a:effectLst/>
        </p:spPr>
        <p:txBody>
          <a:bodyPr wrap="none">
            <a:spAutoFit/>
          </a:bodyPr>
          <a:lstStyle/>
          <a:p>
            <a:r>
              <a:rPr lang="ru-RU" sz="1000"/>
              <a:t>Отсюда</a:t>
            </a:r>
          </a:p>
          <a:p>
            <a:r>
              <a:rPr lang="ru-RU" sz="1000"/>
              <a:t>проекции</a:t>
            </a:r>
          </a:p>
          <a:p>
            <a:r>
              <a:rPr lang="ru-RU" sz="1000"/>
              <a:t>равнодействующей </a:t>
            </a:r>
            <a:r>
              <a:rPr lang="en-US" sz="1000"/>
              <a:t>:</a:t>
            </a:r>
            <a:endParaRPr lang="ru-RU" sz="1000"/>
          </a:p>
        </p:txBody>
      </p:sp>
      <p:graphicFrame>
        <p:nvGraphicFramePr>
          <p:cNvPr id="267522" name="Object 258"/>
          <p:cNvGraphicFramePr>
            <a:graphicFrameLocks noChangeAspect="1"/>
          </p:cNvGraphicFramePr>
          <p:nvPr/>
        </p:nvGraphicFramePr>
        <p:xfrm>
          <a:off x="1511300" y="5607050"/>
          <a:ext cx="749300" cy="711200"/>
        </p:xfrm>
        <a:graphic>
          <a:graphicData uri="http://schemas.openxmlformats.org/presentationml/2006/ole">
            <p:oleObj spid="_x0000_s267522" name="Формула" r:id="rId40" imgW="749160" imgH="711000" progId="Equation.3">
              <p:embed/>
            </p:oleObj>
          </a:graphicData>
        </a:graphic>
      </p:graphicFrame>
      <p:sp>
        <p:nvSpPr>
          <p:cNvPr id="267523" name="Text Box 259"/>
          <p:cNvSpPr txBox="1">
            <a:spLocks noChangeArrowheads="1"/>
          </p:cNvSpPr>
          <p:nvPr/>
        </p:nvSpPr>
        <p:spPr bwMode="auto">
          <a:xfrm>
            <a:off x="134938" y="6305550"/>
            <a:ext cx="1412875" cy="396875"/>
          </a:xfrm>
          <a:prstGeom prst="rect">
            <a:avLst/>
          </a:prstGeom>
          <a:noFill/>
          <a:ln w="9525">
            <a:noFill/>
            <a:miter lim="800000"/>
            <a:headEnd/>
            <a:tailEnd/>
          </a:ln>
          <a:effectLst/>
        </p:spPr>
        <p:txBody>
          <a:bodyPr wrap="none">
            <a:spAutoFit/>
          </a:bodyPr>
          <a:lstStyle/>
          <a:p>
            <a:r>
              <a:rPr lang="ru-RU" sz="1000"/>
              <a:t>Модуль</a:t>
            </a:r>
          </a:p>
          <a:p>
            <a:r>
              <a:rPr lang="ru-RU" sz="1000"/>
              <a:t>равнодействующей </a:t>
            </a:r>
            <a:r>
              <a:rPr lang="en-US" sz="1000"/>
              <a:t>:</a:t>
            </a:r>
            <a:endParaRPr lang="ru-RU" sz="1000"/>
          </a:p>
        </p:txBody>
      </p:sp>
      <p:graphicFrame>
        <p:nvGraphicFramePr>
          <p:cNvPr id="267524" name="Object 260"/>
          <p:cNvGraphicFramePr>
            <a:graphicFrameLocks noChangeAspect="1"/>
          </p:cNvGraphicFramePr>
          <p:nvPr/>
        </p:nvGraphicFramePr>
        <p:xfrm>
          <a:off x="1716088" y="6389688"/>
          <a:ext cx="1270000" cy="304800"/>
        </p:xfrm>
        <a:graphic>
          <a:graphicData uri="http://schemas.openxmlformats.org/presentationml/2006/ole">
            <p:oleObj spid="_x0000_s267524" name="Формула" r:id="rId41" imgW="1269720" imgH="304560" progId="Equation.3">
              <p:embed/>
            </p:oleObj>
          </a:graphicData>
        </a:graphic>
      </p:graphicFrame>
      <p:sp>
        <p:nvSpPr>
          <p:cNvPr id="267525" name="Text Box 261"/>
          <p:cNvSpPr txBox="1">
            <a:spLocks noChangeArrowheads="1"/>
          </p:cNvSpPr>
          <p:nvPr/>
        </p:nvSpPr>
        <p:spPr bwMode="auto">
          <a:xfrm>
            <a:off x="2238375" y="5665788"/>
            <a:ext cx="1412875" cy="549275"/>
          </a:xfrm>
          <a:prstGeom prst="rect">
            <a:avLst/>
          </a:prstGeom>
          <a:noFill/>
          <a:ln w="9525">
            <a:noFill/>
            <a:miter lim="800000"/>
            <a:headEnd/>
            <a:tailEnd/>
          </a:ln>
          <a:effectLst/>
        </p:spPr>
        <p:txBody>
          <a:bodyPr wrap="none">
            <a:spAutoFit/>
          </a:bodyPr>
          <a:lstStyle/>
          <a:p>
            <a:r>
              <a:rPr lang="ru-RU" sz="1000"/>
              <a:t>Направляющие</a:t>
            </a:r>
          </a:p>
          <a:p>
            <a:r>
              <a:rPr lang="ru-RU" sz="1000"/>
              <a:t>косинусы</a:t>
            </a:r>
          </a:p>
          <a:p>
            <a:r>
              <a:rPr lang="ru-RU" sz="1000"/>
              <a:t>равнодействующей </a:t>
            </a:r>
            <a:r>
              <a:rPr lang="en-US" sz="1000"/>
              <a:t>:</a:t>
            </a:r>
            <a:endParaRPr lang="ru-RU" sz="1000"/>
          </a:p>
        </p:txBody>
      </p:sp>
      <p:graphicFrame>
        <p:nvGraphicFramePr>
          <p:cNvPr id="267526" name="Object 262"/>
          <p:cNvGraphicFramePr>
            <a:graphicFrameLocks noChangeAspect="1"/>
          </p:cNvGraphicFramePr>
          <p:nvPr/>
        </p:nvGraphicFramePr>
        <p:xfrm>
          <a:off x="3586163" y="5618163"/>
          <a:ext cx="1016000" cy="838200"/>
        </p:xfrm>
        <a:graphic>
          <a:graphicData uri="http://schemas.openxmlformats.org/presentationml/2006/ole">
            <p:oleObj spid="_x0000_s267526" name="Формула" r:id="rId42" imgW="1015920" imgH="838080" progId="Equation.3">
              <p:embed/>
            </p:oleObj>
          </a:graphicData>
        </a:graphic>
      </p:graphicFrame>
      <p:sp>
        <p:nvSpPr>
          <p:cNvPr id="267531" name="Rectangle 267"/>
          <p:cNvSpPr>
            <a:spLocks noChangeArrowheads="1"/>
          </p:cNvSpPr>
          <p:nvPr/>
        </p:nvSpPr>
        <p:spPr bwMode="auto">
          <a:xfrm>
            <a:off x="4760913" y="5441950"/>
            <a:ext cx="4373562" cy="677863"/>
          </a:xfrm>
          <a:prstGeom prst="rect">
            <a:avLst/>
          </a:prstGeom>
          <a:noFill/>
          <a:ln w="9525">
            <a:noFill/>
            <a:miter lim="800000"/>
            <a:headEnd/>
            <a:tailEnd/>
          </a:ln>
          <a:effectLst/>
        </p:spPr>
        <p:txBody>
          <a:bodyPr/>
          <a:lstStyle/>
          <a:p>
            <a:pPr marL="533400" indent="-533400">
              <a:lnSpc>
                <a:spcPct val="80000"/>
              </a:lnSpc>
              <a:spcBef>
                <a:spcPct val="20000"/>
              </a:spcBef>
              <a:buClr>
                <a:schemeClr val="bg2"/>
              </a:buClr>
              <a:buSzPct val="75000"/>
              <a:buFont typeface="Wingdings" pitchFamily="2" charset="2"/>
              <a:buNone/>
            </a:pPr>
            <a:endParaRPr lang="ru-RU" sz="1000" b="1"/>
          </a:p>
          <a:p>
            <a:pPr marL="533400" indent="-533400">
              <a:lnSpc>
                <a:spcPct val="80000"/>
              </a:lnSpc>
              <a:spcBef>
                <a:spcPct val="20000"/>
              </a:spcBef>
              <a:buClr>
                <a:schemeClr val="bg2"/>
              </a:buClr>
              <a:buSzPct val="75000"/>
              <a:buFont typeface="Wingdings" pitchFamily="2" charset="2"/>
              <a:buChar char="n"/>
            </a:pPr>
            <a:r>
              <a:rPr lang="ru-RU" sz="1000" b="1"/>
              <a:t>Уравнения равновесия сходящейся системы сил </a:t>
            </a:r>
          </a:p>
          <a:p>
            <a:pPr marL="533400" indent="-533400">
              <a:lnSpc>
                <a:spcPct val="80000"/>
              </a:lnSpc>
              <a:spcBef>
                <a:spcPct val="20000"/>
              </a:spcBef>
              <a:buClr>
                <a:schemeClr val="bg2"/>
              </a:buClr>
              <a:buSzPct val="75000"/>
              <a:buFont typeface="Wingdings" pitchFamily="2" charset="2"/>
              <a:buNone/>
            </a:pPr>
            <a:r>
              <a:rPr lang="ru-RU" sz="1000" b="1">
                <a:solidFill>
                  <a:srgbClr val="FF0000"/>
                </a:solidFill>
              </a:rPr>
              <a:t>Условие равновесия</a:t>
            </a:r>
            <a:r>
              <a:rPr lang="en-US" sz="1000"/>
              <a:t>:</a:t>
            </a:r>
            <a:endParaRPr lang="ru-RU" sz="1000"/>
          </a:p>
          <a:p>
            <a:pPr marL="533400" indent="-533400">
              <a:lnSpc>
                <a:spcPct val="80000"/>
              </a:lnSpc>
              <a:spcBef>
                <a:spcPct val="20000"/>
              </a:spcBef>
              <a:buClr>
                <a:schemeClr val="bg2"/>
              </a:buClr>
              <a:buSzPct val="75000"/>
              <a:buFont typeface="Wingdings" pitchFamily="2" charset="2"/>
              <a:buNone/>
            </a:pPr>
            <a:r>
              <a:rPr lang="ru-RU" sz="1000">
                <a:solidFill>
                  <a:schemeClr val="bg2"/>
                </a:solidFill>
              </a:rPr>
              <a:t>Равнодействующая</a:t>
            </a:r>
          </a:p>
          <a:p>
            <a:pPr marL="533400" indent="-533400">
              <a:lnSpc>
                <a:spcPct val="80000"/>
              </a:lnSpc>
              <a:spcBef>
                <a:spcPct val="20000"/>
              </a:spcBef>
              <a:buClr>
                <a:schemeClr val="bg2"/>
              </a:buClr>
              <a:buSzPct val="75000"/>
              <a:buFont typeface="Wingdings" pitchFamily="2" charset="2"/>
              <a:buNone/>
            </a:pPr>
            <a:r>
              <a:rPr lang="ru-RU" sz="1000">
                <a:solidFill>
                  <a:schemeClr val="bg2"/>
                </a:solidFill>
              </a:rPr>
              <a:t>должна обращаться в ноль</a:t>
            </a:r>
            <a:r>
              <a:rPr lang="en-US" sz="1000">
                <a:solidFill>
                  <a:schemeClr val="bg2"/>
                </a:solidFill>
              </a:rPr>
              <a:t>:</a:t>
            </a:r>
            <a:endParaRPr lang="ru-RU" sz="1000">
              <a:solidFill>
                <a:schemeClr val="bg2"/>
              </a:solidFill>
            </a:endParaRPr>
          </a:p>
          <a:p>
            <a:pPr marL="533400" indent="-533400">
              <a:lnSpc>
                <a:spcPct val="80000"/>
              </a:lnSpc>
              <a:spcBef>
                <a:spcPct val="20000"/>
              </a:spcBef>
              <a:buClr>
                <a:schemeClr val="bg2"/>
              </a:buClr>
              <a:buSzPct val="75000"/>
              <a:buFont typeface="Wingdings" pitchFamily="2" charset="2"/>
              <a:buNone/>
            </a:pPr>
            <a:endParaRPr lang="ru-RU" sz="1000"/>
          </a:p>
          <a:p>
            <a:pPr marL="533400" indent="-533400">
              <a:lnSpc>
                <a:spcPct val="80000"/>
              </a:lnSpc>
              <a:spcBef>
                <a:spcPct val="20000"/>
              </a:spcBef>
              <a:buClr>
                <a:schemeClr val="bg2"/>
              </a:buClr>
              <a:buSzPct val="75000"/>
              <a:buFont typeface="Wingdings" pitchFamily="2" charset="2"/>
              <a:buNone/>
            </a:pPr>
            <a:endParaRPr lang="ru-RU" sz="1000"/>
          </a:p>
          <a:p>
            <a:pPr marL="533400" indent="-533400">
              <a:lnSpc>
                <a:spcPct val="80000"/>
              </a:lnSpc>
              <a:spcBef>
                <a:spcPct val="20000"/>
              </a:spcBef>
              <a:buClr>
                <a:schemeClr val="bg2"/>
              </a:buClr>
              <a:buSzPct val="75000"/>
              <a:buFont typeface="Wingdings" pitchFamily="2" charset="2"/>
              <a:buNone/>
            </a:pPr>
            <a:endParaRPr lang="ru-RU" sz="900"/>
          </a:p>
        </p:txBody>
      </p:sp>
      <p:graphicFrame>
        <p:nvGraphicFramePr>
          <p:cNvPr id="267532" name="Object 268"/>
          <p:cNvGraphicFramePr>
            <a:graphicFrameLocks noChangeAspect="1"/>
          </p:cNvGraphicFramePr>
          <p:nvPr/>
        </p:nvGraphicFramePr>
        <p:xfrm>
          <a:off x="6067425" y="6257925"/>
          <a:ext cx="393700" cy="203200"/>
        </p:xfrm>
        <a:graphic>
          <a:graphicData uri="http://schemas.openxmlformats.org/presentationml/2006/ole">
            <p:oleObj spid="_x0000_s267532" name="Формула" r:id="rId43" imgW="393480" imgH="203040" progId="Equation.3">
              <p:embed/>
            </p:oleObj>
          </a:graphicData>
        </a:graphic>
      </p:graphicFrame>
      <p:sp>
        <p:nvSpPr>
          <p:cNvPr id="267533" name="Text Box 269"/>
          <p:cNvSpPr txBox="1">
            <a:spLocks noChangeArrowheads="1"/>
          </p:cNvSpPr>
          <p:nvPr/>
        </p:nvSpPr>
        <p:spPr bwMode="auto">
          <a:xfrm>
            <a:off x="6669088" y="5943600"/>
            <a:ext cx="922337" cy="517525"/>
          </a:xfrm>
          <a:prstGeom prst="rect">
            <a:avLst/>
          </a:prstGeom>
          <a:noFill/>
          <a:ln w="9525">
            <a:noFill/>
            <a:miter lim="800000"/>
            <a:headEnd/>
            <a:tailEnd/>
          </a:ln>
          <a:effectLst/>
        </p:spPr>
        <p:txBody>
          <a:bodyPr wrap="none">
            <a:spAutoFit/>
          </a:bodyPr>
          <a:lstStyle/>
          <a:p>
            <a:r>
              <a:rPr lang="ru-RU" sz="1000"/>
              <a:t>Отсюда</a:t>
            </a:r>
          </a:p>
          <a:p>
            <a:r>
              <a:rPr lang="ru-RU" sz="900" b="1">
                <a:solidFill>
                  <a:srgbClr val="FF0000"/>
                </a:solidFill>
              </a:rPr>
              <a:t>уравнения</a:t>
            </a:r>
          </a:p>
          <a:p>
            <a:r>
              <a:rPr lang="ru-RU" sz="900" b="1">
                <a:solidFill>
                  <a:srgbClr val="FF0000"/>
                </a:solidFill>
              </a:rPr>
              <a:t>равновесия</a:t>
            </a:r>
            <a:r>
              <a:rPr lang="ru-RU" sz="900"/>
              <a:t> </a:t>
            </a:r>
            <a:r>
              <a:rPr lang="en-US" sz="900"/>
              <a:t>:</a:t>
            </a:r>
            <a:endParaRPr lang="ru-RU" sz="900"/>
          </a:p>
        </p:txBody>
      </p:sp>
      <p:graphicFrame>
        <p:nvGraphicFramePr>
          <p:cNvPr id="267534" name="Object 270"/>
          <p:cNvGraphicFramePr>
            <a:graphicFrameLocks noChangeAspect="1"/>
          </p:cNvGraphicFramePr>
          <p:nvPr/>
        </p:nvGraphicFramePr>
        <p:xfrm>
          <a:off x="7675563" y="5808663"/>
          <a:ext cx="800100" cy="847725"/>
        </p:xfrm>
        <a:graphic>
          <a:graphicData uri="http://schemas.openxmlformats.org/presentationml/2006/ole">
            <p:oleObj spid="_x0000_s267534" name="Формула" r:id="rId44" imgW="647640" imgH="685800" progId="Equation.3">
              <p:embed/>
            </p:oleObj>
          </a:graphicData>
        </a:graphic>
      </p:graphicFrame>
      <p:sp>
        <p:nvSpPr>
          <p:cNvPr id="267536" name="AutoShape 272">
            <a:hlinkClick r:id="" action="ppaction://hlinkshowjump?jump=nextslide" highlightClick="1"/>
          </p:cNvPr>
          <p:cNvSpPr>
            <a:spLocks noChangeArrowheads="1"/>
          </p:cNvSpPr>
          <p:nvPr/>
        </p:nvSpPr>
        <p:spPr bwMode="auto">
          <a:xfrm>
            <a:off x="4257675" y="552450"/>
            <a:ext cx="285750" cy="219075"/>
          </a:xfrm>
          <a:prstGeom prst="actionButtonForwardNext">
            <a:avLst/>
          </a:prstGeom>
          <a:solidFill>
            <a:srgbClr val="00CCFF"/>
          </a:solidFill>
          <a:ln w="9525">
            <a:noFill/>
            <a:miter lim="800000"/>
            <a:headEnd/>
            <a:tailEnd/>
          </a:ln>
          <a:effectLst/>
        </p:spPr>
        <p:txBody>
          <a:bodyPr wrap="none" anchor="ctr"/>
          <a:lstStyle/>
          <a:p>
            <a:endParaRPr lang="ru-RU"/>
          </a:p>
        </p:txBody>
      </p:sp>
      <p:sp>
        <p:nvSpPr>
          <p:cNvPr id="267537" name="AutoShape 273">
            <a:hlinkClick r:id="rId45" action="ppaction://hlinksldjump" highlightClick="1"/>
          </p:cNvPr>
          <p:cNvSpPr>
            <a:spLocks noChangeArrowheads="1"/>
          </p:cNvSpPr>
          <p:nvPr/>
        </p:nvSpPr>
        <p:spPr bwMode="auto">
          <a:xfrm>
            <a:off x="338138" y="552450"/>
            <a:ext cx="242887" cy="204788"/>
          </a:xfrm>
          <a:prstGeom prst="actionButtonBeginning">
            <a:avLst/>
          </a:prstGeom>
          <a:solidFill>
            <a:srgbClr val="00CCFF"/>
          </a:solidFill>
          <a:ln w="9525">
            <a:noFill/>
            <a:miter lim="800000"/>
            <a:headEnd/>
            <a:tailEnd/>
          </a:ln>
          <a:effectLst/>
        </p:spPr>
        <p:txBody>
          <a:bodyPr wrap="none" anchor="ctr"/>
          <a:lstStyle/>
          <a:p>
            <a:endParaRPr lang="ru-RU"/>
          </a:p>
        </p:txBody>
      </p:sp>
      <p:sp>
        <p:nvSpPr>
          <p:cNvPr id="267538" name="AutoShape 274">
            <a:hlinkClick r:id="" action="ppaction://hlinkshowjump?jump=previousslide" highlightClick="1"/>
          </p:cNvPr>
          <p:cNvSpPr>
            <a:spLocks noChangeArrowheads="1"/>
          </p:cNvSpPr>
          <p:nvPr/>
        </p:nvSpPr>
        <p:spPr bwMode="auto">
          <a:xfrm>
            <a:off x="609600" y="552450"/>
            <a:ext cx="257175" cy="209550"/>
          </a:xfrm>
          <a:prstGeom prst="actionButtonBackPrevious">
            <a:avLst/>
          </a:prstGeom>
          <a:solidFill>
            <a:srgbClr val="00CCFF"/>
          </a:solidFill>
          <a:ln w="9525">
            <a:noFill/>
            <a:miter lim="800000"/>
            <a:headEnd/>
            <a:tailEnd/>
          </a:ln>
          <a:effectLst/>
        </p:spPr>
        <p:txBody>
          <a:bodyPr wrap="none" anchor="ctr"/>
          <a:lstStyle/>
          <a:p>
            <a:endParaRPr lang="ru-RU"/>
          </a:p>
        </p:txBody>
      </p:sp>
      <p:sp>
        <p:nvSpPr>
          <p:cNvPr id="267539" name="Oval 275"/>
          <p:cNvSpPr>
            <a:spLocks noChangeArrowheads="1"/>
          </p:cNvSpPr>
          <p:nvPr/>
        </p:nvSpPr>
        <p:spPr bwMode="auto">
          <a:xfrm>
            <a:off x="8696325" y="6391275"/>
            <a:ext cx="333375" cy="333375"/>
          </a:xfrm>
          <a:prstGeom prst="ellipse">
            <a:avLst/>
          </a:prstGeom>
          <a:solidFill>
            <a:srgbClr val="CCFFFF"/>
          </a:solidFill>
          <a:ln w="9525" algn="ctr">
            <a:solidFill>
              <a:srgbClr val="0000FF"/>
            </a:solidFill>
            <a:round/>
            <a:headEnd/>
            <a:tailEnd/>
          </a:ln>
          <a:effectLst/>
        </p:spPr>
        <p:txBody>
          <a:bodyPr wrap="none" anchor="ctr"/>
          <a:lstStyle/>
          <a:p>
            <a:pPr algn="ctr"/>
            <a:r>
              <a:rPr lang="en-US" sz="1000" b="1">
                <a:solidFill>
                  <a:schemeClr val="bg2"/>
                </a:solidFill>
              </a:rPr>
              <a:t>6</a:t>
            </a:r>
            <a:endParaRPr lang="ru-RU" sz="1000" b="1">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72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1.11111E-6 -2.59259E-6 L -0.03646 0.04584 " pathEditMode="relative" rAng="0" ptsTypes="AA">
                                      <p:cBhvr>
                                        <p:cTn id="10" dur="2000" fill="hold"/>
                                        <p:tgtEl>
                                          <p:spTgt spid="267367"/>
                                        </p:tgtEl>
                                        <p:attrNameLst>
                                          <p:attrName>ppt_x</p:attrName>
                                          <p:attrName>ppt_y</p:attrName>
                                        </p:attrNameLst>
                                      </p:cBhvr>
                                      <p:rCtr x="-18" y="23"/>
                                    </p:animMotion>
                                  </p:childTnLst>
                                </p:cTn>
                              </p:par>
                              <p:par>
                                <p:cTn id="11" presetID="0" presetClass="path" presetSubtype="0" accel="50000" decel="50000" fill="hold" nodeType="withEffect">
                                  <p:stCondLst>
                                    <p:cond delay="0"/>
                                  </p:stCondLst>
                                  <p:childTnLst>
                                    <p:animMotion origin="layout" path="M 3.05556E-6 0.00139 L -0.02813 -0.04028 " pathEditMode="relative" rAng="0" ptsTypes="AA">
                                      <p:cBhvr>
                                        <p:cTn id="12" dur="2000" fill="hold"/>
                                        <p:tgtEl>
                                          <p:spTgt spid="267368"/>
                                        </p:tgtEl>
                                        <p:attrNameLst>
                                          <p:attrName>ppt_x</p:attrName>
                                          <p:attrName>ppt_y</p:attrName>
                                        </p:attrNameLst>
                                      </p:cBhvr>
                                      <p:rCtr x="-14" y="-21"/>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7369"/>
                                        </p:tgtEl>
                                        <p:attrNameLst>
                                          <p:attrName>style.visibility</p:attrName>
                                        </p:attrNameLst>
                                      </p:cBhvr>
                                      <p:to>
                                        <p:strVal val="visible"/>
                                      </p:to>
                                    </p:set>
                                  </p:childTnLst>
                                </p:cTn>
                              </p:par>
                              <p:par>
                                <p:cTn id="17" presetID="9" presetClass="exit" presetSubtype="0" fill="hold" nodeType="withEffect">
                                  <p:stCondLst>
                                    <p:cond delay="0"/>
                                  </p:stCondLst>
                                  <p:childTnLst>
                                    <p:animEffect transition="out" filter="dissolve">
                                      <p:cBhvr>
                                        <p:cTn id="18" dur="500"/>
                                        <p:tgtEl>
                                          <p:spTgt spid="267367"/>
                                        </p:tgtEl>
                                      </p:cBhvr>
                                    </p:animEffect>
                                    <p:set>
                                      <p:cBhvr>
                                        <p:cTn id="19" dur="1" fill="hold">
                                          <p:stCondLst>
                                            <p:cond delay="499"/>
                                          </p:stCondLst>
                                        </p:cTn>
                                        <p:tgtEl>
                                          <p:spTgt spid="267367"/>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267368"/>
                                        </p:tgtEl>
                                      </p:cBhvr>
                                    </p:animEffect>
                                    <p:set>
                                      <p:cBhvr>
                                        <p:cTn id="22" dur="1" fill="hold">
                                          <p:stCondLst>
                                            <p:cond delay="499"/>
                                          </p:stCondLst>
                                        </p:cTn>
                                        <p:tgtEl>
                                          <p:spTgt spid="267368"/>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6738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738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74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740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738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745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746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746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74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9" presetClass="exit" presetSubtype="0" fill="hold" nodeType="clickEffect">
                                  <p:stCondLst>
                                    <p:cond delay="0"/>
                                  </p:stCondLst>
                                  <p:childTnLst>
                                    <p:animEffect transition="out" filter="dissolve">
                                      <p:cBhvr>
                                        <p:cTn id="48" dur="500"/>
                                        <p:tgtEl>
                                          <p:spTgt spid="267402"/>
                                        </p:tgtEl>
                                      </p:cBhvr>
                                    </p:animEffect>
                                    <p:set>
                                      <p:cBhvr>
                                        <p:cTn id="49" dur="1" fill="hold">
                                          <p:stCondLst>
                                            <p:cond delay="499"/>
                                          </p:stCondLst>
                                        </p:cTn>
                                        <p:tgtEl>
                                          <p:spTgt spid="267402"/>
                                        </p:tgtEl>
                                        <p:attrNameLst>
                                          <p:attrName>style.visibility</p:attrName>
                                        </p:attrNameLst>
                                      </p:cBhvr>
                                      <p:to>
                                        <p:strVal val="hidden"/>
                                      </p:to>
                                    </p:set>
                                  </p:childTnLst>
                                </p:cTn>
                              </p:par>
                              <p:par>
                                <p:cTn id="50" presetID="9" presetClass="exit" presetSubtype="0" fill="hold" nodeType="withEffect">
                                  <p:stCondLst>
                                    <p:cond delay="0"/>
                                  </p:stCondLst>
                                  <p:childTnLst>
                                    <p:animEffect transition="out" filter="dissolve">
                                      <p:cBhvr>
                                        <p:cTn id="51" dur="500"/>
                                        <p:tgtEl>
                                          <p:spTgt spid="267389"/>
                                        </p:tgtEl>
                                      </p:cBhvr>
                                    </p:animEffect>
                                    <p:set>
                                      <p:cBhvr>
                                        <p:cTn id="52" dur="1" fill="hold">
                                          <p:stCondLst>
                                            <p:cond delay="499"/>
                                          </p:stCondLst>
                                        </p:cTn>
                                        <p:tgtEl>
                                          <p:spTgt spid="267389"/>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26738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6741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739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67400"/>
                                        </p:tgtEl>
                                        <p:attrNameLst>
                                          <p:attrName>style.visibility</p:attrName>
                                        </p:attrNameLst>
                                      </p:cBhvr>
                                      <p:to>
                                        <p:strVal val="visible"/>
                                      </p:to>
                                    </p:set>
                                  </p:childTnLst>
                                </p:cTn>
                              </p:par>
                              <p:par>
                                <p:cTn id="61" presetID="9" presetClass="exit" presetSubtype="0" fill="hold" grpId="1" nodeType="withEffect">
                                  <p:stCondLst>
                                    <p:cond delay="0"/>
                                  </p:stCondLst>
                                  <p:childTnLst>
                                    <p:animEffect transition="out" filter="dissolve">
                                      <p:cBhvr>
                                        <p:cTn id="62" dur="500"/>
                                        <p:tgtEl>
                                          <p:spTgt spid="267416"/>
                                        </p:tgtEl>
                                      </p:cBhvr>
                                    </p:animEffect>
                                    <p:set>
                                      <p:cBhvr>
                                        <p:cTn id="63" dur="1" fill="hold">
                                          <p:stCondLst>
                                            <p:cond delay="499"/>
                                          </p:stCondLst>
                                        </p:cTn>
                                        <p:tgtEl>
                                          <p:spTgt spid="267416"/>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67407"/>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267425"/>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67401"/>
                                        </p:tgtEl>
                                        <p:attrNameLst>
                                          <p:attrName>style.visibility</p:attrName>
                                        </p:attrNameLst>
                                      </p:cBhvr>
                                      <p:to>
                                        <p:strVal val="visible"/>
                                      </p:to>
                                    </p:set>
                                  </p:childTnLst>
                                </p:cTn>
                              </p:par>
                              <p:par>
                                <p:cTn id="72" presetID="27" presetClass="emph" presetSubtype="0" repeatCount="3000" fill="hold" grpId="1" nodeType="withEffect">
                                  <p:stCondLst>
                                    <p:cond delay="0"/>
                                  </p:stCondLst>
                                  <p:childTnLst>
                                    <p:animClr clrSpc="rgb" dir="cw">
                                      <p:cBhvr override="childStyle">
                                        <p:cTn id="73" dur="250" autoRev="1" fill="hold"/>
                                        <p:tgtEl>
                                          <p:spTgt spid="267401"/>
                                        </p:tgtEl>
                                        <p:attrNameLst>
                                          <p:attrName>style.color</p:attrName>
                                        </p:attrNameLst>
                                      </p:cBhvr>
                                      <p:to>
                                        <a:schemeClr val="bg1"/>
                                      </p:to>
                                    </p:animClr>
                                    <p:animClr clrSpc="rgb" dir="cw">
                                      <p:cBhvr>
                                        <p:cTn id="74" dur="250" autoRev="1" fill="hold"/>
                                        <p:tgtEl>
                                          <p:spTgt spid="267401"/>
                                        </p:tgtEl>
                                        <p:attrNameLst>
                                          <p:attrName>fillcolor</p:attrName>
                                        </p:attrNameLst>
                                      </p:cBhvr>
                                      <p:to>
                                        <a:schemeClr val="bg1"/>
                                      </p:to>
                                    </p:animClr>
                                    <p:set>
                                      <p:cBhvr>
                                        <p:cTn id="75" dur="250" autoRev="1" fill="hold"/>
                                        <p:tgtEl>
                                          <p:spTgt spid="267401"/>
                                        </p:tgtEl>
                                        <p:attrNameLst>
                                          <p:attrName>fill.type</p:attrName>
                                        </p:attrNameLst>
                                      </p:cBhvr>
                                      <p:to>
                                        <p:strVal val="solid"/>
                                      </p:to>
                                    </p:set>
                                    <p:set>
                                      <p:cBhvr>
                                        <p:cTn id="76" dur="250" autoRev="1" fill="hold"/>
                                        <p:tgtEl>
                                          <p:spTgt spid="267401"/>
                                        </p:tgtEl>
                                        <p:attrNameLst>
                                          <p:attrName>fill.on</p:attrName>
                                        </p:attrNameLst>
                                      </p:cBhvr>
                                      <p:to>
                                        <p:strVal val="tru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6742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6742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9" presetClass="exit" presetSubtype="0" fill="hold" grpId="2" nodeType="clickEffect">
                                  <p:stCondLst>
                                    <p:cond delay="0"/>
                                  </p:stCondLst>
                                  <p:childTnLst>
                                    <p:animEffect transition="out" filter="dissolve">
                                      <p:cBhvr>
                                        <p:cTn id="88" dur="500"/>
                                        <p:tgtEl>
                                          <p:spTgt spid="267401"/>
                                        </p:tgtEl>
                                      </p:cBhvr>
                                    </p:animEffect>
                                    <p:set>
                                      <p:cBhvr>
                                        <p:cTn id="89" dur="1" fill="hold">
                                          <p:stCondLst>
                                            <p:cond delay="499"/>
                                          </p:stCondLst>
                                        </p:cTn>
                                        <p:tgtEl>
                                          <p:spTgt spid="267401"/>
                                        </p:tgtEl>
                                        <p:attrNameLst>
                                          <p:attrName>style.visibility</p:attrName>
                                        </p:attrNameLst>
                                      </p:cBhvr>
                                      <p:to>
                                        <p:strVal val="hidden"/>
                                      </p:to>
                                    </p:set>
                                  </p:childTnLst>
                                </p:cTn>
                              </p:par>
                              <p:par>
                                <p:cTn id="90" presetID="1" presetClass="entr" presetSubtype="0" fill="hold" nodeType="withEffect">
                                  <p:stCondLst>
                                    <p:cond delay="0"/>
                                  </p:stCondLst>
                                  <p:childTnLst>
                                    <p:set>
                                      <p:cBhvr>
                                        <p:cTn id="91" dur="1" fill="hold">
                                          <p:stCondLst>
                                            <p:cond delay="0"/>
                                          </p:stCondLst>
                                        </p:cTn>
                                        <p:tgtEl>
                                          <p:spTgt spid="267430"/>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267431"/>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267436"/>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267451"/>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267449"/>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267445"/>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267449"/>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267450"/>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267452"/>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267342"/>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267454"/>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267464"/>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267465"/>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267469"/>
                                        </p:tgtEl>
                                        <p:attrNameLst>
                                          <p:attrName>style.visibility</p:attrName>
                                        </p:attrNameLst>
                                      </p:cBhvr>
                                      <p:to>
                                        <p:strVal val="visible"/>
                                      </p:to>
                                    </p:set>
                                  </p:childTnLst>
                                </p:cTn>
                              </p:par>
                              <p:par>
                                <p:cTn id="132" presetID="1" presetClass="entr" presetSubtype="0" fill="hold" nodeType="withEffect">
                                  <p:stCondLst>
                                    <p:cond delay="0"/>
                                  </p:stCondLst>
                                  <p:childTnLst>
                                    <p:set>
                                      <p:cBhvr>
                                        <p:cTn id="133" dur="1" fill="hold">
                                          <p:stCondLst>
                                            <p:cond delay="0"/>
                                          </p:stCondLst>
                                        </p:cTn>
                                        <p:tgtEl>
                                          <p:spTgt spid="267470"/>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267516"/>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267518"/>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267471"/>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267519"/>
                                        </p:tgtEl>
                                        <p:attrNameLst>
                                          <p:attrName>style.visibility</p:attrName>
                                        </p:attrNameLst>
                                      </p:cBhvr>
                                      <p:to>
                                        <p:strVal val="visible"/>
                                      </p:to>
                                    </p:set>
                                  </p:childTnLst>
                                </p:cTn>
                              </p:par>
                              <p:par>
                                <p:cTn id="146" presetID="1" presetClass="entr" presetSubtype="0" fill="hold" nodeType="withEffect">
                                  <p:stCondLst>
                                    <p:cond delay="0"/>
                                  </p:stCondLst>
                                  <p:childTnLst>
                                    <p:set>
                                      <p:cBhvr>
                                        <p:cTn id="147" dur="1" fill="hold">
                                          <p:stCondLst>
                                            <p:cond delay="0"/>
                                          </p:stCondLst>
                                        </p:cTn>
                                        <p:tgtEl>
                                          <p:spTgt spid="267520"/>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0" nodeType="clickEffect">
                                  <p:stCondLst>
                                    <p:cond delay="0"/>
                                  </p:stCondLst>
                                  <p:childTnLst>
                                    <p:set>
                                      <p:cBhvr>
                                        <p:cTn id="151" dur="1" fill="hold">
                                          <p:stCondLst>
                                            <p:cond delay="0"/>
                                          </p:stCondLst>
                                        </p:cTn>
                                        <p:tgtEl>
                                          <p:spTgt spid="267521"/>
                                        </p:tgtEl>
                                        <p:attrNameLst>
                                          <p:attrName>style.visibility</p:attrName>
                                        </p:attrNameLst>
                                      </p:cBhvr>
                                      <p:to>
                                        <p:strVal val="visible"/>
                                      </p:to>
                                    </p:set>
                                  </p:childTnLst>
                                </p:cTn>
                              </p:par>
                              <p:par>
                                <p:cTn id="152" presetID="1" presetClass="entr" presetSubtype="0" fill="hold" nodeType="withEffect">
                                  <p:stCondLst>
                                    <p:cond delay="0"/>
                                  </p:stCondLst>
                                  <p:childTnLst>
                                    <p:set>
                                      <p:cBhvr>
                                        <p:cTn id="153" dur="1" fill="hold">
                                          <p:stCondLst>
                                            <p:cond delay="0"/>
                                          </p:stCondLst>
                                        </p:cTn>
                                        <p:tgtEl>
                                          <p:spTgt spid="267522"/>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267525"/>
                                        </p:tgtEl>
                                        <p:attrNameLst>
                                          <p:attrName>style.visibility</p:attrName>
                                        </p:attrNameLst>
                                      </p:cBhvr>
                                      <p:to>
                                        <p:strVal val="visible"/>
                                      </p:to>
                                    </p:set>
                                  </p:childTnLst>
                                </p:cTn>
                              </p:par>
                              <p:par>
                                <p:cTn id="156" presetID="1" presetClass="entr" presetSubtype="0" fill="hold" nodeType="withEffect">
                                  <p:stCondLst>
                                    <p:cond delay="0"/>
                                  </p:stCondLst>
                                  <p:childTnLst>
                                    <p:set>
                                      <p:cBhvr>
                                        <p:cTn id="157" dur="1" fill="hold">
                                          <p:stCondLst>
                                            <p:cond delay="0"/>
                                          </p:stCondLst>
                                        </p:cTn>
                                        <p:tgtEl>
                                          <p:spTgt spid="267526"/>
                                        </p:tgtEl>
                                        <p:attrNameLst>
                                          <p:attrName>style.visibility</p:attrName>
                                        </p:attrNameLst>
                                      </p:cBhvr>
                                      <p:to>
                                        <p:strVal val="visible"/>
                                      </p:to>
                                    </p:set>
                                  </p:childTnLst>
                                </p:cTn>
                              </p:par>
                              <p:par>
                                <p:cTn id="158" presetID="1" presetClass="entr" presetSubtype="0" fill="hold" grpId="0" nodeType="withEffect">
                                  <p:stCondLst>
                                    <p:cond delay="0"/>
                                  </p:stCondLst>
                                  <p:childTnLst>
                                    <p:set>
                                      <p:cBhvr>
                                        <p:cTn id="159" dur="1" fill="hold">
                                          <p:stCondLst>
                                            <p:cond delay="0"/>
                                          </p:stCondLst>
                                        </p:cTn>
                                        <p:tgtEl>
                                          <p:spTgt spid="267523"/>
                                        </p:tgtEl>
                                        <p:attrNameLst>
                                          <p:attrName>style.visibility</p:attrName>
                                        </p:attrNameLst>
                                      </p:cBhvr>
                                      <p:to>
                                        <p:strVal val="visible"/>
                                      </p:to>
                                    </p:set>
                                  </p:childTnLst>
                                </p:cTn>
                              </p:par>
                              <p:par>
                                <p:cTn id="160" presetID="1" presetClass="entr" presetSubtype="0" fill="hold" nodeType="withEffect">
                                  <p:stCondLst>
                                    <p:cond delay="0"/>
                                  </p:stCondLst>
                                  <p:childTnLst>
                                    <p:set>
                                      <p:cBhvr>
                                        <p:cTn id="161" dur="1" fill="hold">
                                          <p:stCondLst>
                                            <p:cond delay="0"/>
                                          </p:stCondLst>
                                        </p:cTn>
                                        <p:tgtEl>
                                          <p:spTgt spid="267524"/>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grpId="0" nodeType="clickEffect">
                                  <p:stCondLst>
                                    <p:cond delay="0"/>
                                  </p:stCondLst>
                                  <p:childTnLst>
                                    <p:set>
                                      <p:cBhvr>
                                        <p:cTn id="165" dur="1" fill="hold">
                                          <p:stCondLst>
                                            <p:cond delay="0"/>
                                          </p:stCondLst>
                                        </p:cTn>
                                        <p:tgtEl>
                                          <p:spTgt spid="267531"/>
                                        </p:tgtEl>
                                        <p:attrNameLst>
                                          <p:attrName>style.visibility</p:attrName>
                                        </p:attrNameLst>
                                      </p:cBhvr>
                                      <p:to>
                                        <p:strVal val="visible"/>
                                      </p:to>
                                    </p:set>
                                  </p:childTnLst>
                                </p:cTn>
                              </p:par>
                              <p:par>
                                <p:cTn id="166" presetID="1" presetClass="entr" presetSubtype="0" fill="hold" nodeType="withEffect">
                                  <p:stCondLst>
                                    <p:cond delay="0"/>
                                  </p:stCondLst>
                                  <p:childTnLst>
                                    <p:set>
                                      <p:cBhvr>
                                        <p:cTn id="167" dur="1" fill="hold">
                                          <p:stCondLst>
                                            <p:cond delay="0"/>
                                          </p:stCondLst>
                                        </p:cTn>
                                        <p:tgtEl>
                                          <p:spTgt spid="267532"/>
                                        </p:tgtEl>
                                        <p:attrNameLst>
                                          <p:attrName>style.visibility</p:attrName>
                                        </p:attrNameLst>
                                      </p:cBhvr>
                                      <p:to>
                                        <p:strVal val="visible"/>
                                      </p:to>
                                    </p:set>
                                  </p:childTnLst>
                                </p:cTn>
                              </p:par>
                            </p:childTnLst>
                          </p:cTn>
                        </p:par>
                      </p:childTnLst>
                    </p:cTn>
                  </p:par>
                  <p:par>
                    <p:cTn id="168" fill="hold">
                      <p:stCondLst>
                        <p:cond delay="indefinite"/>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267533"/>
                                        </p:tgtEl>
                                        <p:attrNameLst>
                                          <p:attrName>style.visibility</p:attrName>
                                        </p:attrNameLst>
                                      </p:cBhvr>
                                      <p:to>
                                        <p:strVal val="visible"/>
                                      </p:to>
                                    </p:set>
                                  </p:childTnLst>
                                </p:cTn>
                              </p:par>
                              <p:par>
                                <p:cTn id="172" presetID="1" presetClass="entr" presetSubtype="0" fill="hold" nodeType="withEffect">
                                  <p:stCondLst>
                                    <p:cond delay="0"/>
                                  </p:stCondLst>
                                  <p:childTnLst>
                                    <p:set>
                                      <p:cBhvr>
                                        <p:cTn id="173" dur="1" fill="hold">
                                          <p:stCondLst>
                                            <p:cond delay="0"/>
                                          </p:stCondLst>
                                        </p:cTn>
                                        <p:tgtEl>
                                          <p:spTgt spid="267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416" grpId="0" animBg="1"/>
      <p:bldP spid="267416" grpId="1" animBg="1"/>
      <p:bldP spid="267278" grpId="0"/>
      <p:bldP spid="267369" grpId="0"/>
      <p:bldP spid="267382" grpId="0"/>
      <p:bldP spid="267399" grpId="0" animBg="1"/>
      <p:bldP spid="267401" grpId="0" animBg="1"/>
      <p:bldP spid="267401" grpId="1" animBg="1"/>
      <p:bldP spid="267401" grpId="2" animBg="1"/>
      <p:bldP spid="267425" grpId="0"/>
      <p:bldP spid="267426" grpId="0"/>
      <p:bldP spid="267427" grpId="0" animBg="1"/>
      <p:bldP spid="267431" grpId="0"/>
      <p:bldP spid="267436" grpId="0" animBg="1"/>
      <p:bldP spid="267450" grpId="0" animBg="1"/>
      <p:bldP spid="267342" grpId="0" animBg="1"/>
      <p:bldP spid="267469" grpId="0"/>
      <p:bldP spid="267518" grpId="0"/>
      <p:bldP spid="267519" grpId="0"/>
      <p:bldP spid="267521" grpId="0"/>
      <p:bldP spid="267523" grpId="0"/>
      <p:bldP spid="267525" grpId="0"/>
      <p:bldP spid="267531" grpId="0"/>
      <p:bldP spid="2675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2" name="Rectangle 4"/>
          <p:cNvSpPr>
            <a:spLocks noChangeArrowheads="1"/>
          </p:cNvSpPr>
          <p:nvPr/>
        </p:nvSpPr>
        <p:spPr bwMode="auto">
          <a:xfrm>
            <a:off x="131763" y="806450"/>
            <a:ext cx="8440737" cy="887413"/>
          </a:xfrm>
          <a:prstGeom prst="rect">
            <a:avLst/>
          </a:prstGeom>
          <a:noFill/>
          <a:ln w="9525">
            <a:noFill/>
            <a:miter lim="800000"/>
            <a:headEnd/>
            <a:tailEnd/>
          </a:ln>
          <a:effectLst/>
        </p:spPr>
        <p:txBody>
          <a:bodyPr/>
          <a:lstStyle/>
          <a:p>
            <a:pPr marL="533400" indent="-533400">
              <a:lnSpc>
                <a:spcPct val="80000"/>
              </a:lnSpc>
              <a:spcBef>
                <a:spcPct val="20000"/>
              </a:spcBef>
              <a:buClr>
                <a:schemeClr val="bg2"/>
              </a:buClr>
              <a:buSzPct val="75000"/>
              <a:buFont typeface="Wingdings" pitchFamily="2" charset="2"/>
              <a:buChar char="n"/>
            </a:pPr>
            <a:r>
              <a:rPr lang="ru-RU" sz="1000" b="1"/>
              <a:t>Плоская произвольная система сил – </a:t>
            </a:r>
            <a:r>
              <a:rPr lang="ru-RU" sz="1000">
                <a:solidFill>
                  <a:schemeClr val="bg2"/>
                </a:solidFill>
              </a:rPr>
              <a:t>силы лежат в одной плоскости и их линии действия не пересекаются в одной точке</a:t>
            </a:r>
            <a:r>
              <a:rPr lang="ru-RU" sz="1000" b="1"/>
              <a:t>. </a:t>
            </a:r>
          </a:p>
          <a:p>
            <a:pPr marL="533400" indent="-533400">
              <a:lnSpc>
                <a:spcPct val="80000"/>
              </a:lnSpc>
              <a:spcBef>
                <a:spcPct val="20000"/>
              </a:spcBef>
              <a:buClr>
                <a:schemeClr val="bg2"/>
              </a:buClr>
              <a:buSzPct val="75000"/>
              <a:buFont typeface="Wingdings" pitchFamily="2" charset="2"/>
              <a:buNone/>
            </a:pPr>
            <a:r>
              <a:rPr lang="ru-RU" sz="1000" i="1"/>
              <a:t>Для рассмотрения такой системы сил необходимо ввести новые понятия</a:t>
            </a:r>
            <a:r>
              <a:rPr lang="en-US" sz="1000" i="1"/>
              <a:t>:</a:t>
            </a:r>
            <a:endParaRPr lang="ru-RU" sz="1000" i="1"/>
          </a:p>
          <a:p>
            <a:pPr marL="533400" indent="-533400">
              <a:lnSpc>
                <a:spcPct val="80000"/>
              </a:lnSpc>
              <a:spcBef>
                <a:spcPct val="20000"/>
              </a:spcBef>
              <a:buClr>
                <a:schemeClr val="bg2"/>
              </a:buClr>
              <a:buSzPct val="75000"/>
              <a:buFont typeface="Wingdings" pitchFamily="2" charset="2"/>
              <a:buAutoNum type="arabicPeriod"/>
            </a:pPr>
            <a:r>
              <a:rPr lang="ru-RU" sz="1000">
                <a:solidFill>
                  <a:srgbClr val="FF0000"/>
                </a:solidFill>
              </a:rPr>
              <a:t>Момент силы относительно точки на плоскости.</a:t>
            </a:r>
            <a:endParaRPr lang="en-US" sz="1000">
              <a:solidFill>
                <a:srgbClr val="FF0000"/>
              </a:solidFill>
            </a:endParaRPr>
          </a:p>
          <a:p>
            <a:pPr marL="533400" indent="-533400">
              <a:lnSpc>
                <a:spcPct val="80000"/>
              </a:lnSpc>
              <a:spcBef>
                <a:spcPct val="20000"/>
              </a:spcBef>
              <a:buClr>
                <a:schemeClr val="bg2"/>
              </a:buClr>
              <a:buSzPct val="75000"/>
              <a:buFont typeface="Wingdings" pitchFamily="2" charset="2"/>
              <a:buAutoNum type="arabicPeriod"/>
            </a:pPr>
            <a:r>
              <a:rPr lang="ru-RU" sz="1000">
                <a:solidFill>
                  <a:srgbClr val="FF0000"/>
                </a:solidFill>
              </a:rPr>
              <a:t>Пара сил. Момент пары сил.</a:t>
            </a:r>
            <a:endParaRPr lang="en-US" sz="1000">
              <a:solidFill>
                <a:srgbClr val="FF0000"/>
              </a:solidFill>
            </a:endParaRPr>
          </a:p>
          <a:p>
            <a:pPr marL="533400" indent="-533400">
              <a:lnSpc>
                <a:spcPct val="80000"/>
              </a:lnSpc>
              <a:spcBef>
                <a:spcPct val="20000"/>
              </a:spcBef>
              <a:buClr>
                <a:schemeClr val="bg2"/>
              </a:buClr>
              <a:buSzPct val="75000"/>
              <a:buFont typeface="Wingdings" pitchFamily="2" charset="2"/>
              <a:buNone/>
            </a:pPr>
            <a:endParaRPr lang="ru-RU" sz="1000"/>
          </a:p>
          <a:p>
            <a:pPr marL="533400" indent="-533400">
              <a:lnSpc>
                <a:spcPct val="80000"/>
              </a:lnSpc>
              <a:spcBef>
                <a:spcPct val="20000"/>
              </a:spcBef>
              <a:buClr>
                <a:schemeClr val="bg2"/>
              </a:buClr>
              <a:buSzPct val="75000"/>
              <a:buFont typeface="Wingdings" pitchFamily="2" charset="2"/>
              <a:buNone/>
            </a:pPr>
            <a:endParaRPr lang="ru-RU" sz="1200"/>
          </a:p>
        </p:txBody>
      </p:sp>
      <p:pic>
        <p:nvPicPr>
          <p:cNvPr id="273413" name="Picture 5" descr="НТЦТТ2"/>
          <p:cNvPicPr>
            <a:picLocks noChangeAspect="1" noChangeArrowheads="1"/>
          </p:cNvPicPr>
          <p:nvPr/>
        </p:nvPicPr>
        <p:blipFill>
          <a:blip r:embed="rId3" cstate="print"/>
          <a:srcRect/>
          <a:stretch>
            <a:fillRect/>
          </a:stretch>
        </p:blipFill>
        <p:spPr bwMode="auto">
          <a:xfrm>
            <a:off x="8172450" y="115888"/>
            <a:ext cx="792163" cy="512762"/>
          </a:xfrm>
          <a:prstGeom prst="rect">
            <a:avLst/>
          </a:prstGeom>
          <a:noFill/>
          <a:ln w="9525">
            <a:noFill/>
            <a:miter lim="800000"/>
            <a:headEnd/>
            <a:tailEnd/>
          </a:ln>
        </p:spPr>
      </p:pic>
      <p:sp>
        <p:nvSpPr>
          <p:cNvPr id="273415" name="Rectangle 7"/>
          <p:cNvSpPr>
            <a:spLocks noChangeArrowheads="1"/>
          </p:cNvSpPr>
          <p:nvPr/>
        </p:nvSpPr>
        <p:spPr bwMode="auto">
          <a:xfrm>
            <a:off x="149225" y="1414463"/>
            <a:ext cx="8402638" cy="592137"/>
          </a:xfrm>
          <a:prstGeom prst="rect">
            <a:avLst/>
          </a:prstGeom>
          <a:noFill/>
          <a:ln w="9525">
            <a:noFill/>
            <a:miter lim="800000"/>
            <a:headEnd/>
            <a:tailEnd/>
          </a:ln>
          <a:effectLst/>
        </p:spPr>
        <p:txBody>
          <a:bodyPr/>
          <a:lstStyle/>
          <a:p>
            <a:pPr marL="533400" indent="-533400">
              <a:lnSpc>
                <a:spcPct val="80000"/>
              </a:lnSpc>
              <a:spcBef>
                <a:spcPct val="20000"/>
              </a:spcBef>
              <a:buClr>
                <a:schemeClr val="bg2"/>
              </a:buClr>
              <a:buSzPct val="75000"/>
              <a:buFont typeface="Wingdings" pitchFamily="2" charset="2"/>
              <a:buNone/>
            </a:pPr>
            <a:endParaRPr lang="ru-RU" sz="1000" b="1"/>
          </a:p>
          <a:p>
            <a:pPr marL="533400" indent="-533400">
              <a:lnSpc>
                <a:spcPct val="80000"/>
              </a:lnSpc>
              <a:spcBef>
                <a:spcPct val="20000"/>
              </a:spcBef>
              <a:buClr>
                <a:schemeClr val="bg2"/>
              </a:buClr>
              <a:buSzPct val="75000"/>
              <a:buFont typeface="Wingdings" pitchFamily="2" charset="2"/>
              <a:buChar char="n"/>
            </a:pPr>
            <a:r>
              <a:rPr lang="ru-RU" sz="1000" b="1">
                <a:solidFill>
                  <a:srgbClr val="FF0000"/>
                </a:solidFill>
              </a:rPr>
              <a:t>Момент силы относительно точки на плоскости</a:t>
            </a:r>
            <a:r>
              <a:rPr lang="ru-RU" sz="1000" b="1"/>
              <a:t> – </a:t>
            </a:r>
            <a:r>
              <a:rPr lang="ru-RU" sz="1000">
                <a:solidFill>
                  <a:schemeClr val="bg2"/>
                </a:solidFill>
              </a:rPr>
              <a:t>алгебраическая величина, равная</a:t>
            </a:r>
            <a:endParaRPr lang="en-US" sz="1000">
              <a:solidFill>
                <a:schemeClr val="bg2"/>
              </a:solidFill>
            </a:endParaRPr>
          </a:p>
          <a:p>
            <a:pPr marL="533400" indent="-533400">
              <a:lnSpc>
                <a:spcPct val="80000"/>
              </a:lnSpc>
              <a:spcBef>
                <a:spcPct val="20000"/>
              </a:spcBef>
              <a:buClr>
                <a:schemeClr val="bg2"/>
              </a:buClr>
              <a:buSzPct val="75000"/>
              <a:buFont typeface="Wingdings" pitchFamily="2" charset="2"/>
              <a:buNone/>
            </a:pPr>
            <a:r>
              <a:rPr lang="ru-RU" sz="1000">
                <a:solidFill>
                  <a:schemeClr val="bg2"/>
                </a:solidFill>
              </a:rPr>
              <a:t> </a:t>
            </a:r>
            <a:r>
              <a:rPr lang="en-US" sz="1000">
                <a:solidFill>
                  <a:schemeClr val="bg2"/>
                </a:solidFill>
              </a:rPr>
              <a:t>        </a:t>
            </a:r>
            <a:r>
              <a:rPr lang="ru-RU" sz="1000">
                <a:solidFill>
                  <a:srgbClr val="FF0000"/>
                </a:solidFill>
              </a:rPr>
              <a:t>произведению модуля силы на плечо</a:t>
            </a:r>
            <a:r>
              <a:rPr lang="ru-RU" sz="1000">
                <a:solidFill>
                  <a:schemeClr val="bg2"/>
                </a:solidFill>
              </a:rPr>
              <a:t>, взятая со знаком + (плюс), если вращение плоскости</a:t>
            </a:r>
            <a:endParaRPr lang="en-US" sz="1000">
              <a:solidFill>
                <a:schemeClr val="bg2"/>
              </a:solidFill>
            </a:endParaRPr>
          </a:p>
          <a:p>
            <a:pPr marL="533400" indent="-533400">
              <a:lnSpc>
                <a:spcPct val="80000"/>
              </a:lnSpc>
              <a:spcBef>
                <a:spcPct val="20000"/>
              </a:spcBef>
              <a:buClr>
                <a:schemeClr val="bg2"/>
              </a:buClr>
              <a:buSzPct val="75000"/>
              <a:buFont typeface="Wingdings" pitchFamily="2" charset="2"/>
              <a:buNone/>
            </a:pPr>
            <a:r>
              <a:rPr lang="en-US" sz="1000">
                <a:solidFill>
                  <a:schemeClr val="bg2"/>
                </a:solidFill>
              </a:rPr>
              <a:t>        </a:t>
            </a:r>
            <a:r>
              <a:rPr lang="ru-RU" sz="1000">
                <a:solidFill>
                  <a:schemeClr val="bg2"/>
                </a:solidFill>
              </a:rPr>
              <a:t> под действием силы происходит против часовой стрелки,</a:t>
            </a:r>
            <a:endParaRPr lang="en-US" sz="1000">
              <a:solidFill>
                <a:schemeClr val="bg2"/>
              </a:solidFill>
            </a:endParaRPr>
          </a:p>
          <a:p>
            <a:pPr marL="533400" indent="-533400">
              <a:lnSpc>
                <a:spcPct val="80000"/>
              </a:lnSpc>
              <a:spcBef>
                <a:spcPct val="20000"/>
              </a:spcBef>
              <a:buClr>
                <a:schemeClr val="bg2"/>
              </a:buClr>
              <a:buSzPct val="75000"/>
              <a:buFont typeface="Wingdings" pitchFamily="2" charset="2"/>
              <a:buNone/>
            </a:pPr>
            <a:r>
              <a:rPr lang="en-US" sz="1000">
                <a:solidFill>
                  <a:schemeClr val="bg2"/>
                </a:solidFill>
              </a:rPr>
              <a:t>         </a:t>
            </a:r>
            <a:r>
              <a:rPr lang="ru-RU" sz="1000">
                <a:solidFill>
                  <a:schemeClr val="bg2"/>
                </a:solidFill>
              </a:rPr>
              <a:t> и со знаком – (минус) в противном случае.</a:t>
            </a:r>
          </a:p>
          <a:p>
            <a:pPr marL="533400" indent="-533400">
              <a:lnSpc>
                <a:spcPct val="80000"/>
              </a:lnSpc>
              <a:spcBef>
                <a:spcPct val="20000"/>
              </a:spcBef>
              <a:buClr>
                <a:schemeClr val="bg2"/>
              </a:buClr>
              <a:buSzPct val="75000"/>
              <a:buFont typeface="Wingdings" pitchFamily="2" charset="2"/>
              <a:buNone/>
            </a:pPr>
            <a:r>
              <a:rPr lang="ru-RU" sz="1000">
                <a:solidFill>
                  <a:schemeClr val="bg2"/>
                </a:solidFill>
              </a:rPr>
              <a:t>             </a:t>
            </a:r>
            <a:r>
              <a:rPr lang="ru-RU" sz="1000" b="1">
                <a:solidFill>
                  <a:srgbClr val="FF0000"/>
                </a:solidFill>
              </a:rPr>
              <a:t>Плечо силы</a:t>
            </a:r>
            <a:r>
              <a:rPr lang="ru-RU" sz="1000">
                <a:solidFill>
                  <a:schemeClr val="bg2"/>
                </a:solidFill>
              </a:rPr>
              <a:t> – длина перпендикуляра, опущенного из точки на линию действия силы.</a:t>
            </a:r>
            <a:endParaRPr lang="ru-RU" sz="1200"/>
          </a:p>
        </p:txBody>
      </p:sp>
      <p:sp>
        <p:nvSpPr>
          <p:cNvPr id="273425" name="Rectangle 17"/>
          <p:cNvSpPr>
            <a:spLocks noGrp="1" noChangeArrowheads="1"/>
          </p:cNvSpPr>
          <p:nvPr>
            <p:ph type="title" sz="quarter"/>
          </p:nvPr>
        </p:nvSpPr>
        <p:spPr>
          <a:xfrm>
            <a:off x="895350" y="485775"/>
            <a:ext cx="1638300" cy="342900"/>
          </a:xfrm>
        </p:spPr>
        <p:txBody>
          <a:bodyPr/>
          <a:lstStyle/>
          <a:p>
            <a:r>
              <a:rPr lang="ru-RU" sz="2000"/>
              <a:t>Лекция 3</a:t>
            </a:r>
          </a:p>
        </p:txBody>
      </p:sp>
      <p:graphicFrame>
        <p:nvGraphicFramePr>
          <p:cNvPr id="273430" name="Object 22"/>
          <p:cNvGraphicFramePr>
            <a:graphicFrameLocks noChangeAspect="1"/>
          </p:cNvGraphicFramePr>
          <p:nvPr>
            <p:ph sz="quarter" idx="3"/>
          </p:nvPr>
        </p:nvGraphicFramePr>
        <p:xfrm>
          <a:off x="3679825" y="4264025"/>
          <a:ext cx="3041650" cy="273050"/>
        </p:xfrm>
        <a:graphic>
          <a:graphicData uri="http://schemas.openxmlformats.org/presentationml/2006/ole">
            <p:oleObj spid="_x0000_s273430" name="Формула" r:id="rId4" imgW="2552400" imgH="228600" progId="Equation.3">
              <p:embed/>
            </p:oleObj>
          </a:graphicData>
        </a:graphic>
      </p:graphicFrame>
      <p:sp>
        <p:nvSpPr>
          <p:cNvPr id="273432" name="Rectangle 24"/>
          <p:cNvSpPr>
            <a:spLocks noChangeArrowheads="1"/>
          </p:cNvSpPr>
          <p:nvPr/>
        </p:nvSpPr>
        <p:spPr bwMode="auto">
          <a:xfrm>
            <a:off x="95250" y="2284413"/>
            <a:ext cx="6878638" cy="1677987"/>
          </a:xfrm>
          <a:prstGeom prst="rect">
            <a:avLst/>
          </a:prstGeom>
          <a:noFill/>
          <a:ln w="9525">
            <a:noFill/>
            <a:miter lim="800000"/>
            <a:headEnd/>
            <a:tailEnd/>
          </a:ln>
          <a:effectLst/>
        </p:spPr>
        <p:txBody>
          <a:bodyPr/>
          <a:lstStyle/>
          <a:p>
            <a:pPr marL="533400" indent="-533400">
              <a:lnSpc>
                <a:spcPct val="80000"/>
              </a:lnSpc>
              <a:spcBef>
                <a:spcPct val="20000"/>
              </a:spcBef>
              <a:buClr>
                <a:schemeClr val="bg2"/>
              </a:buClr>
              <a:buSzPct val="75000"/>
              <a:buFont typeface="Wingdings" pitchFamily="2" charset="2"/>
              <a:buNone/>
            </a:pPr>
            <a:endParaRPr lang="ru-RU" sz="1000" b="1"/>
          </a:p>
          <a:p>
            <a:pPr marL="533400" indent="-533400">
              <a:lnSpc>
                <a:spcPct val="80000"/>
              </a:lnSpc>
              <a:spcBef>
                <a:spcPct val="20000"/>
              </a:spcBef>
              <a:buClr>
                <a:schemeClr val="bg2"/>
              </a:buClr>
              <a:buSzPct val="75000"/>
              <a:buFont typeface="Wingdings" pitchFamily="2" charset="2"/>
              <a:buChar char="n"/>
            </a:pPr>
            <a:r>
              <a:rPr lang="ru-RU" sz="1000" b="1">
                <a:solidFill>
                  <a:srgbClr val="FF0000"/>
                </a:solidFill>
              </a:rPr>
              <a:t>Пара сил</a:t>
            </a:r>
            <a:r>
              <a:rPr lang="ru-RU" sz="1000" b="1"/>
              <a:t> – </a:t>
            </a:r>
            <a:r>
              <a:rPr lang="ru-RU" sz="1000">
                <a:solidFill>
                  <a:schemeClr val="bg2"/>
                </a:solidFill>
              </a:rPr>
              <a:t>совокупность двух параллельных друг другу сил, равных по величине и направленных</a:t>
            </a:r>
          </a:p>
          <a:p>
            <a:pPr marL="533400" indent="-533400">
              <a:lnSpc>
                <a:spcPct val="80000"/>
              </a:lnSpc>
              <a:spcBef>
                <a:spcPct val="20000"/>
              </a:spcBef>
              <a:buClr>
                <a:schemeClr val="bg2"/>
              </a:buClr>
              <a:buSzPct val="75000"/>
              <a:buFont typeface="Wingdings" pitchFamily="2" charset="2"/>
              <a:buNone/>
            </a:pPr>
            <a:r>
              <a:rPr lang="ru-RU" sz="1000">
                <a:solidFill>
                  <a:schemeClr val="bg2"/>
                </a:solidFill>
              </a:rPr>
              <a:t>      в противоположные стороны</a:t>
            </a:r>
            <a:r>
              <a:rPr lang="ru-RU" sz="1000"/>
              <a:t>.</a:t>
            </a:r>
            <a:r>
              <a:rPr lang="ru-RU" sz="1000" b="1"/>
              <a:t> </a:t>
            </a:r>
            <a:r>
              <a:rPr lang="ru-RU" sz="1000"/>
              <a:t>Пара сил более не может быть упрощена (не может быть заменена одной</a:t>
            </a:r>
          </a:p>
          <a:p>
            <a:pPr marL="533400" indent="-533400">
              <a:lnSpc>
                <a:spcPct val="80000"/>
              </a:lnSpc>
              <a:spcBef>
                <a:spcPct val="20000"/>
              </a:spcBef>
              <a:buClr>
                <a:schemeClr val="bg2"/>
              </a:buClr>
              <a:buSzPct val="75000"/>
              <a:buFont typeface="Wingdings" pitchFamily="2" charset="2"/>
              <a:buNone/>
            </a:pPr>
            <a:r>
              <a:rPr lang="ru-RU" sz="1000"/>
              <a:t>      силой) и представляет собой новую силовую характеристику механического взаимодействия.</a:t>
            </a:r>
          </a:p>
          <a:p>
            <a:pPr marL="533400" indent="-533400">
              <a:spcBef>
                <a:spcPct val="20000"/>
              </a:spcBef>
              <a:buClr>
                <a:schemeClr val="bg2"/>
              </a:buClr>
              <a:buSzPct val="75000"/>
              <a:buFont typeface="Wingdings" pitchFamily="2" charset="2"/>
              <a:buChar char="n"/>
            </a:pPr>
            <a:r>
              <a:rPr lang="ru-RU" sz="1000" b="1">
                <a:solidFill>
                  <a:srgbClr val="FF0000"/>
                </a:solidFill>
              </a:rPr>
              <a:t>Момент пары сил на плоскости</a:t>
            </a:r>
            <a:r>
              <a:rPr lang="ru-RU" sz="1000" b="1"/>
              <a:t> </a:t>
            </a:r>
            <a:r>
              <a:rPr lang="ru-RU" sz="1000">
                <a:solidFill>
                  <a:srgbClr val="FF0000"/>
                </a:solidFill>
              </a:rPr>
              <a:t>(теорема о моменте пары сил)</a:t>
            </a:r>
            <a:r>
              <a:rPr lang="ru-RU" sz="1000" b="1"/>
              <a:t> – </a:t>
            </a:r>
            <a:r>
              <a:rPr lang="ru-RU" sz="1000">
                <a:solidFill>
                  <a:schemeClr val="bg2"/>
                </a:solidFill>
              </a:rPr>
              <a:t>не зависит от выбора центра приведения (полюса)</a:t>
            </a:r>
            <a:r>
              <a:rPr lang="ru-RU" sz="1000" b="1"/>
              <a:t>  </a:t>
            </a:r>
            <a:r>
              <a:rPr lang="ru-RU" sz="1000">
                <a:solidFill>
                  <a:schemeClr val="bg2"/>
                </a:solidFill>
              </a:rPr>
              <a:t>и равен </a:t>
            </a:r>
            <a:r>
              <a:rPr lang="ru-RU" sz="1000">
                <a:solidFill>
                  <a:srgbClr val="FF0000"/>
                </a:solidFill>
              </a:rPr>
              <a:t>произведению модуля любой из сил пары на плечо пары</a:t>
            </a:r>
            <a:r>
              <a:rPr lang="ru-RU" sz="1000">
                <a:solidFill>
                  <a:schemeClr val="bg2"/>
                </a:solidFill>
              </a:rPr>
              <a:t>, взятым со знаком + (плюс), если вращение плоскости под действием пары сил происходит против часовой стрелки, и со знаком – (минус) в противном случае. </a:t>
            </a:r>
            <a:endParaRPr lang="ru-RU" sz="1000"/>
          </a:p>
          <a:p>
            <a:pPr marL="533400" indent="-533400">
              <a:spcBef>
                <a:spcPct val="20000"/>
              </a:spcBef>
              <a:buClr>
                <a:schemeClr val="bg2"/>
              </a:buClr>
              <a:buSzPct val="75000"/>
              <a:buFont typeface="Wingdings" pitchFamily="2" charset="2"/>
              <a:buNone/>
            </a:pPr>
            <a:r>
              <a:rPr lang="ru-RU" sz="1000">
                <a:solidFill>
                  <a:schemeClr val="bg2"/>
                </a:solidFill>
              </a:rPr>
              <a:t>               </a:t>
            </a:r>
            <a:r>
              <a:rPr lang="ru-RU" sz="1000" b="1">
                <a:solidFill>
                  <a:srgbClr val="FF0000"/>
                </a:solidFill>
              </a:rPr>
              <a:t>Плечо пары сил</a:t>
            </a:r>
            <a:r>
              <a:rPr lang="ru-RU" sz="1000">
                <a:solidFill>
                  <a:schemeClr val="bg2"/>
                </a:solidFill>
              </a:rPr>
              <a:t> – длина перпендикуляра, опущенного из любой точки на линии действия одной из сил пары на линию действия другой силы этой пары.</a:t>
            </a:r>
          </a:p>
          <a:p>
            <a:pPr marL="533400" indent="-533400">
              <a:spcBef>
                <a:spcPct val="20000"/>
              </a:spcBef>
              <a:buClr>
                <a:schemeClr val="bg2"/>
              </a:buClr>
              <a:buSzPct val="75000"/>
              <a:buFont typeface="Wingdings" pitchFamily="2" charset="2"/>
              <a:buNone/>
            </a:pPr>
            <a:r>
              <a:rPr lang="ru-RU" sz="1000"/>
              <a:t>	</a:t>
            </a:r>
          </a:p>
        </p:txBody>
      </p:sp>
      <p:grpSp>
        <p:nvGrpSpPr>
          <p:cNvPr id="273462" name="Group 54"/>
          <p:cNvGrpSpPr>
            <a:grpSpLocks/>
          </p:cNvGrpSpPr>
          <p:nvPr/>
        </p:nvGrpSpPr>
        <p:grpSpPr bwMode="auto">
          <a:xfrm>
            <a:off x="6829425" y="1114425"/>
            <a:ext cx="2085975" cy="1390650"/>
            <a:chOff x="4284" y="714"/>
            <a:chExt cx="1314" cy="876"/>
          </a:xfrm>
        </p:grpSpPr>
        <p:sp>
          <p:nvSpPr>
            <p:cNvPr id="273416" name="Rectangle 8"/>
            <p:cNvSpPr>
              <a:spLocks noChangeArrowheads="1"/>
            </p:cNvSpPr>
            <p:nvPr/>
          </p:nvSpPr>
          <p:spPr bwMode="auto">
            <a:xfrm>
              <a:off x="4284" y="714"/>
              <a:ext cx="1314" cy="876"/>
            </a:xfrm>
            <a:prstGeom prst="rect">
              <a:avLst/>
            </a:prstGeom>
            <a:solidFill>
              <a:schemeClr val="accent1">
                <a:alpha val="25000"/>
              </a:schemeClr>
            </a:solidFill>
            <a:ln w="9525">
              <a:solidFill>
                <a:srgbClr val="C0C0C0"/>
              </a:solidFill>
              <a:miter lim="800000"/>
              <a:headEnd/>
              <a:tailEnd/>
            </a:ln>
            <a:effectLst/>
          </p:spPr>
          <p:txBody>
            <a:bodyPr wrap="none" anchor="ctr"/>
            <a:lstStyle/>
            <a:p>
              <a:endParaRPr lang="ru-RU"/>
            </a:p>
          </p:txBody>
        </p:sp>
        <p:sp>
          <p:nvSpPr>
            <p:cNvPr id="273417" name="Oval 9"/>
            <p:cNvSpPr>
              <a:spLocks noChangeArrowheads="1"/>
            </p:cNvSpPr>
            <p:nvPr/>
          </p:nvSpPr>
          <p:spPr bwMode="auto">
            <a:xfrm>
              <a:off x="4446" y="1434"/>
              <a:ext cx="38" cy="38"/>
            </a:xfrm>
            <a:prstGeom prst="ellipse">
              <a:avLst/>
            </a:prstGeom>
            <a:solidFill>
              <a:schemeClr val="accent1"/>
            </a:solidFill>
            <a:ln w="9525">
              <a:solidFill>
                <a:schemeClr val="tx1"/>
              </a:solidFill>
              <a:round/>
              <a:headEnd/>
              <a:tailEnd/>
            </a:ln>
            <a:effectLst/>
          </p:spPr>
          <p:txBody>
            <a:bodyPr wrap="none" anchor="ctr"/>
            <a:lstStyle/>
            <a:p>
              <a:endParaRPr lang="ru-RU"/>
            </a:p>
          </p:txBody>
        </p:sp>
        <p:sp>
          <p:nvSpPr>
            <p:cNvPr id="273418" name="Text Box 10"/>
            <p:cNvSpPr txBox="1">
              <a:spLocks noChangeArrowheads="1"/>
            </p:cNvSpPr>
            <p:nvPr/>
          </p:nvSpPr>
          <p:spPr bwMode="auto">
            <a:xfrm>
              <a:off x="4306" y="1365"/>
              <a:ext cx="180" cy="173"/>
            </a:xfrm>
            <a:prstGeom prst="rect">
              <a:avLst/>
            </a:prstGeom>
            <a:noFill/>
            <a:ln w="9525">
              <a:noFill/>
              <a:miter lim="800000"/>
              <a:headEnd/>
              <a:tailEnd/>
            </a:ln>
            <a:effectLst/>
          </p:spPr>
          <p:txBody>
            <a:bodyPr wrap="none">
              <a:spAutoFit/>
            </a:bodyPr>
            <a:lstStyle/>
            <a:p>
              <a:pPr algn="r"/>
              <a:r>
                <a:rPr lang="en-US" sz="1200" i="1"/>
                <a:t>A</a:t>
              </a:r>
              <a:endParaRPr lang="ru-RU" sz="1200" i="1"/>
            </a:p>
          </p:txBody>
        </p:sp>
        <p:sp>
          <p:nvSpPr>
            <p:cNvPr id="273419" name="AutoShape 11"/>
            <p:cNvSpPr>
              <a:spLocks noChangeArrowheads="1"/>
            </p:cNvSpPr>
            <p:nvPr/>
          </p:nvSpPr>
          <p:spPr bwMode="auto">
            <a:xfrm rot="11599471">
              <a:off x="5160" y="1098"/>
              <a:ext cx="390" cy="78"/>
            </a:xfrm>
            <a:prstGeom prst="rightArrow">
              <a:avLst>
                <a:gd name="adj1" fmla="val 50000"/>
                <a:gd name="adj2" fmla="val 125000"/>
              </a:avLst>
            </a:prstGeom>
            <a:solidFill>
              <a:srgbClr val="FF0000"/>
            </a:solidFill>
            <a:ln w="9525">
              <a:solidFill>
                <a:schemeClr val="tx1"/>
              </a:solidFill>
              <a:miter lim="800000"/>
              <a:headEnd/>
              <a:tailEnd/>
            </a:ln>
            <a:effectLst/>
          </p:spPr>
          <p:txBody>
            <a:bodyPr wrap="none" anchor="ctr"/>
            <a:lstStyle/>
            <a:p>
              <a:endParaRPr lang="ru-RU"/>
            </a:p>
          </p:txBody>
        </p:sp>
        <p:sp>
          <p:nvSpPr>
            <p:cNvPr id="273420" name="Line 12"/>
            <p:cNvSpPr>
              <a:spLocks noChangeShapeType="1"/>
            </p:cNvSpPr>
            <p:nvPr/>
          </p:nvSpPr>
          <p:spPr bwMode="auto">
            <a:xfrm>
              <a:off x="4326" y="894"/>
              <a:ext cx="1266" cy="300"/>
            </a:xfrm>
            <a:prstGeom prst="line">
              <a:avLst/>
            </a:prstGeom>
            <a:noFill/>
            <a:ln w="9525">
              <a:solidFill>
                <a:srgbClr val="FF0000"/>
              </a:solidFill>
              <a:prstDash val="dash"/>
              <a:round/>
              <a:headEnd/>
              <a:tailEnd/>
            </a:ln>
            <a:effectLst/>
          </p:spPr>
          <p:txBody>
            <a:bodyPr/>
            <a:lstStyle/>
            <a:p>
              <a:endParaRPr lang="ru-RU"/>
            </a:p>
          </p:txBody>
        </p:sp>
        <p:sp>
          <p:nvSpPr>
            <p:cNvPr id="273421" name="Line 13"/>
            <p:cNvSpPr>
              <a:spLocks noChangeShapeType="1"/>
            </p:cNvSpPr>
            <p:nvPr/>
          </p:nvSpPr>
          <p:spPr bwMode="auto">
            <a:xfrm rot="-5400000">
              <a:off x="4257" y="1150"/>
              <a:ext cx="525" cy="132"/>
            </a:xfrm>
            <a:prstGeom prst="line">
              <a:avLst/>
            </a:prstGeom>
            <a:noFill/>
            <a:ln w="9525">
              <a:solidFill>
                <a:srgbClr val="3366FF"/>
              </a:solidFill>
              <a:prstDash val="dash"/>
              <a:round/>
              <a:headEnd/>
              <a:tailEnd/>
            </a:ln>
            <a:effectLst/>
          </p:spPr>
          <p:txBody>
            <a:bodyPr/>
            <a:lstStyle/>
            <a:p>
              <a:endParaRPr lang="ru-RU"/>
            </a:p>
          </p:txBody>
        </p:sp>
        <p:graphicFrame>
          <p:nvGraphicFramePr>
            <p:cNvPr id="273422" name="Object 14"/>
            <p:cNvGraphicFramePr>
              <a:graphicFrameLocks noChangeAspect="1"/>
            </p:cNvGraphicFramePr>
            <p:nvPr/>
          </p:nvGraphicFramePr>
          <p:xfrm>
            <a:off x="5372" y="930"/>
            <a:ext cx="104" cy="120"/>
          </p:xfrm>
          <a:graphic>
            <a:graphicData uri="http://schemas.openxmlformats.org/presentationml/2006/ole">
              <p:oleObj spid="_x0000_s273422" name="Формула" r:id="rId5" imgW="164880" imgH="190440" progId="Equation.3">
                <p:embed/>
              </p:oleObj>
            </a:graphicData>
          </a:graphic>
        </p:graphicFrame>
        <p:graphicFrame>
          <p:nvGraphicFramePr>
            <p:cNvPr id="273424" name="Object 16"/>
            <p:cNvGraphicFramePr>
              <a:graphicFrameLocks noChangeAspect="1"/>
            </p:cNvGraphicFramePr>
            <p:nvPr/>
          </p:nvGraphicFramePr>
          <p:xfrm>
            <a:off x="4448" y="1108"/>
            <a:ext cx="80" cy="112"/>
          </p:xfrm>
          <a:graphic>
            <a:graphicData uri="http://schemas.openxmlformats.org/presentationml/2006/ole">
              <p:oleObj spid="_x0000_s273424" name="Формула" r:id="rId6" imgW="126720" imgH="177480" progId="Equation.3">
                <p:embed/>
              </p:oleObj>
            </a:graphicData>
          </a:graphic>
        </p:graphicFrame>
        <p:sp>
          <p:nvSpPr>
            <p:cNvPr id="273428" name="Line 20"/>
            <p:cNvSpPr>
              <a:spLocks noChangeShapeType="1"/>
            </p:cNvSpPr>
            <p:nvPr/>
          </p:nvSpPr>
          <p:spPr bwMode="auto">
            <a:xfrm flipV="1">
              <a:off x="4656" y="981"/>
              <a:ext cx="24" cy="99"/>
            </a:xfrm>
            <a:prstGeom prst="line">
              <a:avLst/>
            </a:prstGeom>
            <a:noFill/>
            <a:ln w="9525">
              <a:solidFill>
                <a:schemeClr val="tx1"/>
              </a:solidFill>
              <a:round/>
              <a:headEnd/>
              <a:tailEnd/>
            </a:ln>
            <a:effectLst/>
          </p:spPr>
          <p:txBody>
            <a:bodyPr/>
            <a:lstStyle/>
            <a:p>
              <a:endParaRPr lang="ru-RU"/>
            </a:p>
          </p:txBody>
        </p:sp>
        <p:sp>
          <p:nvSpPr>
            <p:cNvPr id="273429" name="Line 21"/>
            <p:cNvSpPr>
              <a:spLocks noChangeShapeType="1"/>
            </p:cNvSpPr>
            <p:nvPr/>
          </p:nvSpPr>
          <p:spPr bwMode="auto">
            <a:xfrm rot="16200000" flipV="1">
              <a:off x="4598" y="1022"/>
              <a:ext cx="24" cy="99"/>
            </a:xfrm>
            <a:prstGeom prst="line">
              <a:avLst/>
            </a:prstGeom>
            <a:noFill/>
            <a:ln w="9525">
              <a:solidFill>
                <a:schemeClr val="tx1"/>
              </a:solidFill>
              <a:round/>
              <a:headEnd/>
              <a:tailEnd/>
            </a:ln>
            <a:effectLst/>
          </p:spPr>
          <p:txBody>
            <a:bodyPr/>
            <a:lstStyle/>
            <a:p>
              <a:endParaRPr lang="ru-RU"/>
            </a:p>
          </p:txBody>
        </p:sp>
        <p:graphicFrame>
          <p:nvGraphicFramePr>
            <p:cNvPr id="273443" name="Object 35"/>
            <p:cNvGraphicFramePr>
              <a:graphicFrameLocks noChangeAspect="1"/>
            </p:cNvGraphicFramePr>
            <p:nvPr/>
          </p:nvGraphicFramePr>
          <p:xfrm>
            <a:off x="4651" y="1271"/>
            <a:ext cx="820" cy="181"/>
          </p:xfrm>
          <a:graphic>
            <a:graphicData uri="http://schemas.openxmlformats.org/presentationml/2006/ole">
              <p:oleObj spid="_x0000_s273443" name="Формула" r:id="rId7" imgW="1041120" imgH="228600" progId="Equation.3">
                <p:embed/>
              </p:oleObj>
            </a:graphicData>
          </a:graphic>
        </p:graphicFrame>
      </p:grpSp>
      <p:grpSp>
        <p:nvGrpSpPr>
          <p:cNvPr id="273463" name="Group 55"/>
          <p:cNvGrpSpPr>
            <a:grpSpLocks/>
          </p:cNvGrpSpPr>
          <p:nvPr/>
        </p:nvGrpSpPr>
        <p:grpSpPr bwMode="auto">
          <a:xfrm>
            <a:off x="6837363" y="2646363"/>
            <a:ext cx="2085975" cy="1981200"/>
            <a:chOff x="4307" y="1787"/>
            <a:chExt cx="1314" cy="1248"/>
          </a:xfrm>
        </p:grpSpPr>
        <p:sp>
          <p:nvSpPr>
            <p:cNvPr id="273433" name="Rectangle 25"/>
            <p:cNvSpPr>
              <a:spLocks noChangeArrowheads="1"/>
            </p:cNvSpPr>
            <p:nvPr/>
          </p:nvSpPr>
          <p:spPr bwMode="auto">
            <a:xfrm>
              <a:off x="4307" y="1787"/>
              <a:ext cx="1314" cy="1248"/>
            </a:xfrm>
            <a:prstGeom prst="rect">
              <a:avLst/>
            </a:prstGeom>
            <a:solidFill>
              <a:schemeClr val="accent1">
                <a:alpha val="25000"/>
              </a:schemeClr>
            </a:solidFill>
            <a:ln w="9525">
              <a:solidFill>
                <a:srgbClr val="C0C0C0"/>
              </a:solidFill>
              <a:miter lim="800000"/>
              <a:headEnd/>
              <a:tailEnd/>
            </a:ln>
            <a:effectLst/>
          </p:spPr>
          <p:txBody>
            <a:bodyPr wrap="none" anchor="ctr"/>
            <a:lstStyle/>
            <a:p>
              <a:endParaRPr lang="ru-RU"/>
            </a:p>
          </p:txBody>
        </p:sp>
        <p:sp>
          <p:nvSpPr>
            <p:cNvPr id="273434" name="Oval 26"/>
            <p:cNvSpPr>
              <a:spLocks noChangeArrowheads="1"/>
            </p:cNvSpPr>
            <p:nvPr/>
          </p:nvSpPr>
          <p:spPr bwMode="auto">
            <a:xfrm>
              <a:off x="4439" y="2633"/>
              <a:ext cx="38" cy="38"/>
            </a:xfrm>
            <a:prstGeom prst="ellipse">
              <a:avLst/>
            </a:prstGeom>
            <a:solidFill>
              <a:schemeClr val="accent1"/>
            </a:solidFill>
            <a:ln w="9525">
              <a:solidFill>
                <a:schemeClr val="tx1"/>
              </a:solidFill>
              <a:round/>
              <a:headEnd/>
              <a:tailEnd/>
            </a:ln>
            <a:effectLst/>
          </p:spPr>
          <p:txBody>
            <a:bodyPr wrap="none" anchor="ctr"/>
            <a:lstStyle/>
            <a:p>
              <a:endParaRPr lang="ru-RU"/>
            </a:p>
          </p:txBody>
        </p:sp>
        <p:sp>
          <p:nvSpPr>
            <p:cNvPr id="273435" name="Text Box 27"/>
            <p:cNvSpPr txBox="1">
              <a:spLocks noChangeArrowheads="1"/>
            </p:cNvSpPr>
            <p:nvPr/>
          </p:nvSpPr>
          <p:spPr bwMode="auto">
            <a:xfrm>
              <a:off x="4455" y="2574"/>
              <a:ext cx="180" cy="173"/>
            </a:xfrm>
            <a:prstGeom prst="rect">
              <a:avLst/>
            </a:prstGeom>
            <a:noFill/>
            <a:ln w="9525">
              <a:noFill/>
              <a:miter lim="800000"/>
              <a:headEnd/>
              <a:tailEnd/>
            </a:ln>
            <a:effectLst/>
          </p:spPr>
          <p:txBody>
            <a:bodyPr>
              <a:spAutoFit/>
            </a:bodyPr>
            <a:lstStyle/>
            <a:p>
              <a:pPr algn="r"/>
              <a:r>
                <a:rPr lang="en-US" sz="1200" i="1"/>
                <a:t>A</a:t>
              </a:r>
              <a:endParaRPr lang="ru-RU" sz="1200" i="1"/>
            </a:p>
          </p:txBody>
        </p:sp>
        <p:sp>
          <p:nvSpPr>
            <p:cNvPr id="273436" name="AutoShape 28"/>
            <p:cNvSpPr>
              <a:spLocks noChangeArrowheads="1"/>
            </p:cNvSpPr>
            <p:nvPr/>
          </p:nvSpPr>
          <p:spPr bwMode="auto">
            <a:xfrm rot="11599471">
              <a:off x="4829" y="2099"/>
              <a:ext cx="390" cy="78"/>
            </a:xfrm>
            <a:prstGeom prst="rightArrow">
              <a:avLst>
                <a:gd name="adj1" fmla="val 50000"/>
                <a:gd name="adj2" fmla="val 125000"/>
              </a:avLst>
            </a:prstGeom>
            <a:solidFill>
              <a:srgbClr val="FF0000"/>
            </a:solidFill>
            <a:ln w="9525">
              <a:solidFill>
                <a:schemeClr val="tx1"/>
              </a:solidFill>
              <a:miter lim="800000"/>
              <a:headEnd/>
              <a:tailEnd/>
            </a:ln>
            <a:effectLst/>
          </p:spPr>
          <p:txBody>
            <a:bodyPr wrap="none" anchor="ctr"/>
            <a:lstStyle/>
            <a:p>
              <a:endParaRPr lang="ru-RU"/>
            </a:p>
          </p:txBody>
        </p:sp>
        <p:sp>
          <p:nvSpPr>
            <p:cNvPr id="273437" name="Line 29"/>
            <p:cNvSpPr>
              <a:spLocks noChangeShapeType="1"/>
            </p:cNvSpPr>
            <p:nvPr/>
          </p:nvSpPr>
          <p:spPr bwMode="auto">
            <a:xfrm>
              <a:off x="4355" y="1979"/>
              <a:ext cx="1266" cy="300"/>
            </a:xfrm>
            <a:prstGeom prst="line">
              <a:avLst/>
            </a:prstGeom>
            <a:noFill/>
            <a:ln w="9525">
              <a:solidFill>
                <a:srgbClr val="FF0000"/>
              </a:solidFill>
              <a:prstDash val="dash"/>
              <a:round/>
              <a:headEnd/>
              <a:tailEnd/>
            </a:ln>
            <a:effectLst/>
          </p:spPr>
          <p:txBody>
            <a:bodyPr/>
            <a:lstStyle/>
            <a:p>
              <a:endParaRPr lang="ru-RU"/>
            </a:p>
          </p:txBody>
        </p:sp>
        <p:sp>
          <p:nvSpPr>
            <p:cNvPr id="273438" name="Line 30"/>
            <p:cNvSpPr>
              <a:spLocks noChangeShapeType="1"/>
            </p:cNvSpPr>
            <p:nvPr/>
          </p:nvSpPr>
          <p:spPr bwMode="auto">
            <a:xfrm rot="-5400000">
              <a:off x="4229" y="2268"/>
              <a:ext cx="615" cy="156"/>
            </a:xfrm>
            <a:prstGeom prst="line">
              <a:avLst/>
            </a:prstGeom>
            <a:noFill/>
            <a:ln w="9525">
              <a:solidFill>
                <a:srgbClr val="3366FF"/>
              </a:solidFill>
              <a:prstDash val="dash"/>
              <a:round/>
              <a:headEnd/>
              <a:tailEnd/>
            </a:ln>
            <a:effectLst/>
          </p:spPr>
          <p:txBody>
            <a:bodyPr/>
            <a:lstStyle/>
            <a:p>
              <a:endParaRPr lang="ru-RU"/>
            </a:p>
          </p:txBody>
        </p:sp>
        <p:graphicFrame>
          <p:nvGraphicFramePr>
            <p:cNvPr id="273439" name="Object 31"/>
            <p:cNvGraphicFramePr>
              <a:graphicFrameLocks noChangeAspect="1"/>
            </p:cNvGraphicFramePr>
            <p:nvPr/>
          </p:nvGraphicFramePr>
          <p:xfrm>
            <a:off x="5377" y="2039"/>
            <a:ext cx="104" cy="120"/>
          </p:xfrm>
          <a:graphic>
            <a:graphicData uri="http://schemas.openxmlformats.org/presentationml/2006/ole">
              <p:oleObj spid="_x0000_s273439" name="Формула" r:id="rId8" imgW="164880" imgH="190440" progId="Equation.3">
                <p:embed/>
              </p:oleObj>
            </a:graphicData>
          </a:graphic>
        </p:graphicFrame>
        <p:graphicFrame>
          <p:nvGraphicFramePr>
            <p:cNvPr id="273440" name="Object 32"/>
            <p:cNvGraphicFramePr>
              <a:graphicFrameLocks noChangeAspect="1"/>
            </p:cNvGraphicFramePr>
            <p:nvPr/>
          </p:nvGraphicFramePr>
          <p:xfrm>
            <a:off x="5211" y="2313"/>
            <a:ext cx="88" cy="112"/>
          </p:xfrm>
          <a:graphic>
            <a:graphicData uri="http://schemas.openxmlformats.org/presentationml/2006/ole">
              <p:oleObj spid="_x0000_s273440" name="Формула" r:id="rId9" imgW="139680" imgH="177480" progId="Equation.3">
                <p:embed/>
              </p:oleObj>
            </a:graphicData>
          </a:graphic>
        </p:graphicFrame>
        <p:sp>
          <p:nvSpPr>
            <p:cNvPr id="273441" name="Line 33"/>
            <p:cNvSpPr>
              <a:spLocks noChangeShapeType="1"/>
            </p:cNvSpPr>
            <p:nvPr/>
          </p:nvSpPr>
          <p:spPr bwMode="auto">
            <a:xfrm flipV="1">
              <a:off x="5279" y="2216"/>
              <a:ext cx="24" cy="99"/>
            </a:xfrm>
            <a:prstGeom prst="line">
              <a:avLst/>
            </a:prstGeom>
            <a:noFill/>
            <a:ln w="9525">
              <a:solidFill>
                <a:schemeClr val="tx1"/>
              </a:solidFill>
              <a:round/>
              <a:headEnd/>
              <a:tailEnd/>
            </a:ln>
            <a:effectLst/>
          </p:spPr>
          <p:txBody>
            <a:bodyPr/>
            <a:lstStyle/>
            <a:p>
              <a:endParaRPr lang="ru-RU"/>
            </a:p>
          </p:txBody>
        </p:sp>
        <p:sp>
          <p:nvSpPr>
            <p:cNvPr id="273442" name="Line 34"/>
            <p:cNvSpPr>
              <a:spLocks noChangeShapeType="1"/>
            </p:cNvSpPr>
            <p:nvPr/>
          </p:nvSpPr>
          <p:spPr bwMode="auto">
            <a:xfrm rot="16200000" flipV="1">
              <a:off x="5221" y="2257"/>
              <a:ext cx="24" cy="99"/>
            </a:xfrm>
            <a:prstGeom prst="line">
              <a:avLst/>
            </a:prstGeom>
            <a:noFill/>
            <a:ln w="9525">
              <a:solidFill>
                <a:schemeClr val="tx1"/>
              </a:solidFill>
              <a:round/>
              <a:headEnd/>
              <a:tailEnd/>
            </a:ln>
            <a:effectLst/>
          </p:spPr>
          <p:txBody>
            <a:bodyPr/>
            <a:lstStyle/>
            <a:p>
              <a:endParaRPr lang="ru-RU"/>
            </a:p>
          </p:txBody>
        </p:sp>
        <p:sp>
          <p:nvSpPr>
            <p:cNvPr id="273444" name="Line 36"/>
            <p:cNvSpPr>
              <a:spLocks noChangeShapeType="1"/>
            </p:cNvSpPr>
            <p:nvPr/>
          </p:nvSpPr>
          <p:spPr bwMode="auto">
            <a:xfrm>
              <a:off x="4348" y="2302"/>
              <a:ext cx="1266" cy="300"/>
            </a:xfrm>
            <a:prstGeom prst="line">
              <a:avLst/>
            </a:prstGeom>
            <a:noFill/>
            <a:ln w="9525">
              <a:solidFill>
                <a:srgbClr val="FF0000"/>
              </a:solidFill>
              <a:prstDash val="dash"/>
              <a:round/>
              <a:headEnd/>
              <a:tailEnd/>
            </a:ln>
            <a:effectLst/>
          </p:spPr>
          <p:txBody>
            <a:bodyPr/>
            <a:lstStyle/>
            <a:p>
              <a:endParaRPr lang="ru-RU"/>
            </a:p>
          </p:txBody>
        </p:sp>
        <p:sp>
          <p:nvSpPr>
            <p:cNvPr id="273445" name="AutoShape 37"/>
            <p:cNvSpPr>
              <a:spLocks noChangeArrowheads="1"/>
            </p:cNvSpPr>
            <p:nvPr/>
          </p:nvSpPr>
          <p:spPr bwMode="auto">
            <a:xfrm rot="799471">
              <a:off x="5116" y="2488"/>
              <a:ext cx="390" cy="78"/>
            </a:xfrm>
            <a:prstGeom prst="rightArrow">
              <a:avLst>
                <a:gd name="adj1" fmla="val 50000"/>
                <a:gd name="adj2" fmla="val 125000"/>
              </a:avLst>
            </a:prstGeom>
            <a:solidFill>
              <a:srgbClr val="FF0000"/>
            </a:solidFill>
            <a:ln w="9525">
              <a:solidFill>
                <a:schemeClr val="tx1"/>
              </a:solidFill>
              <a:miter lim="800000"/>
              <a:headEnd/>
              <a:tailEnd/>
            </a:ln>
            <a:effectLst/>
          </p:spPr>
          <p:txBody>
            <a:bodyPr wrap="none" anchor="ctr"/>
            <a:lstStyle/>
            <a:p>
              <a:endParaRPr lang="ru-RU"/>
            </a:p>
          </p:txBody>
        </p:sp>
        <p:sp>
          <p:nvSpPr>
            <p:cNvPr id="273446" name="Line 38"/>
            <p:cNvSpPr>
              <a:spLocks noChangeShapeType="1"/>
            </p:cNvSpPr>
            <p:nvPr/>
          </p:nvSpPr>
          <p:spPr bwMode="auto">
            <a:xfrm rot="-5400000">
              <a:off x="5014" y="2291"/>
              <a:ext cx="309" cy="78"/>
            </a:xfrm>
            <a:prstGeom prst="line">
              <a:avLst/>
            </a:prstGeom>
            <a:noFill/>
            <a:ln w="9525">
              <a:solidFill>
                <a:srgbClr val="FF0000"/>
              </a:solidFill>
              <a:prstDash val="dash"/>
              <a:round/>
              <a:headEnd/>
              <a:tailEnd/>
            </a:ln>
            <a:effectLst/>
          </p:spPr>
          <p:txBody>
            <a:bodyPr/>
            <a:lstStyle/>
            <a:p>
              <a:endParaRPr lang="ru-RU"/>
            </a:p>
          </p:txBody>
        </p:sp>
        <p:sp>
          <p:nvSpPr>
            <p:cNvPr id="273447" name="Line 39"/>
            <p:cNvSpPr>
              <a:spLocks noChangeShapeType="1"/>
            </p:cNvSpPr>
            <p:nvPr/>
          </p:nvSpPr>
          <p:spPr bwMode="auto">
            <a:xfrm flipV="1">
              <a:off x="4684" y="2071"/>
              <a:ext cx="24" cy="99"/>
            </a:xfrm>
            <a:prstGeom prst="line">
              <a:avLst/>
            </a:prstGeom>
            <a:noFill/>
            <a:ln w="9525">
              <a:solidFill>
                <a:schemeClr val="tx1"/>
              </a:solidFill>
              <a:round/>
              <a:headEnd/>
              <a:tailEnd/>
            </a:ln>
            <a:effectLst/>
          </p:spPr>
          <p:txBody>
            <a:bodyPr/>
            <a:lstStyle/>
            <a:p>
              <a:endParaRPr lang="ru-RU"/>
            </a:p>
          </p:txBody>
        </p:sp>
        <p:sp>
          <p:nvSpPr>
            <p:cNvPr id="273448" name="Line 40"/>
            <p:cNvSpPr>
              <a:spLocks noChangeShapeType="1"/>
            </p:cNvSpPr>
            <p:nvPr/>
          </p:nvSpPr>
          <p:spPr bwMode="auto">
            <a:xfrm rot="16200000" flipV="1">
              <a:off x="4626" y="2112"/>
              <a:ext cx="24" cy="99"/>
            </a:xfrm>
            <a:prstGeom prst="line">
              <a:avLst/>
            </a:prstGeom>
            <a:noFill/>
            <a:ln w="9525">
              <a:solidFill>
                <a:schemeClr val="tx1"/>
              </a:solidFill>
              <a:round/>
              <a:headEnd/>
              <a:tailEnd/>
            </a:ln>
            <a:effectLst/>
          </p:spPr>
          <p:txBody>
            <a:bodyPr/>
            <a:lstStyle/>
            <a:p>
              <a:endParaRPr lang="ru-RU"/>
            </a:p>
          </p:txBody>
        </p:sp>
        <p:sp>
          <p:nvSpPr>
            <p:cNvPr id="273449" name="Line 41"/>
            <p:cNvSpPr>
              <a:spLocks noChangeShapeType="1"/>
            </p:cNvSpPr>
            <p:nvPr/>
          </p:nvSpPr>
          <p:spPr bwMode="auto">
            <a:xfrm flipV="1">
              <a:off x="4605" y="2376"/>
              <a:ext cx="24" cy="99"/>
            </a:xfrm>
            <a:prstGeom prst="line">
              <a:avLst/>
            </a:prstGeom>
            <a:noFill/>
            <a:ln w="9525">
              <a:solidFill>
                <a:schemeClr val="tx1"/>
              </a:solidFill>
              <a:round/>
              <a:headEnd/>
              <a:tailEnd/>
            </a:ln>
            <a:effectLst/>
          </p:spPr>
          <p:txBody>
            <a:bodyPr/>
            <a:lstStyle/>
            <a:p>
              <a:endParaRPr lang="ru-RU"/>
            </a:p>
          </p:txBody>
        </p:sp>
        <p:sp>
          <p:nvSpPr>
            <p:cNvPr id="273450" name="Line 42"/>
            <p:cNvSpPr>
              <a:spLocks noChangeShapeType="1"/>
            </p:cNvSpPr>
            <p:nvPr/>
          </p:nvSpPr>
          <p:spPr bwMode="auto">
            <a:xfrm rot="16200000" flipV="1">
              <a:off x="4547" y="2417"/>
              <a:ext cx="24" cy="99"/>
            </a:xfrm>
            <a:prstGeom prst="line">
              <a:avLst/>
            </a:prstGeom>
            <a:noFill/>
            <a:ln w="9525">
              <a:solidFill>
                <a:schemeClr val="tx1"/>
              </a:solidFill>
              <a:round/>
              <a:headEnd/>
              <a:tailEnd/>
            </a:ln>
            <a:effectLst/>
          </p:spPr>
          <p:txBody>
            <a:bodyPr/>
            <a:lstStyle/>
            <a:p>
              <a:endParaRPr lang="ru-RU"/>
            </a:p>
          </p:txBody>
        </p:sp>
        <p:graphicFrame>
          <p:nvGraphicFramePr>
            <p:cNvPr id="273455" name="Object 47"/>
            <p:cNvGraphicFramePr>
              <a:graphicFrameLocks noChangeAspect="1"/>
            </p:cNvGraphicFramePr>
            <p:nvPr/>
          </p:nvGraphicFramePr>
          <p:xfrm>
            <a:off x="5151" y="2568"/>
            <a:ext cx="130" cy="122"/>
          </p:xfrm>
          <a:graphic>
            <a:graphicData uri="http://schemas.openxmlformats.org/presentationml/2006/ole">
              <p:oleObj spid="_x0000_s273455" name="Формула" r:id="rId10" imgW="203040" imgH="190440" progId="Equation.3">
                <p:embed/>
              </p:oleObj>
            </a:graphicData>
          </a:graphic>
        </p:graphicFrame>
        <p:graphicFrame>
          <p:nvGraphicFramePr>
            <p:cNvPr id="273457" name="Object 49"/>
            <p:cNvGraphicFramePr>
              <a:graphicFrameLocks noChangeAspect="1"/>
            </p:cNvGraphicFramePr>
            <p:nvPr/>
          </p:nvGraphicFramePr>
          <p:xfrm>
            <a:off x="4398" y="2426"/>
            <a:ext cx="80" cy="88"/>
          </p:xfrm>
          <a:graphic>
            <a:graphicData uri="http://schemas.openxmlformats.org/presentationml/2006/ole">
              <p:oleObj spid="_x0000_s273457" name="Формула" r:id="rId11" imgW="126720" imgH="139680" progId="Equation.3">
                <p:embed/>
              </p:oleObj>
            </a:graphicData>
          </a:graphic>
        </p:graphicFrame>
        <p:graphicFrame>
          <p:nvGraphicFramePr>
            <p:cNvPr id="273458" name="Object 50"/>
            <p:cNvGraphicFramePr>
              <a:graphicFrameLocks noChangeAspect="1"/>
            </p:cNvGraphicFramePr>
            <p:nvPr/>
          </p:nvGraphicFramePr>
          <p:xfrm>
            <a:off x="4469" y="2131"/>
            <a:ext cx="80" cy="112"/>
          </p:xfrm>
          <a:graphic>
            <a:graphicData uri="http://schemas.openxmlformats.org/presentationml/2006/ole">
              <p:oleObj spid="_x0000_s273458" name="Формула" r:id="rId12" imgW="126720" imgH="177480" progId="Equation.3">
                <p:embed/>
              </p:oleObj>
            </a:graphicData>
          </a:graphic>
        </p:graphicFrame>
        <p:graphicFrame>
          <p:nvGraphicFramePr>
            <p:cNvPr id="273459" name="Object 51"/>
            <p:cNvGraphicFramePr>
              <a:graphicFrameLocks noChangeAspect="1"/>
            </p:cNvGraphicFramePr>
            <p:nvPr/>
          </p:nvGraphicFramePr>
          <p:xfrm>
            <a:off x="4913" y="1882"/>
            <a:ext cx="443" cy="145"/>
          </p:xfrm>
          <a:graphic>
            <a:graphicData uri="http://schemas.openxmlformats.org/presentationml/2006/ole">
              <p:oleObj spid="_x0000_s273459" name="Формула" r:id="rId13" imgW="583920" imgH="190440" progId="Equation.3">
                <p:embed/>
              </p:oleObj>
            </a:graphicData>
          </a:graphic>
        </p:graphicFrame>
        <p:graphicFrame>
          <p:nvGraphicFramePr>
            <p:cNvPr id="273460" name="Object 52"/>
            <p:cNvGraphicFramePr>
              <a:graphicFrameLocks noChangeAspect="1"/>
            </p:cNvGraphicFramePr>
            <p:nvPr/>
          </p:nvGraphicFramePr>
          <p:xfrm>
            <a:off x="4541" y="2740"/>
            <a:ext cx="990" cy="181"/>
          </p:xfrm>
          <a:graphic>
            <a:graphicData uri="http://schemas.openxmlformats.org/presentationml/2006/ole">
              <p:oleObj spid="_x0000_s273460" name="Формула" r:id="rId14" imgW="1257120" imgH="228600" progId="Equation.3">
                <p:embed/>
              </p:oleObj>
            </a:graphicData>
          </a:graphic>
        </p:graphicFrame>
      </p:grpSp>
      <p:sp>
        <p:nvSpPr>
          <p:cNvPr id="273461" name="Text Box 53"/>
          <p:cNvSpPr txBox="1">
            <a:spLocks noChangeArrowheads="1"/>
          </p:cNvSpPr>
          <p:nvPr/>
        </p:nvSpPr>
        <p:spPr bwMode="auto">
          <a:xfrm>
            <a:off x="250825" y="3935413"/>
            <a:ext cx="6143625" cy="396875"/>
          </a:xfrm>
          <a:prstGeom prst="rect">
            <a:avLst/>
          </a:prstGeom>
          <a:noFill/>
          <a:ln w="9525" algn="ctr">
            <a:noFill/>
            <a:miter lim="800000"/>
            <a:headEnd/>
            <a:tailEnd/>
          </a:ln>
          <a:effectLst/>
        </p:spPr>
        <p:txBody>
          <a:bodyPr wrap="none">
            <a:spAutoFit/>
          </a:bodyPr>
          <a:lstStyle/>
          <a:p>
            <a:r>
              <a:rPr lang="ru-RU" sz="1000"/>
              <a:t>В независимости момента пары от выбора полюса можно убедиться вычислением суммы моментов</a:t>
            </a:r>
          </a:p>
          <a:p>
            <a:r>
              <a:rPr lang="ru-RU" sz="1000"/>
              <a:t>от каждой из сил относительно любого центра.</a:t>
            </a:r>
          </a:p>
        </p:txBody>
      </p:sp>
      <p:sp>
        <p:nvSpPr>
          <p:cNvPr id="273464" name="Rectangle 56"/>
          <p:cNvSpPr>
            <a:spLocks noChangeArrowheads="1"/>
          </p:cNvSpPr>
          <p:nvPr/>
        </p:nvSpPr>
        <p:spPr bwMode="auto">
          <a:xfrm>
            <a:off x="0" y="4489450"/>
            <a:ext cx="8815388" cy="592138"/>
          </a:xfrm>
          <a:prstGeom prst="rect">
            <a:avLst/>
          </a:prstGeom>
          <a:noFill/>
          <a:ln w="9525">
            <a:noFill/>
            <a:miter lim="800000"/>
            <a:headEnd/>
            <a:tailEnd/>
          </a:ln>
          <a:effectLst/>
        </p:spPr>
        <p:txBody>
          <a:bodyPr/>
          <a:lstStyle/>
          <a:p>
            <a:pPr marL="533400" indent="-533400">
              <a:lnSpc>
                <a:spcPct val="80000"/>
              </a:lnSpc>
              <a:spcBef>
                <a:spcPct val="20000"/>
              </a:spcBef>
              <a:buClr>
                <a:schemeClr val="bg2"/>
              </a:buClr>
              <a:buSzPct val="75000"/>
              <a:buFont typeface="Wingdings" pitchFamily="2" charset="2"/>
              <a:buNone/>
            </a:pPr>
            <a:endParaRPr lang="ru-RU" sz="1000" b="1"/>
          </a:p>
          <a:p>
            <a:pPr marL="533400" indent="-533400">
              <a:spcBef>
                <a:spcPct val="20000"/>
              </a:spcBef>
              <a:buClr>
                <a:schemeClr val="bg2"/>
              </a:buClr>
              <a:buSzPct val="75000"/>
              <a:buFont typeface="Wingdings" pitchFamily="2" charset="2"/>
              <a:buChar char="n"/>
            </a:pPr>
            <a:r>
              <a:rPr lang="ru-RU" sz="1000" b="1"/>
              <a:t>Теоремы о парах</a:t>
            </a:r>
            <a:r>
              <a:rPr lang="en-US" sz="1000" b="1"/>
              <a:t>:</a:t>
            </a:r>
            <a:r>
              <a:rPr lang="ru-RU" sz="1000" b="1">
                <a:solidFill>
                  <a:srgbClr val="FF0000"/>
                </a:solidFill>
              </a:rPr>
              <a:t> </a:t>
            </a:r>
            <a:r>
              <a:rPr lang="ru-RU" sz="1000">
                <a:solidFill>
                  <a:schemeClr val="bg2"/>
                </a:solidFill>
              </a:rPr>
              <a:t>(Теоремы приводятся без доказательств. Подробные доказательства с графической анимацией см. демонстрационную программу автора по теории пар </a:t>
            </a:r>
            <a:r>
              <a:rPr lang="en-US" sz="1000">
                <a:solidFill>
                  <a:schemeClr val="bg2"/>
                </a:solidFill>
              </a:rPr>
              <a:t>“</a:t>
            </a:r>
            <a:r>
              <a:rPr lang="ru-RU" sz="1000">
                <a:solidFill>
                  <a:schemeClr val="bg2"/>
                </a:solidFill>
              </a:rPr>
              <a:t>Теория пар</a:t>
            </a:r>
            <a:r>
              <a:rPr lang="en-US" sz="1000">
                <a:solidFill>
                  <a:schemeClr val="bg2"/>
                </a:solidFill>
              </a:rPr>
              <a:t>” </a:t>
            </a:r>
            <a:r>
              <a:rPr lang="ru-RU" sz="1000">
                <a:solidFill>
                  <a:schemeClr val="bg2"/>
                </a:solidFill>
              </a:rPr>
              <a:t>на сайте МИИТа. </a:t>
            </a:r>
            <a:r>
              <a:rPr lang="ru-RU" sz="1000">
                <a:solidFill>
                  <a:srgbClr val="FF0000"/>
                </a:solidFill>
                <a:hlinkClick r:id="rId15"/>
              </a:rPr>
              <a:t>Посмотреть…</a:t>
            </a:r>
            <a:r>
              <a:rPr lang="ru-RU" sz="1000">
                <a:solidFill>
                  <a:schemeClr val="bg2"/>
                </a:solidFill>
                <a:hlinkClick r:id="rId15"/>
              </a:rPr>
              <a:t>  </a:t>
            </a:r>
            <a:r>
              <a:rPr lang="ru-RU" sz="1000">
                <a:solidFill>
                  <a:schemeClr val="bg2"/>
                </a:solidFill>
              </a:rPr>
              <a:t>) </a:t>
            </a:r>
            <a:endParaRPr lang="en-US" sz="1000">
              <a:solidFill>
                <a:srgbClr val="FF0000"/>
              </a:solidFill>
            </a:endParaRPr>
          </a:p>
          <a:p>
            <a:pPr marL="533400" indent="-533400">
              <a:spcBef>
                <a:spcPct val="20000"/>
              </a:spcBef>
              <a:buClr>
                <a:schemeClr val="bg2"/>
              </a:buClr>
              <a:buSzPct val="75000"/>
              <a:buFont typeface="Wingdings" pitchFamily="2" charset="2"/>
              <a:buChar char="n"/>
            </a:pPr>
            <a:r>
              <a:rPr lang="ru-RU" sz="1000" b="1">
                <a:solidFill>
                  <a:srgbClr val="FF0000"/>
                </a:solidFill>
              </a:rPr>
              <a:t>О переносе пары сил в плоскости ее действия </a:t>
            </a:r>
            <a:r>
              <a:rPr lang="ru-RU" sz="1000">
                <a:solidFill>
                  <a:schemeClr val="bg2"/>
                </a:solidFill>
              </a:rPr>
              <a:t>– Пару сил можно перенести в любое место в плоскости ее действия. Кинематическое состояние тела не изменится.</a:t>
            </a:r>
          </a:p>
          <a:p>
            <a:pPr marL="533400" indent="-533400">
              <a:spcBef>
                <a:spcPct val="20000"/>
              </a:spcBef>
              <a:buClr>
                <a:schemeClr val="bg2"/>
              </a:buClr>
              <a:buSzPct val="75000"/>
              <a:buFont typeface="Wingdings" pitchFamily="2" charset="2"/>
              <a:buChar char="n"/>
            </a:pPr>
            <a:r>
              <a:rPr lang="ru-RU" sz="1000" b="1">
                <a:solidFill>
                  <a:srgbClr val="FF0000"/>
                </a:solidFill>
              </a:rPr>
              <a:t>Об эквивалентности пар сил</a:t>
            </a:r>
            <a:r>
              <a:rPr lang="ru-RU" sz="1000">
                <a:solidFill>
                  <a:schemeClr val="bg2"/>
                </a:solidFill>
              </a:rPr>
              <a:t> – Пару сил можно заменить другой парой сил, если их моменты алгебраически равны. Кинематическое состояние тела не изменится.</a:t>
            </a:r>
          </a:p>
          <a:p>
            <a:pPr marL="533400" indent="-533400">
              <a:spcBef>
                <a:spcPct val="20000"/>
              </a:spcBef>
              <a:buClr>
                <a:schemeClr val="bg2"/>
              </a:buClr>
              <a:buSzPct val="75000"/>
              <a:buFont typeface="Wingdings" pitchFamily="2" charset="2"/>
              <a:buChar char="n"/>
            </a:pPr>
            <a:endParaRPr lang="ru-RU" sz="1000">
              <a:solidFill>
                <a:schemeClr val="bg2"/>
              </a:solidFill>
            </a:endParaRPr>
          </a:p>
          <a:p>
            <a:pPr marL="533400" indent="-533400">
              <a:spcBef>
                <a:spcPct val="20000"/>
              </a:spcBef>
              <a:buClr>
                <a:schemeClr val="bg2"/>
              </a:buClr>
              <a:buSzPct val="75000"/>
              <a:buFont typeface="Wingdings" pitchFamily="2" charset="2"/>
              <a:buChar char="n"/>
            </a:pPr>
            <a:r>
              <a:rPr lang="ru-RU" sz="1000" b="1">
                <a:solidFill>
                  <a:srgbClr val="FF0000"/>
                </a:solidFill>
              </a:rPr>
              <a:t>О сложении пар сил на плоскости </a:t>
            </a:r>
            <a:r>
              <a:rPr lang="ru-RU" sz="1000">
                <a:solidFill>
                  <a:schemeClr val="bg2"/>
                </a:solidFill>
              </a:rPr>
              <a:t>– Систему пар сил на плоскости можно заменить одной парой, момент которой равен алгебраической сумме моментов исходных пар. Кинематическое состояние тела не изменится.</a:t>
            </a:r>
          </a:p>
          <a:p>
            <a:pPr marL="533400" indent="-533400">
              <a:spcBef>
                <a:spcPct val="20000"/>
              </a:spcBef>
              <a:buClr>
                <a:schemeClr val="bg2"/>
              </a:buClr>
              <a:buSzPct val="75000"/>
              <a:buFont typeface="Wingdings" pitchFamily="2" charset="2"/>
              <a:buChar char="n"/>
            </a:pPr>
            <a:r>
              <a:rPr lang="ru-RU" sz="1000" b="1">
                <a:solidFill>
                  <a:srgbClr val="FF0000"/>
                </a:solidFill>
              </a:rPr>
              <a:t>Условие равновесия системы пар сил </a:t>
            </a:r>
            <a:r>
              <a:rPr lang="ru-RU" sz="1000">
                <a:solidFill>
                  <a:schemeClr val="bg2"/>
                </a:solidFill>
              </a:rPr>
              <a:t>- </a:t>
            </a:r>
            <a:endParaRPr lang="ru-RU" sz="1000" b="1">
              <a:solidFill>
                <a:srgbClr val="FF0000"/>
              </a:solidFill>
            </a:endParaRPr>
          </a:p>
        </p:txBody>
      </p:sp>
      <p:graphicFrame>
        <p:nvGraphicFramePr>
          <p:cNvPr id="273492" name="Object 84"/>
          <p:cNvGraphicFramePr>
            <a:graphicFrameLocks noChangeAspect="1"/>
          </p:cNvGraphicFramePr>
          <p:nvPr/>
        </p:nvGraphicFramePr>
        <p:xfrm>
          <a:off x="2952750" y="5603875"/>
          <a:ext cx="5770563" cy="276225"/>
        </p:xfrm>
        <a:graphic>
          <a:graphicData uri="http://schemas.openxmlformats.org/presentationml/2006/ole">
            <p:oleObj spid="_x0000_s273492" name="Формула" r:id="rId16" imgW="4787640" imgH="228600" progId="Equation.3">
              <p:embed/>
            </p:oleObj>
          </a:graphicData>
        </a:graphic>
      </p:graphicFrame>
      <p:graphicFrame>
        <p:nvGraphicFramePr>
          <p:cNvPr id="273493" name="Object 85"/>
          <p:cNvGraphicFramePr>
            <a:graphicFrameLocks noChangeAspect="1"/>
          </p:cNvGraphicFramePr>
          <p:nvPr/>
        </p:nvGraphicFramePr>
        <p:xfrm>
          <a:off x="4098925" y="6249988"/>
          <a:ext cx="1147763" cy="276225"/>
        </p:xfrm>
        <a:graphic>
          <a:graphicData uri="http://schemas.openxmlformats.org/presentationml/2006/ole">
            <p:oleObj spid="_x0000_s273493" name="Формула" r:id="rId17" imgW="952200" imgH="228600" progId="Equation.3">
              <p:embed/>
            </p:oleObj>
          </a:graphicData>
        </a:graphic>
      </p:graphicFrame>
      <p:sp>
        <p:nvSpPr>
          <p:cNvPr id="273494" name="AutoShape 86">
            <a:hlinkClick r:id="rId18" action="ppaction://hlinksldjump" highlightClick="1"/>
          </p:cNvPr>
          <p:cNvSpPr>
            <a:spLocks noChangeArrowheads="1"/>
          </p:cNvSpPr>
          <p:nvPr/>
        </p:nvSpPr>
        <p:spPr bwMode="auto">
          <a:xfrm>
            <a:off x="338138" y="552450"/>
            <a:ext cx="242887" cy="204788"/>
          </a:xfrm>
          <a:prstGeom prst="actionButtonBeginning">
            <a:avLst/>
          </a:prstGeom>
          <a:solidFill>
            <a:srgbClr val="00CCFF"/>
          </a:solidFill>
          <a:ln w="9525">
            <a:noFill/>
            <a:miter lim="800000"/>
            <a:headEnd/>
            <a:tailEnd/>
          </a:ln>
          <a:effectLst/>
        </p:spPr>
        <p:txBody>
          <a:bodyPr wrap="none" anchor="ctr"/>
          <a:lstStyle/>
          <a:p>
            <a:endParaRPr lang="ru-RU"/>
          </a:p>
        </p:txBody>
      </p:sp>
      <p:sp>
        <p:nvSpPr>
          <p:cNvPr id="273495" name="AutoShape 87">
            <a:hlinkClick r:id="" action="ppaction://hlinkshowjump?jump=previousslide" highlightClick="1"/>
          </p:cNvPr>
          <p:cNvSpPr>
            <a:spLocks noChangeArrowheads="1"/>
          </p:cNvSpPr>
          <p:nvPr/>
        </p:nvSpPr>
        <p:spPr bwMode="auto">
          <a:xfrm>
            <a:off x="609600" y="552450"/>
            <a:ext cx="257175" cy="209550"/>
          </a:xfrm>
          <a:prstGeom prst="actionButtonBackPrevious">
            <a:avLst/>
          </a:prstGeom>
          <a:solidFill>
            <a:srgbClr val="00CCFF"/>
          </a:solidFill>
          <a:ln w="9525">
            <a:noFill/>
            <a:miter lim="800000"/>
            <a:headEnd/>
            <a:tailEnd/>
          </a:ln>
          <a:effectLst/>
        </p:spPr>
        <p:txBody>
          <a:bodyPr wrap="none" anchor="ctr"/>
          <a:lstStyle/>
          <a:p>
            <a:endParaRPr lang="ru-RU"/>
          </a:p>
        </p:txBody>
      </p:sp>
      <p:sp>
        <p:nvSpPr>
          <p:cNvPr id="273497" name="AutoShape 89">
            <a:hlinkClick r:id="" action="ppaction://hlinkshowjump?jump=nextslide" highlightClick="1"/>
          </p:cNvPr>
          <p:cNvSpPr>
            <a:spLocks noChangeArrowheads="1"/>
          </p:cNvSpPr>
          <p:nvPr/>
        </p:nvSpPr>
        <p:spPr bwMode="auto">
          <a:xfrm>
            <a:off x="2200275" y="552450"/>
            <a:ext cx="285750" cy="219075"/>
          </a:xfrm>
          <a:prstGeom prst="actionButtonForwardNext">
            <a:avLst/>
          </a:prstGeom>
          <a:solidFill>
            <a:srgbClr val="00CCFF"/>
          </a:solidFill>
          <a:ln w="9525">
            <a:noFill/>
            <a:miter lim="800000"/>
            <a:headEnd/>
            <a:tailEnd/>
          </a:ln>
          <a:effectLst/>
        </p:spPr>
        <p:txBody>
          <a:bodyPr wrap="none" anchor="ctr"/>
          <a:lstStyle/>
          <a:p>
            <a:endParaRPr lang="ru-RU"/>
          </a:p>
        </p:txBody>
      </p:sp>
      <p:sp>
        <p:nvSpPr>
          <p:cNvPr id="273498" name="Oval 90"/>
          <p:cNvSpPr>
            <a:spLocks noChangeArrowheads="1"/>
          </p:cNvSpPr>
          <p:nvPr/>
        </p:nvSpPr>
        <p:spPr bwMode="auto">
          <a:xfrm>
            <a:off x="8696325" y="6391275"/>
            <a:ext cx="333375" cy="333375"/>
          </a:xfrm>
          <a:prstGeom prst="ellipse">
            <a:avLst/>
          </a:prstGeom>
          <a:solidFill>
            <a:srgbClr val="CCFFFF"/>
          </a:solidFill>
          <a:ln w="9525" algn="ctr">
            <a:solidFill>
              <a:srgbClr val="0000FF"/>
            </a:solidFill>
            <a:round/>
            <a:headEnd/>
            <a:tailEnd/>
          </a:ln>
          <a:effectLst/>
        </p:spPr>
        <p:txBody>
          <a:bodyPr wrap="none" anchor="ctr"/>
          <a:lstStyle/>
          <a:p>
            <a:pPr algn="ctr"/>
            <a:r>
              <a:rPr lang="en-US" sz="1000" b="1">
                <a:solidFill>
                  <a:schemeClr val="bg2"/>
                </a:solidFill>
              </a:rPr>
              <a:t>7</a:t>
            </a:r>
            <a:endParaRPr lang="ru-RU" sz="1000" b="1">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73462"/>
                                        </p:tgtEl>
                                        <p:attrNameLst>
                                          <p:attrName>style.visibility</p:attrName>
                                        </p:attrNameLst>
                                      </p:cBhvr>
                                      <p:to>
                                        <p:strVal val="visible"/>
                                      </p:to>
                                    </p:set>
                                    <p:anim calcmode="lin" valueType="num">
                                      <p:cBhvr additive="base">
                                        <p:cTn id="7" dur="500" fill="hold"/>
                                        <p:tgtEl>
                                          <p:spTgt spid="273462"/>
                                        </p:tgtEl>
                                        <p:attrNameLst>
                                          <p:attrName>ppt_x</p:attrName>
                                        </p:attrNameLst>
                                      </p:cBhvr>
                                      <p:tavLst>
                                        <p:tav tm="0">
                                          <p:val>
                                            <p:strVal val="1+#ppt_w/2"/>
                                          </p:val>
                                        </p:tav>
                                        <p:tav tm="100000">
                                          <p:val>
                                            <p:strVal val="#ppt_x"/>
                                          </p:val>
                                        </p:tav>
                                      </p:tavLst>
                                    </p:anim>
                                    <p:anim calcmode="lin" valueType="num">
                                      <p:cBhvr additive="base">
                                        <p:cTn id="8" dur="500" fill="hold"/>
                                        <p:tgtEl>
                                          <p:spTgt spid="273462"/>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3415"/>
                                        </p:tgtEl>
                                        <p:attrNameLst>
                                          <p:attrName>style.visibility</p:attrName>
                                        </p:attrNameLst>
                                      </p:cBhvr>
                                      <p:to>
                                        <p:strVal val="visible"/>
                                      </p:to>
                                    </p:set>
                                    <p:anim calcmode="lin" valueType="num">
                                      <p:cBhvr additive="base">
                                        <p:cTn id="11" dur="500" fill="hold"/>
                                        <p:tgtEl>
                                          <p:spTgt spid="273415"/>
                                        </p:tgtEl>
                                        <p:attrNameLst>
                                          <p:attrName>ppt_x</p:attrName>
                                        </p:attrNameLst>
                                      </p:cBhvr>
                                      <p:tavLst>
                                        <p:tav tm="0">
                                          <p:val>
                                            <p:strVal val="#ppt_x"/>
                                          </p:val>
                                        </p:tav>
                                        <p:tav tm="100000">
                                          <p:val>
                                            <p:strVal val="#ppt_x"/>
                                          </p:val>
                                        </p:tav>
                                      </p:tavLst>
                                    </p:anim>
                                    <p:anim calcmode="lin" valueType="num">
                                      <p:cBhvr additive="base">
                                        <p:cTn id="12" dur="500" fill="hold"/>
                                        <p:tgtEl>
                                          <p:spTgt spid="2734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73432"/>
                                        </p:tgtEl>
                                        <p:attrNameLst>
                                          <p:attrName>style.visibility</p:attrName>
                                        </p:attrNameLst>
                                      </p:cBhvr>
                                      <p:to>
                                        <p:strVal val="visible"/>
                                      </p:to>
                                    </p:set>
                                    <p:anim calcmode="lin" valueType="num">
                                      <p:cBhvr additive="base">
                                        <p:cTn id="17" dur="500" fill="hold"/>
                                        <p:tgtEl>
                                          <p:spTgt spid="273432"/>
                                        </p:tgtEl>
                                        <p:attrNameLst>
                                          <p:attrName>ppt_x</p:attrName>
                                        </p:attrNameLst>
                                      </p:cBhvr>
                                      <p:tavLst>
                                        <p:tav tm="0">
                                          <p:val>
                                            <p:strVal val="#ppt_x"/>
                                          </p:val>
                                        </p:tav>
                                        <p:tav tm="100000">
                                          <p:val>
                                            <p:strVal val="#ppt_x"/>
                                          </p:val>
                                        </p:tav>
                                      </p:tavLst>
                                    </p:anim>
                                    <p:anim calcmode="lin" valueType="num">
                                      <p:cBhvr additive="base">
                                        <p:cTn id="18" dur="500" fill="hold"/>
                                        <p:tgtEl>
                                          <p:spTgt spid="273432"/>
                                        </p:tgtEl>
                                        <p:attrNameLst>
                                          <p:attrName>ppt_y</p:attrName>
                                        </p:attrNameLst>
                                      </p:cBhvr>
                                      <p:tavLst>
                                        <p:tav tm="0">
                                          <p:val>
                                            <p:strVal val="1+#ppt_h/2"/>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73463"/>
                                        </p:tgtEl>
                                        <p:attrNameLst>
                                          <p:attrName>style.visibility</p:attrName>
                                        </p:attrNameLst>
                                      </p:cBhvr>
                                      <p:to>
                                        <p:strVal val="visible"/>
                                      </p:to>
                                    </p:set>
                                    <p:anim calcmode="lin" valueType="num">
                                      <p:cBhvr additive="base">
                                        <p:cTn id="21" dur="500" fill="hold"/>
                                        <p:tgtEl>
                                          <p:spTgt spid="273463"/>
                                        </p:tgtEl>
                                        <p:attrNameLst>
                                          <p:attrName>ppt_x</p:attrName>
                                        </p:attrNameLst>
                                      </p:cBhvr>
                                      <p:tavLst>
                                        <p:tav tm="0">
                                          <p:val>
                                            <p:strVal val="1+#ppt_w/2"/>
                                          </p:val>
                                        </p:tav>
                                        <p:tav tm="100000">
                                          <p:val>
                                            <p:strVal val="#ppt_x"/>
                                          </p:val>
                                        </p:tav>
                                      </p:tavLst>
                                    </p:anim>
                                    <p:anim calcmode="lin" valueType="num">
                                      <p:cBhvr additive="base">
                                        <p:cTn id="22" dur="500" fill="hold"/>
                                        <p:tgtEl>
                                          <p:spTgt spid="27346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346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34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346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349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34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5" grpId="0"/>
      <p:bldP spid="273432" grpId="0"/>
      <p:bldP spid="273461" grpId="0"/>
      <p:bldP spid="273464" grpId="0"/>
    </p:bldLst>
  </p:timing>
</p:sld>
</file>

<file path=ppt/theme/theme1.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000" b="0" i="0" u="none" strike="noStrike" cap="none" normalizeH="0" baseline="0" smtClean="0">
            <a:ln>
              <a:noFill/>
            </a:ln>
            <a:solidFill>
              <a:schemeClr val="tx1"/>
            </a:solidFill>
            <a:effectLst/>
            <a:latin typeface="Arial" charset="0"/>
          </a:defRPr>
        </a:defPPr>
      </a:lstStyle>
    </a:lnDef>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Pixel</Template>
  <TotalTime>5248</TotalTime>
  <Words>7978</Words>
  <Application>Microsoft Office PowerPoint</Application>
  <PresentationFormat>Экран (4:3)</PresentationFormat>
  <Paragraphs>900</Paragraphs>
  <Slides>27</Slides>
  <Notes>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27</vt:i4>
      </vt:variant>
    </vt:vector>
  </HeadingPairs>
  <TitlesOfParts>
    <vt:vector size="34" baseType="lpstr">
      <vt:lpstr>Arial</vt:lpstr>
      <vt:lpstr>Times New Roman</vt:lpstr>
      <vt:lpstr>Wingdings</vt:lpstr>
      <vt:lpstr>Arial Black</vt:lpstr>
      <vt:lpstr>Symbol</vt:lpstr>
      <vt:lpstr>Пиксел</vt:lpstr>
      <vt:lpstr>Microsoft Equation 3.0</vt:lpstr>
      <vt:lpstr>Курс лекций по теоретической механике </vt:lpstr>
      <vt:lpstr>Содержание</vt:lpstr>
      <vt:lpstr>Лекция 1</vt:lpstr>
      <vt:lpstr>Лекция 1 (продолжение – 1.2)</vt:lpstr>
      <vt:lpstr>Слайд 5</vt:lpstr>
      <vt:lpstr>Слайд 6</vt:lpstr>
      <vt:lpstr>Слайд 7</vt:lpstr>
      <vt:lpstr>Слайд 8</vt:lpstr>
      <vt:lpstr>Лекция 3</vt:lpstr>
      <vt:lpstr>Лекция 3 (продолжение – 3.2)</vt:lpstr>
      <vt:lpstr>Лекция 3 (продолжение – 3.3)</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Company>МИИТ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Курс лекций по теоретической механике</dc:title>
  <dc:creator>Бондаренко</dc:creator>
  <cp:lastModifiedBy>Андрей</cp:lastModifiedBy>
  <cp:revision>103</cp:revision>
  <dcterms:created xsi:type="dcterms:W3CDTF">2007-02-08T04:59:09Z</dcterms:created>
  <dcterms:modified xsi:type="dcterms:W3CDTF">2020-03-20T23:34:40Z</dcterms:modified>
</cp:coreProperties>
</file>