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2" r:id="rId2"/>
  </p:sldMasterIdLst>
  <p:notesMasterIdLst>
    <p:notesMasterId r:id="rId24"/>
  </p:notesMasterIdLst>
  <p:sldIdLst>
    <p:sldId id="256" r:id="rId3"/>
    <p:sldId id="258" r:id="rId4"/>
    <p:sldId id="278" r:id="rId5"/>
    <p:sldId id="271" r:id="rId6"/>
    <p:sldId id="270" r:id="rId7"/>
    <p:sldId id="276" r:id="rId8"/>
    <p:sldId id="257" r:id="rId9"/>
    <p:sldId id="277" r:id="rId10"/>
    <p:sldId id="261" r:id="rId11"/>
    <p:sldId id="26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6712" cy="12490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11387865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43A4B-FB08-4403-B54A-0AF927BE8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902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2D57D-48FD-43A6-A616-BDE771224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64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247650"/>
            <a:ext cx="2055812" cy="58753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7650"/>
            <a:ext cx="6018213" cy="58753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866F-A091-4495-8DCE-EAD1C19A39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586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BF997-32F0-426F-A3FF-C5CBD8CEF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051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F4C98-3C01-4081-A350-9E5AAFB4A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098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3975F-5D0E-455E-BBCC-D45DD12056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835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5850" cy="3448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9788" y="2674938"/>
            <a:ext cx="3627437" cy="3448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B6190-A822-4BAD-8CB6-3374A6A9D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85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35B9B-46F1-4C1B-90DF-9B1716FD4B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012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87C08-7595-427C-A983-BA58C3CD24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926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919A7-F43B-4536-A01F-02AFF463B9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3806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3279E-DB74-4343-85BD-13958278C2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24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34350-F197-4F90-B15F-40C95E04CF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3269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2BB57-04FC-47FC-BC49-E6E1F12A1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192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A3AAB-F327-4635-BACF-4B9955E158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1282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247650"/>
            <a:ext cx="2055812" cy="58753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7650"/>
            <a:ext cx="6018213" cy="58753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95325-3B58-4EFA-B9C7-4C9EB3ACDC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2644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7650"/>
            <a:ext cx="8226425" cy="1433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50EF9-D1FE-472A-8A8F-20B45C587B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48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8461C-C5CC-4EAD-A2D9-44A4660635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003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5850" cy="3448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9788" y="2674938"/>
            <a:ext cx="3627437" cy="3448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60333-0727-4D61-B174-29543B322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22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0944B-D6A2-4C40-9B94-F6DC7BBCD6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95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06A30-C0BE-4185-A5AB-784D1EED6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11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15033-9B2B-4110-884C-59F6BC1B21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4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74818-0791-462B-9CBF-5DC2C1A5B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96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FEA8F-4B82-4464-90C3-DD410576D1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8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228600" y="228600"/>
            <a:ext cx="8696325" cy="6035675"/>
          </a:xfrm>
          <a:prstGeom prst="roundRect">
            <a:avLst>
              <a:gd name="adj" fmla="val 1273"/>
            </a:avLst>
          </a:prstGeom>
          <a:gradFill rotWithShape="0">
            <a:gsLst>
              <a:gs pos="0">
                <a:srgbClr val="D788A3"/>
              </a:gs>
              <a:gs pos="100000">
                <a:srgbClr val="8A2E4E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51" name="Group 2"/>
          <p:cNvGrpSpPr>
            <a:grpSpLocks/>
          </p:cNvGrpSpPr>
          <p:nvPr/>
        </p:nvGrpSpPr>
        <p:grpSpPr bwMode="auto">
          <a:xfrm>
            <a:off x="211138" y="5354638"/>
            <a:ext cx="8720137" cy="1327150"/>
            <a:chOff x="133" y="3373"/>
            <a:chExt cx="5493" cy="836"/>
          </a:xfrm>
        </p:grpSpPr>
        <p:sp>
          <p:nvSpPr>
            <p:cNvPr id="2057" name="Freeform 3"/>
            <p:cNvSpPr>
              <a:spLocks noChangeArrowheads="1"/>
            </p:cNvSpPr>
            <p:nvPr/>
          </p:nvSpPr>
          <p:spPr bwMode="auto">
            <a:xfrm>
              <a:off x="3814" y="3464"/>
              <a:ext cx="1812" cy="448"/>
            </a:xfrm>
            <a:custGeom>
              <a:avLst/>
              <a:gdLst>
                <a:gd name="T0" fmla="*/ 1808 w 2706"/>
                <a:gd name="T1" fmla="*/ 0 h 640"/>
                <a:gd name="T2" fmla="*/ 1808 w 2706"/>
                <a:gd name="T3" fmla="*/ 0 h 640"/>
                <a:gd name="T4" fmla="*/ 1732 w 2706"/>
                <a:gd name="T5" fmla="*/ 13 h 640"/>
                <a:gd name="T6" fmla="*/ 1654 w 2706"/>
                <a:gd name="T7" fmla="*/ 27 h 640"/>
                <a:gd name="T8" fmla="*/ 1575 w 2706"/>
                <a:gd name="T9" fmla="*/ 42 h 640"/>
                <a:gd name="T10" fmla="*/ 1493 w 2706"/>
                <a:gd name="T11" fmla="*/ 57 h 640"/>
                <a:gd name="T12" fmla="*/ 1410 w 2706"/>
                <a:gd name="T13" fmla="*/ 76 h 640"/>
                <a:gd name="T14" fmla="*/ 1325 w 2706"/>
                <a:gd name="T15" fmla="*/ 94 h 640"/>
                <a:gd name="T16" fmla="*/ 1237 w 2706"/>
                <a:gd name="T17" fmla="*/ 115 h 640"/>
                <a:gd name="T18" fmla="*/ 1148 w 2706"/>
                <a:gd name="T19" fmla="*/ 136 h 640"/>
                <a:gd name="T20" fmla="*/ 1148 w 2706"/>
                <a:gd name="T21" fmla="*/ 136 h 640"/>
                <a:gd name="T22" fmla="*/ 986 w 2706"/>
                <a:gd name="T23" fmla="*/ 176 h 640"/>
                <a:gd name="T24" fmla="*/ 828 w 2706"/>
                <a:gd name="T25" fmla="*/ 213 h 640"/>
                <a:gd name="T26" fmla="*/ 676 w 2706"/>
                <a:gd name="T27" fmla="*/ 246 h 640"/>
                <a:gd name="T28" fmla="*/ 530 w 2706"/>
                <a:gd name="T29" fmla="*/ 279 h 640"/>
                <a:gd name="T30" fmla="*/ 391 w 2706"/>
                <a:gd name="T31" fmla="*/ 307 h 640"/>
                <a:gd name="T32" fmla="*/ 256 w 2706"/>
                <a:gd name="T33" fmla="*/ 332 h 640"/>
                <a:gd name="T34" fmla="*/ 126 w 2706"/>
                <a:gd name="T35" fmla="*/ 356 h 640"/>
                <a:gd name="T36" fmla="*/ 0 w 2706"/>
                <a:gd name="T37" fmla="*/ 377 h 640"/>
                <a:gd name="T38" fmla="*/ 0 w 2706"/>
                <a:gd name="T39" fmla="*/ 377 h 640"/>
                <a:gd name="T40" fmla="*/ 87 w 2706"/>
                <a:gd name="T41" fmla="*/ 389 h 640"/>
                <a:gd name="T42" fmla="*/ 170 w 2706"/>
                <a:gd name="T43" fmla="*/ 400 h 640"/>
                <a:gd name="T44" fmla="*/ 250 w 2706"/>
                <a:gd name="T45" fmla="*/ 410 h 640"/>
                <a:gd name="T46" fmla="*/ 329 w 2706"/>
                <a:gd name="T47" fmla="*/ 419 h 640"/>
                <a:gd name="T48" fmla="*/ 406 w 2706"/>
                <a:gd name="T49" fmla="*/ 427 h 640"/>
                <a:gd name="T50" fmla="*/ 479 w 2706"/>
                <a:gd name="T51" fmla="*/ 433 h 640"/>
                <a:gd name="T52" fmla="*/ 550 w 2706"/>
                <a:gd name="T53" fmla="*/ 438 h 640"/>
                <a:gd name="T54" fmla="*/ 620 w 2706"/>
                <a:gd name="T55" fmla="*/ 442 h 640"/>
                <a:gd name="T56" fmla="*/ 688 w 2706"/>
                <a:gd name="T57" fmla="*/ 445 h 640"/>
                <a:gd name="T58" fmla="*/ 754 w 2706"/>
                <a:gd name="T59" fmla="*/ 447 h 640"/>
                <a:gd name="T60" fmla="*/ 817 w 2706"/>
                <a:gd name="T61" fmla="*/ 448 h 640"/>
                <a:gd name="T62" fmla="*/ 879 w 2706"/>
                <a:gd name="T63" fmla="*/ 448 h 640"/>
                <a:gd name="T64" fmla="*/ 939 w 2706"/>
                <a:gd name="T65" fmla="*/ 447 h 640"/>
                <a:gd name="T66" fmla="*/ 998 w 2706"/>
                <a:gd name="T67" fmla="*/ 445 h 640"/>
                <a:gd name="T68" fmla="*/ 1054 w 2706"/>
                <a:gd name="T69" fmla="*/ 442 h 640"/>
                <a:gd name="T70" fmla="*/ 1109 w 2706"/>
                <a:gd name="T71" fmla="*/ 438 h 640"/>
                <a:gd name="T72" fmla="*/ 1161 w 2706"/>
                <a:gd name="T73" fmla="*/ 434 h 640"/>
                <a:gd name="T74" fmla="*/ 1213 w 2706"/>
                <a:gd name="T75" fmla="*/ 428 h 640"/>
                <a:gd name="T76" fmla="*/ 1263 w 2706"/>
                <a:gd name="T77" fmla="*/ 421 h 640"/>
                <a:gd name="T78" fmla="*/ 1312 w 2706"/>
                <a:gd name="T79" fmla="*/ 414 h 640"/>
                <a:gd name="T80" fmla="*/ 1359 w 2706"/>
                <a:gd name="T81" fmla="*/ 406 h 640"/>
                <a:gd name="T82" fmla="*/ 1406 w 2706"/>
                <a:gd name="T83" fmla="*/ 398 h 640"/>
                <a:gd name="T84" fmla="*/ 1450 w 2706"/>
                <a:gd name="T85" fmla="*/ 388 h 640"/>
                <a:gd name="T86" fmla="*/ 1495 w 2706"/>
                <a:gd name="T87" fmla="*/ 378 h 640"/>
                <a:gd name="T88" fmla="*/ 1537 w 2706"/>
                <a:gd name="T89" fmla="*/ 367 h 640"/>
                <a:gd name="T90" fmla="*/ 1579 w 2706"/>
                <a:gd name="T91" fmla="*/ 356 h 640"/>
                <a:gd name="T92" fmla="*/ 1619 w 2706"/>
                <a:gd name="T93" fmla="*/ 343 h 640"/>
                <a:gd name="T94" fmla="*/ 1659 w 2706"/>
                <a:gd name="T95" fmla="*/ 330 h 640"/>
                <a:gd name="T96" fmla="*/ 1736 w 2706"/>
                <a:gd name="T97" fmla="*/ 302 h 640"/>
                <a:gd name="T98" fmla="*/ 1809 w 2706"/>
                <a:gd name="T99" fmla="*/ 273 h 640"/>
                <a:gd name="T100" fmla="*/ 1809 w 2706"/>
                <a:gd name="T101" fmla="*/ 273 h 640"/>
                <a:gd name="T102" fmla="*/ 1812 w 2706"/>
                <a:gd name="T103" fmla="*/ 272 h 640"/>
                <a:gd name="T104" fmla="*/ 1812 w 2706"/>
                <a:gd name="T105" fmla="*/ 272 h 640"/>
                <a:gd name="T106" fmla="*/ 1812 w 2706"/>
                <a:gd name="T107" fmla="*/ 0 h 640"/>
                <a:gd name="T108" fmla="*/ 1812 w 2706"/>
                <a:gd name="T109" fmla="*/ 0 h 640"/>
                <a:gd name="T110" fmla="*/ 1808 w 2706"/>
                <a:gd name="T111" fmla="*/ 0 h 640"/>
                <a:gd name="T112" fmla="*/ 1808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F4E7ED">
                <a:alpha val="2901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" name="Freeform 4"/>
            <p:cNvSpPr>
              <a:spLocks noChangeArrowheads="1"/>
            </p:cNvSpPr>
            <p:nvPr/>
          </p:nvSpPr>
          <p:spPr bwMode="auto">
            <a:xfrm>
              <a:off x="1652" y="3384"/>
              <a:ext cx="3495" cy="533"/>
            </a:xfrm>
            <a:custGeom>
              <a:avLst/>
              <a:gdLst>
                <a:gd name="T0" fmla="*/ 3495 w 5216"/>
                <a:gd name="T1" fmla="*/ 499 h 762"/>
                <a:gd name="T2" fmla="*/ 3340 w 5216"/>
                <a:gd name="T3" fmla="*/ 480 h 762"/>
                <a:gd name="T4" fmla="*/ 3001 w 5216"/>
                <a:gd name="T5" fmla="*/ 427 h 762"/>
                <a:gd name="T6" fmla="*/ 2623 w 5216"/>
                <a:gd name="T7" fmla="*/ 355 h 762"/>
                <a:gd name="T8" fmla="*/ 2202 w 5216"/>
                <a:gd name="T9" fmla="*/ 262 h 762"/>
                <a:gd name="T10" fmla="*/ 1974 w 5216"/>
                <a:gd name="T11" fmla="*/ 207 h 762"/>
                <a:gd name="T12" fmla="*/ 1797 w 5216"/>
                <a:gd name="T13" fmla="*/ 165 h 762"/>
                <a:gd name="T14" fmla="*/ 1628 w 5216"/>
                <a:gd name="T15" fmla="*/ 129 h 762"/>
                <a:gd name="T16" fmla="*/ 1467 w 5216"/>
                <a:gd name="T17" fmla="*/ 98 h 762"/>
                <a:gd name="T18" fmla="*/ 1313 w 5216"/>
                <a:gd name="T19" fmla="*/ 71 h 762"/>
                <a:gd name="T20" fmla="*/ 1166 w 5216"/>
                <a:gd name="T21" fmla="*/ 50 h 762"/>
                <a:gd name="T22" fmla="*/ 894 w 5216"/>
                <a:gd name="T23" fmla="*/ 20 h 762"/>
                <a:gd name="T24" fmla="*/ 650 w 5216"/>
                <a:gd name="T25" fmla="*/ 3 h 762"/>
                <a:gd name="T26" fmla="*/ 432 w 5216"/>
                <a:gd name="T27" fmla="*/ 0 h 762"/>
                <a:gd name="T28" fmla="*/ 240 w 5216"/>
                <a:gd name="T29" fmla="*/ 7 h 762"/>
                <a:gd name="T30" fmla="*/ 74 w 5216"/>
                <a:gd name="T31" fmla="*/ 22 h 762"/>
                <a:gd name="T32" fmla="*/ 0 w 5216"/>
                <a:gd name="T33" fmla="*/ 34 h 762"/>
                <a:gd name="T34" fmla="*/ 210 w 5216"/>
                <a:gd name="T35" fmla="*/ 60 h 762"/>
                <a:gd name="T36" fmla="*/ 437 w 5216"/>
                <a:gd name="T37" fmla="*/ 98 h 762"/>
                <a:gd name="T38" fmla="*/ 679 w 5216"/>
                <a:gd name="T39" fmla="*/ 147 h 762"/>
                <a:gd name="T40" fmla="*/ 939 w 5216"/>
                <a:gd name="T41" fmla="*/ 207 h 762"/>
                <a:gd name="T42" fmla="*/ 1177 w 5216"/>
                <a:gd name="T43" fmla="*/ 264 h 762"/>
                <a:gd name="T44" fmla="*/ 1613 w 5216"/>
                <a:gd name="T45" fmla="*/ 361 h 762"/>
                <a:gd name="T46" fmla="*/ 1815 w 5216"/>
                <a:gd name="T47" fmla="*/ 400 h 762"/>
                <a:gd name="T48" fmla="*/ 2005 w 5216"/>
                <a:gd name="T49" fmla="*/ 434 h 762"/>
                <a:gd name="T50" fmla="*/ 2184 w 5216"/>
                <a:gd name="T51" fmla="*/ 463 h 762"/>
                <a:gd name="T52" fmla="*/ 2353 w 5216"/>
                <a:gd name="T53" fmla="*/ 485 h 762"/>
                <a:gd name="T54" fmla="*/ 2513 w 5216"/>
                <a:gd name="T55" fmla="*/ 505 h 762"/>
                <a:gd name="T56" fmla="*/ 2663 w 5216"/>
                <a:gd name="T57" fmla="*/ 518 h 762"/>
                <a:gd name="T58" fmla="*/ 2804 w 5216"/>
                <a:gd name="T59" fmla="*/ 527 h 762"/>
                <a:gd name="T60" fmla="*/ 2938 w 5216"/>
                <a:gd name="T61" fmla="*/ 533 h 762"/>
                <a:gd name="T62" fmla="*/ 3062 w 5216"/>
                <a:gd name="T63" fmla="*/ 533 h 762"/>
                <a:gd name="T64" fmla="*/ 3180 w 5216"/>
                <a:gd name="T65" fmla="*/ 530 h 762"/>
                <a:gd name="T66" fmla="*/ 3291 w 5216"/>
                <a:gd name="T67" fmla="*/ 523 h 762"/>
                <a:gd name="T68" fmla="*/ 3396 w 5216"/>
                <a:gd name="T69" fmla="*/ 512 h 762"/>
                <a:gd name="T70" fmla="*/ 3495 w 5216"/>
                <a:gd name="T71" fmla="*/ 499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F4E7ED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9" name="Freeform 5"/>
            <p:cNvSpPr>
              <a:spLocks noChangeArrowheads="1"/>
            </p:cNvSpPr>
            <p:nvPr/>
          </p:nvSpPr>
          <p:spPr bwMode="auto">
            <a:xfrm>
              <a:off x="1784" y="3391"/>
              <a:ext cx="3446" cy="486"/>
            </a:xfrm>
            <a:custGeom>
              <a:avLst/>
              <a:gdLst>
                <a:gd name="T0" fmla="*/ 0 w 5144"/>
                <a:gd name="T1" fmla="*/ 49 h 694"/>
                <a:gd name="T2" fmla="*/ 0 w 5144"/>
                <a:gd name="T3" fmla="*/ 49 h 694"/>
                <a:gd name="T4" fmla="*/ 12 w 5144"/>
                <a:gd name="T5" fmla="*/ 46 h 694"/>
                <a:gd name="T6" fmla="*/ 48 w 5144"/>
                <a:gd name="T7" fmla="*/ 39 h 694"/>
                <a:gd name="T8" fmla="*/ 110 w 5144"/>
                <a:gd name="T9" fmla="*/ 29 h 694"/>
                <a:gd name="T10" fmla="*/ 150 w 5144"/>
                <a:gd name="T11" fmla="*/ 24 h 694"/>
                <a:gd name="T12" fmla="*/ 197 w 5144"/>
                <a:gd name="T13" fmla="*/ 18 h 694"/>
                <a:gd name="T14" fmla="*/ 249 w 5144"/>
                <a:gd name="T15" fmla="*/ 14 h 694"/>
                <a:gd name="T16" fmla="*/ 309 w 5144"/>
                <a:gd name="T17" fmla="*/ 10 h 694"/>
                <a:gd name="T18" fmla="*/ 375 w 5144"/>
                <a:gd name="T19" fmla="*/ 6 h 694"/>
                <a:gd name="T20" fmla="*/ 449 w 5144"/>
                <a:gd name="T21" fmla="*/ 3 h 694"/>
                <a:gd name="T22" fmla="*/ 529 w 5144"/>
                <a:gd name="T23" fmla="*/ 1 h 694"/>
                <a:gd name="T24" fmla="*/ 616 w 5144"/>
                <a:gd name="T25" fmla="*/ 0 h 694"/>
                <a:gd name="T26" fmla="*/ 710 w 5144"/>
                <a:gd name="T27" fmla="*/ 1 h 694"/>
                <a:gd name="T28" fmla="*/ 811 w 5144"/>
                <a:gd name="T29" fmla="*/ 4 h 694"/>
                <a:gd name="T30" fmla="*/ 919 w 5144"/>
                <a:gd name="T31" fmla="*/ 10 h 694"/>
                <a:gd name="T32" fmla="*/ 1034 w 5144"/>
                <a:gd name="T33" fmla="*/ 17 h 694"/>
                <a:gd name="T34" fmla="*/ 1156 w 5144"/>
                <a:gd name="T35" fmla="*/ 28 h 694"/>
                <a:gd name="T36" fmla="*/ 1286 w 5144"/>
                <a:gd name="T37" fmla="*/ 41 h 694"/>
                <a:gd name="T38" fmla="*/ 1424 w 5144"/>
                <a:gd name="T39" fmla="*/ 56 h 694"/>
                <a:gd name="T40" fmla="*/ 1569 w 5144"/>
                <a:gd name="T41" fmla="*/ 74 h 694"/>
                <a:gd name="T42" fmla="*/ 1722 w 5144"/>
                <a:gd name="T43" fmla="*/ 97 h 694"/>
                <a:gd name="T44" fmla="*/ 1881 w 5144"/>
                <a:gd name="T45" fmla="*/ 122 h 694"/>
                <a:gd name="T46" fmla="*/ 2049 w 5144"/>
                <a:gd name="T47" fmla="*/ 151 h 694"/>
                <a:gd name="T48" fmla="*/ 2224 w 5144"/>
                <a:gd name="T49" fmla="*/ 186 h 694"/>
                <a:gd name="T50" fmla="*/ 2408 w 5144"/>
                <a:gd name="T51" fmla="*/ 224 h 694"/>
                <a:gd name="T52" fmla="*/ 2599 w 5144"/>
                <a:gd name="T53" fmla="*/ 266 h 694"/>
                <a:gd name="T54" fmla="*/ 2799 w 5144"/>
                <a:gd name="T55" fmla="*/ 314 h 694"/>
                <a:gd name="T56" fmla="*/ 3007 w 5144"/>
                <a:gd name="T57" fmla="*/ 366 h 694"/>
                <a:gd name="T58" fmla="*/ 3222 w 5144"/>
                <a:gd name="T59" fmla="*/ 423 h 694"/>
                <a:gd name="T60" fmla="*/ 3446 w 5144"/>
                <a:gd name="T61" fmla="*/ 48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" name="Freeform 6"/>
            <p:cNvSpPr>
              <a:spLocks noChangeArrowheads="1"/>
            </p:cNvSpPr>
            <p:nvPr/>
          </p:nvSpPr>
          <p:spPr bwMode="auto">
            <a:xfrm>
              <a:off x="3538" y="3383"/>
              <a:ext cx="2084" cy="408"/>
            </a:xfrm>
            <a:custGeom>
              <a:avLst/>
              <a:gdLst>
                <a:gd name="T0" fmla="*/ 0 w 3112"/>
                <a:gd name="T1" fmla="*/ 408 h 584"/>
                <a:gd name="T2" fmla="*/ 0 w 3112"/>
                <a:gd name="T3" fmla="*/ 408 h 584"/>
                <a:gd name="T4" fmla="*/ 60 w 3112"/>
                <a:gd name="T5" fmla="*/ 391 h 584"/>
                <a:gd name="T6" fmla="*/ 225 w 3112"/>
                <a:gd name="T7" fmla="*/ 348 h 584"/>
                <a:gd name="T8" fmla="*/ 339 w 3112"/>
                <a:gd name="T9" fmla="*/ 319 h 584"/>
                <a:gd name="T10" fmla="*/ 470 w 3112"/>
                <a:gd name="T11" fmla="*/ 286 h 584"/>
                <a:gd name="T12" fmla="*/ 616 w 3112"/>
                <a:gd name="T13" fmla="*/ 252 h 584"/>
                <a:gd name="T14" fmla="*/ 773 w 3112"/>
                <a:gd name="T15" fmla="*/ 214 h 584"/>
                <a:gd name="T16" fmla="*/ 939 w 3112"/>
                <a:gd name="T17" fmla="*/ 177 h 584"/>
                <a:gd name="T18" fmla="*/ 1109 w 3112"/>
                <a:gd name="T19" fmla="*/ 141 h 584"/>
                <a:gd name="T20" fmla="*/ 1283 w 3112"/>
                <a:gd name="T21" fmla="*/ 108 h 584"/>
                <a:gd name="T22" fmla="*/ 1456 w 3112"/>
                <a:gd name="T23" fmla="*/ 75 h 584"/>
                <a:gd name="T24" fmla="*/ 1542 w 3112"/>
                <a:gd name="T25" fmla="*/ 61 h 584"/>
                <a:gd name="T26" fmla="*/ 1625 w 3112"/>
                <a:gd name="T27" fmla="*/ 48 h 584"/>
                <a:gd name="T28" fmla="*/ 1708 w 3112"/>
                <a:gd name="T29" fmla="*/ 36 h 584"/>
                <a:gd name="T30" fmla="*/ 1788 w 3112"/>
                <a:gd name="T31" fmla="*/ 25 h 584"/>
                <a:gd name="T32" fmla="*/ 1867 w 3112"/>
                <a:gd name="T33" fmla="*/ 17 h 584"/>
                <a:gd name="T34" fmla="*/ 1942 w 3112"/>
                <a:gd name="T35" fmla="*/ 10 h 584"/>
                <a:gd name="T36" fmla="*/ 2014 w 3112"/>
                <a:gd name="T37" fmla="*/ 4 h 584"/>
                <a:gd name="T38" fmla="*/ 2084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1" name="Freeform 7"/>
            <p:cNvSpPr>
              <a:spLocks noChangeArrowheads="1"/>
            </p:cNvSpPr>
            <p:nvPr/>
          </p:nvSpPr>
          <p:spPr bwMode="auto">
            <a:xfrm>
              <a:off x="133" y="3373"/>
              <a:ext cx="5493" cy="836"/>
            </a:xfrm>
            <a:custGeom>
              <a:avLst/>
              <a:gdLst>
                <a:gd name="T0" fmla="*/ 5490 w 8196"/>
                <a:gd name="T1" fmla="*/ 359 h 1192"/>
                <a:gd name="T2" fmla="*/ 5388 w 8196"/>
                <a:gd name="T3" fmla="*/ 400 h 1192"/>
                <a:gd name="T4" fmla="*/ 5280 w 8196"/>
                <a:gd name="T5" fmla="*/ 435 h 1192"/>
                <a:gd name="T6" fmla="*/ 5165 w 8196"/>
                <a:gd name="T7" fmla="*/ 467 h 1192"/>
                <a:gd name="T8" fmla="*/ 5041 w 8196"/>
                <a:gd name="T9" fmla="*/ 492 h 1192"/>
                <a:gd name="T10" fmla="*/ 4907 w 8196"/>
                <a:gd name="T11" fmla="*/ 512 h 1192"/>
                <a:gd name="T12" fmla="*/ 4762 w 8196"/>
                <a:gd name="T13" fmla="*/ 526 h 1192"/>
                <a:gd name="T14" fmla="*/ 4606 w 8196"/>
                <a:gd name="T15" fmla="*/ 534 h 1192"/>
                <a:gd name="T16" fmla="*/ 4435 w 8196"/>
                <a:gd name="T17" fmla="*/ 533 h 1192"/>
                <a:gd name="T18" fmla="*/ 4250 w 8196"/>
                <a:gd name="T19" fmla="*/ 526 h 1192"/>
                <a:gd name="T20" fmla="*/ 4049 w 8196"/>
                <a:gd name="T21" fmla="*/ 509 h 1192"/>
                <a:gd name="T22" fmla="*/ 3831 w 8196"/>
                <a:gd name="T23" fmla="*/ 484 h 1192"/>
                <a:gd name="T24" fmla="*/ 3595 w 8196"/>
                <a:gd name="T25" fmla="*/ 450 h 1192"/>
                <a:gd name="T26" fmla="*/ 3339 w 8196"/>
                <a:gd name="T27" fmla="*/ 405 h 1192"/>
                <a:gd name="T28" fmla="*/ 3061 w 8196"/>
                <a:gd name="T29" fmla="*/ 351 h 1192"/>
                <a:gd name="T30" fmla="*/ 2763 w 8196"/>
                <a:gd name="T31" fmla="*/ 285 h 1192"/>
                <a:gd name="T32" fmla="*/ 2440 w 8196"/>
                <a:gd name="T33" fmla="*/ 208 h 1192"/>
                <a:gd name="T34" fmla="*/ 2276 w 8196"/>
                <a:gd name="T35" fmla="*/ 168 h 1192"/>
                <a:gd name="T36" fmla="*/ 1966 w 8196"/>
                <a:gd name="T37" fmla="*/ 104 h 1192"/>
                <a:gd name="T38" fmla="*/ 1684 w 8196"/>
                <a:gd name="T39" fmla="*/ 58 h 1192"/>
                <a:gd name="T40" fmla="*/ 1425 w 8196"/>
                <a:gd name="T41" fmla="*/ 25 h 1192"/>
                <a:gd name="T42" fmla="*/ 1190 w 8196"/>
                <a:gd name="T43" fmla="*/ 7 h 1192"/>
                <a:gd name="T44" fmla="*/ 980 w 8196"/>
                <a:gd name="T45" fmla="*/ 0 h 1192"/>
                <a:gd name="T46" fmla="*/ 792 w 8196"/>
                <a:gd name="T47" fmla="*/ 3 h 1192"/>
                <a:gd name="T48" fmla="*/ 626 w 8196"/>
                <a:gd name="T49" fmla="*/ 14 h 1192"/>
                <a:gd name="T50" fmla="*/ 480 w 8196"/>
                <a:gd name="T51" fmla="*/ 31 h 1192"/>
                <a:gd name="T52" fmla="*/ 355 w 8196"/>
                <a:gd name="T53" fmla="*/ 52 h 1192"/>
                <a:gd name="T54" fmla="*/ 251 w 8196"/>
                <a:gd name="T55" fmla="*/ 76 h 1192"/>
                <a:gd name="T56" fmla="*/ 166 w 8196"/>
                <a:gd name="T57" fmla="*/ 101 h 1192"/>
                <a:gd name="T58" fmla="*/ 99 w 8196"/>
                <a:gd name="T59" fmla="*/ 123 h 1192"/>
                <a:gd name="T60" fmla="*/ 32 w 8196"/>
                <a:gd name="T61" fmla="*/ 151 h 1192"/>
                <a:gd name="T62" fmla="*/ 0 w 8196"/>
                <a:gd name="T63" fmla="*/ 168 h 1192"/>
                <a:gd name="T64" fmla="*/ 5490 w 8196"/>
                <a:gd name="T65" fmla="*/ 836 h 1192"/>
                <a:gd name="T66" fmla="*/ 5493 w 8196"/>
                <a:gd name="T67" fmla="*/ 832 h 1192"/>
                <a:gd name="T68" fmla="*/ 5493 w 8196"/>
                <a:gd name="T69" fmla="*/ 358 h 1192"/>
                <a:gd name="T70" fmla="*/ 5490 w 8196"/>
                <a:gd name="T71" fmla="*/ 359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47650"/>
            <a:ext cx="8226425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1538" y="2674938"/>
            <a:ext cx="7405687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5164138" y="6249988"/>
            <a:ext cx="3783012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000" smtClean="0">
                <a:solidFill>
                  <a:srgbClr val="B13F9A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3990975" y="6249988"/>
            <a:ext cx="11588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723900" algn="l"/>
              </a:tabLst>
              <a:defRPr sz="1000" smtClean="0">
                <a:solidFill>
                  <a:srgbClr val="B13F9A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fld id="{B7AD6657-EF27-4C18-95C3-CD0938F6DF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B13F9A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B13F9A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B13F9A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B13F9A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228600" y="228600"/>
            <a:ext cx="8696325" cy="1427163"/>
          </a:xfrm>
          <a:prstGeom prst="roundRect">
            <a:avLst>
              <a:gd name="adj" fmla="val 7134"/>
            </a:avLst>
          </a:prstGeom>
          <a:gradFill rotWithShape="0">
            <a:gsLst>
              <a:gs pos="0">
                <a:srgbClr val="D788A3"/>
              </a:gs>
              <a:gs pos="100000">
                <a:srgbClr val="8A2E4E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075" name="Group 2"/>
          <p:cNvGrpSpPr>
            <a:grpSpLocks/>
          </p:cNvGrpSpPr>
          <p:nvPr/>
        </p:nvGrpSpPr>
        <p:grpSpPr bwMode="auto">
          <a:xfrm>
            <a:off x="211138" y="714375"/>
            <a:ext cx="8720137" cy="1328738"/>
            <a:chOff x="133" y="450"/>
            <a:chExt cx="5493" cy="837"/>
          </a:xfrm>
        </p:grpSpPr>
        <p:sp>
          <p:nvSpPr>
            <p:cNvPr id="3081" name="Freeform 3"/>
            <p:cNvSpPr>
              <a:spLocks noChangeArrowheads="1"/>
            </p:cNvSpPr>
            <p:nvPr/>
          </p:nvSpPr>
          <p:spPr bwMode="auto">
            <a:xfrm>
              <a:off x="3814" y="542"/>
              <a:ext cx="1812" cy="448"/>
            </a:xfrm>
            <a:custGeom>
              <a:avLst/>
              <a:gdLst>
                <a:gd name="T0" fmla="*/ 1808 w 2706"/>
                <a:gd name="T1" fmla="*/ 0 h 640"/>
                <a:gd name="T2" fmla="*/ 1808 w 2706"/>
                <a:gd name="T3" fmla="*/ 0 h 640"/>
                <a:gd name="T4" fmla="*/ 1732 w 2706"/>
                <a:gd name="T5" fmla="*/ 13 h 640"/>
                <a:gd name="T6" fmla="*/ 1654 w 2706"/>
                <a:gd name="T7" fmla="*/ 27 h 640"/>
                <a:gd name="T8" fmla="*/ 1575 w 2706"/>
                <a:gd name="T9" fmla="*/ 42 h 640"/>
                <a:gd name="T10" fmla="*/ 1493 w 2706"/>
                <a:gd name="T11" fmla="*/ 57 h 640"/>
                <a:gd name="T12" fmla="*/ 1410 w 2706"/>
                <a:gd name="T13" fmla="*/ 76 h 640"/>
                <a:gd name="T14" fmla="*/ 1325 w 2706"/>
                <a:gd name="T15" fmla="*/ 94 h 640"/>
                <a:gd name="T16" fmla="*/ 1237 w 2706"/>
                <a:gd name="T17" fmla="*/ 115 h 640"/>
                <a:gd name="T18" fmla="*/ 1148 w 2706"/>
                <a:gd name="T19" fmla="*/ 136 h 640"/>
                <a:gd name="T20" fmla="*/ 1148 w 2706"/>
                <a:gd name="T21" fmla="*/ 136 h 640"/>
                <a:gd name="T22" fmla="*/ 986 w 2706"/>
                <a:gd name="T23" fmla="*/ 176 h 640"/>
                <a:gd name="T24" fmla="*/ 828 w 2706"/>
                <a:gd name="T25" fmla="*/ 213 h 640"/>
                <a:gd name="T26" fmla="*/ 676 w 2706"/>
                <a:gd name="T27" fmla="*/ 246 h 640"/>
                <a:gd name="T28" fmla="*/ 530 w 2706"/>
                <a:gd name="T29" fmla="*/ 279 h 640"/>
                <a:gd name="T30" fmla="*/ 391 w 2706"/>
                <a:gd name="T31" fmla="*/ 307 h 640"/>
                <a:gd name="T32" fmla="*/ 256 w 2706"/>
                <a:gd name="T33" fmla="*/ 332 h 640"/>
                <a:gd name="T34" fmla="*/ 126 w 2706"/>
                <a:gd name="T35" fmla="*/ 356 h 640"/>
                <a:gd name="T36" fmla="*/ 0 w 2706"/>
                <a:gd name="T37" fmla="*/ 377 h 640"/>
                <a:gd name="T38" fmla="*/ 0 w 2706"/>
                <a:gd name="T39" fmla="*/ 377 h 640"/>
                <a:gd name="T40" fmla="*/ 87 w 2706"/>
                <a:gd name="T41" fmla="*/ 389 h 640"/>
                <a:gd name="T42" fmla="*/ 170 w 2706"/>
                <a:gd name="T43" fmla="*/ 400 h 640"/>
                <a:gd name="T44" fmla="*/ 250 w 2706"/>
                <a:gd name="T45" fmla="*/ 410 h 640"/>
                <a:gd name="T46" fmla="*/ 329 w 2706"/>
                <a:gd name="T47" fmla="*/ 419 h 640"/>
                <a:gd name="T48" fmla="*/ 406 w 2706"/>
                <a:gd name="T49" fmla="*/ 427 h 640"/>
                <a:gd name="T50" fmla="*/ 479 w 2706"/>
                <a:gd name="T51" fmla="*/ 433 h 640"/>
                <a:gd name="T52" fmla="*/ 550 w 2706"/>
                <a:gd name="T53" fmla="*/ 438 h 640"/>
                <a:gd name="T54" fmla="*/ 620 w 2706"/>
                <a:gd name="T55" fmla="*/ 442 h 640"/>
                <a:gd name="T56" fmla="*/ 688 w 2706"/>
                <a:gd name="T57" fmla="*/ 445 h 640"/>
                <a:gd name="T58" fmla="*/ 754 w 2706"/>
                <a:gd name="T59" fmla="*/ 447 h 640"/>
                <a:gd name="T60" fmla="*/ 817 w 2706"/>
                <a:gd name="T61" fmla="*/ 448 h 640"/>
                <a:gd name="T62" fmla="*/ 879 w 2706"/>
                <a:gd name="T63" fmla="*/ 448 h 640"/>
                <a:gd name="T64" fmla="*/ 939 w 2706"/>
                <a:gd name="T65" fmla="*/ 447 h 640"/>
                <a:gd name="T66" fmla="*/ 998 w 2706"/>
                <a:gd name="T67" fmla="*/ 445 h 640"/>
                <a:gd name="T68" fmla="*/ 1054 w 2706"/>
                <a:gd name="T69" fmla="*/ 442 h 640"/>
                <a:gd name="T70" fmla="*/ 1109 w 2706"/>
                <a:gd name="T71" fmla="*/ 438 h 640"/>
                <a:gd name="T72" fmla="*/ 1161 w 2706"/>
                <a:gd name="T73" fmla="*/ 434 h 640"/>
                <a:gd name="T74" fmla="*/ 1213 w 2706"/>
                <a:gd name="T75" fmla="*/ 428 h 640"/>
                <a:gd name="T76" fmla="*/ 1263 w 2706"/>
                <a:gd name="T77" fmla="*/ 421 h 640"/>
                <a:gd name="T78" fmla="*/ 1312 w 2706"/>
                <a:gd name="T79" fmla="*/ 414 h 640"/>
                <a:gd name="T80" fmla="*/ 1359 w 2706"/>
                <a:gd name="T81" fmla="*/ 406 h 640"/>
                <a:gd name="T82" fmla="*/ 1406 w 2706"/>
                <a:gd name="T83" fmla="*/ 398 h 640"/>
                <a:gd name="T84" fmla="*/ 1450 w 2706"/>
                <a:gd name="T85" fmla="*/ 388 h 640"/>
                <a:gd name="T86" fmla="*/ 1495 w 2706"/>
                <a:gd name="T87" fmla="*/ 378 h 640"/>
                <a:gd name="T88" fmla="*/ 1537 w 2706"/>
                <a:gd name="T89" fmla="*/ 367 h 640"/>
                <a:gd name="T90" fmla="*/ 1579 w 2706"/>
                <a:gd name="T91" fmla="*/ 356 h 640"/>
                <a:gd name="T92" fmla="*/ 1619 w 2706"/>
                <a:gd name="T93" fmla="*/ 343 h 640"/>
                <a:gd name="T94" fmla="*/ 1659 w 2706"/>
                <a:gd name="T95" fmla="*/ 330 h 640"/>
                <a:gd name="T96" fmla="*/ 1736 w 2706"/>
                <a:gd name="T97" fmla="*/ 302 h 640"/>
                <a:gd name="T98" fmla="*/ 1809 w 2706"/>
                <a:gd name="T99" fmla="*/ 273 h 640"/>
                <a:gd name="T100" fmla="*/ 1809 w 2706"/>
                <a:gd name="T101" fmla="*/ 273 h 640"/>
                <a:gd name="T102" fmla="*/ 1812 w 2706"/>
                <a:gd name="T103" fmla="*/ 272 h 640"/>
                <a:gd name="T104" fmla="*/ 1812 w 2706"/>
                <a:gd name="T105" fmla="*/ 272 h 640"/>
                <a:gd name="T106" fmla="*/ 1812 w 2706"/>
                <a:gd name="T107" fmla="*/ 0 h 640"/>
                <a:gd name="T108" fmla="*/ 1812 w 2706"/>
                <a:gd name="T109" fmla="*/ 0 h 640"/>
                <a:gd name="T110" fmla="*/ 1808 w 2706"/>
                <a:gd name="T111" fmla="*/ 0 h 640"/>
                <a:gd name="T112" fmla="*/ 1808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F4E7ED">
                <a:alpha val="2901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2" name="Freeform 4"/>
            <p:cNvSpPr>
              <a:spLocks noChangeArrowheads="1"/>
            </p:cNvSpPr>
            <p:nvPr/>
          </p:nvSpPr>
          <p:spPr bwMode="auto">
            <a:xfrm>
              <a:off x="1652" y="461"/>
              <a:ext cx="3495" cy="534"/>
            </a:xfrm>
            <a:custGeom>
              <a:avLst/>
              <a:gdLst>
                <a:gd name="T0" fmla="*/ 3495 w 5216"/>
                <a:gd name="T1" fmla="*/ 500 h 762"/>
                <a:gd name="T2" fmla="*/ 3340 w 5216"/>
                <a:gd name="T3" fmla="*/ 481 h 762"/>
                <a:gd name="T4" fmla="*/ 3001 w 5216"/>
                <a:gd name="T5" fmla="*/ 427 h 762"/>
                <a:gd name="T6" fmla="*/ 2623 w 5216"/>
                <a:gd name="T7" fmla="*/ 356 h 762"/>
                <a:gd name="T8" fmla="*/ 2202 w 5216"/>
                <a:gd name="T9" fmla="*/ 262 h 762"/>
                <a:gd name="T10" fmla="*/ 1974 w 5216"/>
                <a:gd name="T11" fmla="*/ 207 h 762"/>
                <a:gd name="T12" fmla="*/ 1797 w 5216"/>
                <a:gd name="T13" fmla="*/ 165 h 762"/>
                <a:gd name="T14" fmla="*/ 1628 w 5216"/>
                <a:gd name="T15" fmla="*/ 129 h 762"/>
                <a:gd name="T16" fmla="*/ 1467 w 5216"/>
                <a:gd name="T17" fmla="*/ 98 h 762"/>
                <a:gd name="T18" fmla="*/ 1313 w 5216"/>
                <a:gd name="T19" fmla="*/ 71 h 762"/>
                <a:gd name="T20" fmla="*/ 1166 w 5216"/>
                <a:gd name="T21" fmla="*/ 50 h 762"/>
                <a:gd name="T22" fmla="*/ 894 w 5216"/>
                <a:gd name="T23" fmla="*/ 20 h 762"/>
                <a:gd name="T24" fmla="*/ 650 w 5216"/>
                <a:gd name="T25" fmla="*/ 3 h 762"/>
                <a:gd name="T26" fmla="*/ 432 w 5216"/>
                <a:gd name="T27" fmla="*/ 0 h 762"/>
                <a:gd name="T28" fmla="*/ 240 w 5216"/>
                <a:gd name="T29" fmla="*/ 7 h 762"/>
                <a:gd name="T30" fmla="*/ 74 w 5216"/>
                <a:gd name="T31" fmla="*/ 22 h 762"/>
                <a:gd name="T32" fmla="*/ 0 w 5216"/>
                <a:gd name="T33" fmla="*/ 34 h 762"/>
                <a:gd name="T34" fmla="*/ 210 w 5216"/>
                <a:gd name="T35" fmla="*/ 60 h 762"/>
                <a:gd name="T36" fmla="*/ 437 w 5216"/>
                <a:gd name="T37" fmla="*/ 98 h 762"/>
                <a:gd name="T38" fmla="*/ 679 w 5216"/>
                <a:gd name="T39" fmla="*/ 147 h 762"/>
                <a:gd name="T40" fmla="*/ 939 w 5216"/>
                <a:gd name="T41" fmla="*/ 207 h 762"/>
                <a:gd name="T42" fmla="*/ 1177 w 5216"/>
                <a:gd name="T43" fmla="*/ 265 h 762"/>
                <a:gd name="T44" fmla="*/ 1613 w 5216"/>
                <a:gd name="T45" fmla="*/ 362 h 762"/>
                <a:gd name="T46" fmla="*/ 1815 w 5216"/>
                <a:gd name="T47" fmla="*/ 401 h 762"/>
                <a:gd name="T48" fmla="*/ 2005 w 5216"/>
                <a:gd name="T49" fmla="*/ 434 h 762"/>
                <a:gd name="T50" fmla="*/ 2184 w 5216"/>
                <a:gd name="T51" fmla="*/ 464 h 762"/>
                <a:gd name="T52" fmla="*/ 2353 w 5216"/>
                <a:gd name="T53" fmla="*/ 486 h 762"/>
                <a:gd name="T54" fmla="*/ 2513 w 5216"/>
                <a:gd name="T55" fmla="*/ 506 h 762"/>
                <a:gd name="T56" fmla="*/ 2663 w 5216"/>
                <a:gd name="T57" fmla="*/ 519 h 762"/>
                <a:gd name="T58" fmla="*/ 2804 w 5216"/>
                <a:gd name="T59" fmla="*/ 528 h 762"/>
                <a:gd name="T60" fmla="*/ 2938 w 5216"/>
                <a:gd name="T61" fmla="*/ 534 h 762"/>
                <a:gd name="T62" fmla="*/ 3062 w 5216"/>
                <a:gd name="T63" fmla="*/ 534 h 762"/>
                <a:gd name="T64" fmla="*/ 3180 w 5216"/>
                <a:gd name="T65" fmla="*/ 531 h 762"/>
                <a:gd name="T66" fmla="*/ 3291 w 5216"/>
                <a:gd name="T67" fmla="*/ 524 h 762"/>
                <a:gd name="T68" fmla="*/ 3396 w 5216"/>
                <a:gd name="T69" fmla="*/ 513 h 762"/>
                <a:gd name="T70" fmla="*/ 3495 w 5216"/>
                <a:gd name="T71" fmla="*/ 500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F4E7ED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3" name="Freeform 5"/>
            <p:cNvSpPr>
              <a:spLocks noChangeArrowheads="1"/>
            </p:cNvSpPr>
            <p:nvPr/>
          </p:nvSpPr>
          <p:spPr bwMode="auto">
            <a:xfrm>
              <a:off x="1784" y="468"/>
              <a:ext cx="3446" cy="487"/>
            </a:xfrm>
            <a:custGeom>
              <a:avLst/>
              <a:gdLst>
                <a:gd name="T0" fmla="*/ 0 w 5144"/>
                <a:gd name="T1" fmla="*/ 49 h 694"/>
                <a:gd name="T2" fmla="*/ 0 w 5144"/>
                <a:gd name="T3" fmla="*/ 49 h 694"/>
                <a:gd name="T4" fmla="*/ 12 w 5144"/>
                <a:gd name="T5" fmla="*/ 46 h 694"/>
                <a:gd name="T6" fmla="*/ 48 w 5144"/>
                <a:gd name="T7" fmla="*/ 39 h 694"/>
                <a:gd name="T8" fmla="*/ 110 w 5144"/>
                <a:gd name="T9" fmla="*/ 29 h 694"/>
                <a:gd name="T10" fmla="*/ 150 w 5144"/>
                <a:gd name="T11" fmla="*/ 24 h 694"/>
                <a:gd name="T12" fmla="*/ 197 w 5144"/>
                <a:gd name="T13" fmla="*/ 18 h 694"/>
                <a:gd name="T14" fmla="*/ 249 w 5144"/>
                <a:gd name="T15" fmla="*/ 14 h 694"/>
                <a:gd name="T16" fmla="*/ 309 w 5144"/>
                <a:gd name="T17" fmla="*/ 10 h 694"/>
                <a:gd name="T18" fmla="*/ 375 w 5144"/>
                <a:gd name="T19" fmla="*/ 6 h 694"/>
                <a:gd name="T20" fmla="*/ 449 w 5144"/>
                <a:gd name="T21" fmla="*/ 3 h 694"/>
                <a:gd name="T22" fmla="*/ 529 w 5144"/>
                <a:gd name="T23" fmla="*/ 1 h 694"/>
                <a:gd name="T24" fmla="*/ 616 w 5144"/>
                <a:gd name="T25" fmla="*/ 0 h 694"/>
                <a:gd name="T26" fmla="*/ 710 w 5144"/>
                <a:gd name="T27" fmla="*/ 1 h 694"/>
                <a:gd name="T28" fmla="*/ 811 w 5144"/>
                <a:gd name="T29" fmla="*/ 4 h 694"/>
                <a:gd name="T30" fmla="*/ 919 w 5144"/>
                <a:gd name="T31" fmla="*/ 10 h 694"/>
                <a:gd name="T32" fmla="*/ 1034 w 5144"/>
                <a:gd name="T33" fmla="*/ 17 h 694"/>
                <a:gd name="T34" fmla="*/ 1156 w 5144"/>
                <a:gd name="T35" fmla="*/ 28 h 694"/>
                <a:gd name="T36" fmla="*/ 1286 w 5144"/>
                <a:gd name="T37" fmla="*/ 41 h 694"/>
                <a:gd name="T38" fmla="*/ 1424 w 5144"/>
                <a:gd name="T39" fmla="*/ 56 h 694"/>
                <a:gd name="T40" fmla="*/ 1569 w 5144"/>
                <a:gd name="T41" fmla="*/ 74 h 694"/>
                <a:gd name="T42" fmla="*/ 1722 w 5144"/>
                <a:gd name="T43" fmla="*/ 97 h 694"/>
                <a:gd name="T44" fmla="*/ 1881 w 5144"/>
                <a:gd name="T45" fmla="*/ 122 h 694"/>
                <a:gd name="T46" fmla="*/ 2049 w 5144"/>
                <a:gd name="T47" fmla="*/ 152 h 694"/>
                <a:gd name="T48" fmla="*/ 2224 w 5144"/>
                <a:gd name="T49" fmla="*/ 187 h 694"/>
                <a:gd name="T50" fmla="*/ 2408 w 5144"/>
                <a:gd name="T51" fmla="*/ 225 h 694"/>
                <a:gd name="T52" fmla="*/ 2599 w 5144"/>
                <a:gd name="T53" fmla="*/ 267 h 694"/>
                <a:gd name="T54" fmla="*/ 2799 w 5144"/>
                <a:gd name="T55" fmla="*/ 314 h 694"/>
                <a:gd name="T56" fmla="*/ 3007 w 5144"/>
                <a:gd name="T57" fmla="*/ 366 h 694"/>
                <a:gd name="T58" fmla="*/ 3222 w 5144"/>
                <a:gd name="T59" fmla="*/ 424 h 694"/>
                <a:gd name="T60" fmla="*/ 3446 w 5144"/>
                <a:gd name="T61" fmla="*/ 48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4" name="Freeform 6"/>
            <p:cNvSpPr>
              <a:spLocks noChangeArrowheads="1"/>
            </p:cNvSpPr>
            <p:nvPr/>
          </p:nvSpPr>
          <p:spPr bwMode="auto">
            <a:xfrm>
              <a:off x="3538" y="460"/>
              <a:ext cx="2084" cy="409"/>
            </a:xfrm>
            <a:custGeom>
              <a:avLst/>
              <a:gdLst>
                <a:gd name="T0" fmla="*/ 0 w 3112"/>
                <a:gd name="T1" fmla="*/ 409 h 584"/>
                <a:gd name="T2" fmla="*/ 0 w 3112"/>
                <a:gd name="T3" fmla="*/ 409 h 584"/>
                <a:gd name="T4" fmla="*/ 60 w 3112"/>
                <a:gd name="T5" fmla="*/ 392 h 584"/>
                <a:gd name="T6" fmla="*/ 225 w 3112"/>
                <a:gd name="T7" fmla="*/ 349 h 584"/>
                <a:gd name="T8" fmla="*/ 339 w 3112"/>
                <a:gd name="T9" fmla="*/ 319 h 584"/>
                <a:gd name="T10" fmla="*/ 470 w 3112"/>
                <a:gd name="T11" fmla="*/ 287 h 584"/>
                <a:gd name="T12" fmla="*/ 616 w 3112"/>
                <a:gd name="T13" fmla="*/ 252 h 584"/>
                <a:gd name="T14" fmla="*/ 773 w 3112"/>
                <a:gd name="T15" fmla="*/ 214 h 584"/>
                <a:gd name="T16" fmla="*/ 939 w 3112"/>
                <a:gd name="T17" fmla="*/ 178 h 584"/>
                <a:gd name="T18" fmla="*/ 1109 w 3112"/>
                <a:gd name="T19" fmla="*/ 141 h 584"/>
                <a:gd name="T20" fmla="*/ 1283 w 3112"/>
                <a:gd name="T21" fmla="*/ 108 h 584"/>
                <a:gd name="T22" fmla="*/ 1456 w 3112"/>
                <a:gd name="T23" fmla="*/ 76 h 584"/>
                <a:gd name="T24" fmla="*/ 1542 w 3112"/>
                <a:gd name="T25" fmla="*/ 62 h 584"/>
                <a:gd name="T26" fmla="*/ 1625 w 3112"/>
                <a:gd name="T27" fmla="*/ 48 h 584"/>
                <a:gd name="T28" fmla="*/ 1708 w 3112"/>
                <a:gd name="T29" fmla="*/ 36 h 584"/>
                <a:gd name="T30" fmla="*/ 1788 w 3112"/>
                <a:gd name="T31" fmla="*/ 25 h 584"/>
                <a:gd name="T32" fmla="*/ 1867 w 3112"/>
                <a:gd name="T33" fmla="*/ 17 h 584"/>
                <a:gd name="T34" fmla="*/ 1942 w 3112"/>
                <a:gd name="T35" fmla="*/ 10 h 584"/>
                <a:gd name="T36" fmla="*/ 2014 w 3112"/>
                <a:gd name="T37" fmla="*/ 4 h 584"/>
                <a:gd name="T38" fmla="*/ 2084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5" name="Freeform 7"/>
            <p:cNvSpPr>
              <a:spLocks noChangeArrowheads="1"/>
            </p:cNvSpPr>
            <p:nvPr/>
          </p:nvSpPr>
          <p:spPr bwMode="auto">
            <a:xfrm>
              <a:off x="133" y="450"/>
              <a:ext cx="5493" cy="837"/>
            </a:xfrm>
            <a:custGeom>
              <a:avLst/>
              <a:gdLst>
                <a:gd name="T0" fmla="*/ 5490 w 8196"/>
                <a:gd name="T1" fmla="*/ 360 h 1192"/>
                <a:gd name="T2" fmla="*/ 5388 w 8196"/>
                <a:gd name="T3" fmla="*/ 400 h 1192"/>
                <a:gd name="T4" fmla="*/ 5280 w 8196"/>
                <a:gd name="T5" fmla="*/ 435 h 1192"/>
                <a:gd name="T6" fmla="*/ 5165 w 8196"/>
                <a:gd name="T7" fmla="*/ 468 h 1192"/>
                <a:gd name="T8" fmla="*/ 5041 w 8196"/>
                <a:gd name="T9" fmla="*/ 493 h 1192"/>
                <a:gd name="T10" fmla="*/ 4907 w 8196"/>
                <a:gd name="T11" fmla="*/ 513 h 1192"/>
                <a:gd name="T12" fmla="*/ 4762 w 8196"/>
                <a:gd name="T13" fmla="*/ 527 h 1192"/>
                <a:gd name="T14" fmla="*/ 4606 w 8196"/>
                <a:gd name="T15" fmla="*/ 535 h 1192"/>
                <a:gd name="T16" fmla="*/ 4435 w 8196"/>
                <a:gd name="T17" fmla="*/ 534 h 1192"/>
                <a:gd name="T18" fmla="*/ 4250 w 8196"/>
                <a:gd name="T19" fmla="*/ 527 h 1192"/>
                <a:gd name="T20" fmla="*/ 4049 w 8196"/>
                <a:gd name="T21" fmla="*/ 510 h 1192"/>
                <a:gd name="T22" fmla="*/ 3831 w 8196"/>
                <a:gd name="T23" fmla="*/ 485 h 1192"/>
                <a:gd name="T24" fmla="*/ 3595 w 8196"/>
                <a:gd name="T25" fmla="*/ 451 h 1192"/>
                <a:gd name="T26" fmla="*/ 3339 w 8196"/>
                <a:gd name="T27" fmla="*/ 406 h 1192"/>
                <a:gd name="T28" fmla="*/ 3061 w 8196"/>
                <a:gd name="T29" fmla="*/ 351 h 1192"/>
                <a:gd name="T30" fmla="*/ 2763 w 8196"/>
                <a:gd name="T31" fmla="*/ 285 h 1192"/>
                <a:gd name="T32" fmla="*/ 2440 w 8196"/>
                <a:gd name="T33" fmla="*/ 208 h 1192"/>
                <a:gd name="T34" fmla="*/ 2276 w 8196"/>
                <a:gd name="T35" fmla="*/ 169 h 1192"/>
                <a:gd name="T36" fmla="*/ 1966 w 8196"/>
                <a:gd name="T37" fmla="*/ 104 h 1192"/>
                <a:gd name="T38" fmla="*/ 1684 w 8196"/>
                <a:gd name="T39" fmla="*/ 58 h 1192"/>
                <a:gd name="T40" fmla="*/ 1425 w 8196"/>
                <a:gd name="T41" fmla="*/ 25 h 1192"/>
                <a:gd name="T42" fmla="*/ 1190 w 8196"/>
                <a:gd name="T43" fmla="*/ 7 h 1192"/>
                <a:gd name="T44" fmla="*/ 980 w 8196"/>
                <a:gd name="T45" fmla="*/ 0 h 1192"/>
                <a:gd name="T46" fmla="*/ 792 w 8196"/>
                <a:gd name="T47" fmla="*/ 3 h 1192"/>
                <a:gd name="T48" fmla="*/ 626 w 8196"/>
                <a:gd name="T49" fmla="*/ 14 h 1192"/>
                <a:gd name="T50" fmla="*/ 480 w 8196"/>
                <a:gd name="T51" fmla="*/ 31 h 1192"/>
                <a:gd name="T52" fmla="*/ 355 w 8196"/>
                <a:gd name="T53" fmla="*/ 52 h 1192"/>
                <a:gd name="T54" fmla="*/ 251 w 8196"/>
                <a:gd name="T55" fmla="*/ 76 h 1192"/>
                <a:gd name="T56" fmla="*/ 166 w 8196"/>
                <a:gd name="T57" fmla="*/ 101 h 1192"/>
                <a:gd name="T58" fmla="*/ 99 w 8196"/>
                <a:gd name="T59" fmla="*/ 124 h 1192"/>
                <a:gd name="T60" fmla="*/ 32 w 8196"/>
                <a:gd name="T61" fmla="*/ 152 h 1192"/>
                <a:gd name="T62" fmla="*/ 0 w 8196"/>
                <a:gd name="T63" fmla="*/ 169 h 1192"/>
                <a:gd name="T64" fmla="*/ 5490 w 8196"/>
                <a:gd name="T65" fmla="*/ 837 h 1192"/>
                <a:gd name="T66" fmla="*/ 5493 w 8196"/>
                <a:gd name="T67" fmla="*/ 833 h 1192"/>
                <a:gd name="T68" fmla="*/ 5493 w 8196"/>
                <a:gd name="T69" fmla="*/ 358 h 1192"/>
                <a:gd name="T70" fmla="*/ 5490 w 8196"/>
                <a:gd name="T71" fmla="*/ 36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47650"/>
            <a:ext cx="8226425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07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1538" y="2674938"/>
            <a:ext cx="7405687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5164138" y="6249988"/>
            <a:ext cx="3783012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000" smtClean="0">
                <a:solidFill>
                  <a:srgbClr val="B13F9A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Text Box 11"/>
          <p:cNvSpPr txBox="1">
            <a:spLocks noChangeArrowheads="1"/>
          </p:cNvSpPr>
          <p:nvPr/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3990975" y="6249988"/>
            <a:ext cx="11588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723900" algn="l"/>
              </a:tabLst>
              <a:defRPr sz="1000" smtClean="0">
                <a:solidFill>
                  <a:srgbClr val="B13F9A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fld id="{D3E83FFD-A358-4EB2-AD4F-25B01DA7D9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B13F9A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B13F9A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B13F9A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B13F9A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685800" y="1600200"/>
            <a:ext cx="7772400" cy="177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4400" b="1" dirty="0">
                <a:solidFill>
                  <a:srgbClr val="FFFFFF"/>
                </a:solidFill>
                <a:latin typeface="Candara" pitchFamily="32" charset="0"/>
              </a:rPr>
              <a:t>Тема:  </a:t>
            </a:r>
            <a:r>
              <a:rPr lang="ru-RU" sz="4400" b="1" dirty="0" smtClean="0">
                <a:solidFill>
                  <a:srgbClr val="FFFFFF"/>
                </a:solidFill>
                <a:latin typeface="Candara" pitchFamily="32" charset="0"/>
              </a:rPr>
              <a:t>Мышление</a:t>
            </a:r>
            <a:endParaRPr lang="ru-RU" sz="4400" b="1" dirty="0">
              <a:solidFill>
                <a:srgbClr val="FFFFFF"/>
              </a:solidFill>
              <a:latin typeface="Candara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83568" y="548681"/>
            <a:ext cx="7772400" cy="792088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Единство мышления и речи</a:t>
            </a:r>
            <a:endParaRPr lang="ru-RU" sz="3600" dirty="0" smtClean="0">
              <a:solidFill>
                <a:schemeClr val="bg1"/>
              </a:solidFill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39552" y="1844824"/>
            <a:ext cx="8280920" cy="4752528"/>
          </a:xfrm>
        </p:spPr>
        <p:txBody>
          <a:bodyPr/>
          <a:lstStyle/>
          <a:p>
            <a:pPr algn="just"/>
            <a:endParaRPr lang="ru-RU" dirty="0" smtClean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Candara" pitchFamily="34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Candara" pitchFamily="34" charset="0"/>
                <a:cs typeface="Times New Roman" pitchFamily="18" charset="0"/>
              </a:rPr>
              <a:t>Мышление </a:t>
            </a:r>
            <a:r>
              <a:rPr lang="ru-RU" sz="2200" dirty="0">
                <a:solidFill>
                  <a:schemeClr val="tx1"/>
                </a:solidFill>
                <a:latin typeface="Candara" pitchFamily="34" charset="0"/>
                <a:cs typeface="Times New Roman" pitchFamily="18" charset="0"/>
              </a:rPr>
              <a:t>человека, качественно отличающееся от зачатков мышления животного, появилось вместе с речью. Слово дало возможность отделить признак от познаваемого предмета и оперировать отвлеченным понятием. </a:t>
            </a:r>
            <a:endParaRPr lang="ru-RU" sz="2200" dirty="0" smtClean="0">
              <a:solidFill>
                <a:schemeClr val="tx1"/>
              </a:solidFill>
              <a:latin typeface="Candara" pitchFamily="34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Candara" pitchFamily="34" charset="0"/>
                <a:cs typeface="Times New Roman" pitchFamily="18" charset="0"/>
              </a:rPr>
              <a:t>Если </a:t>
            </a:r>
            <a:r>
              <a:rPr lang="ru-RU" sz="2200" dirty="0">
                <a:solidFill>
                  <a:schemeClr val="tx1"/>
                </a:solidFill>
                <a:latin typeface="Candara" pitchFamily="34" charset="0"/>
                <a:cs typeface="Times New Roman" pitchFamily="18" charset="0"/>
              </a:rPr>
              <a:t>сделать акцент на внутренней речи, выступающей как орудие интеллектуальной активности человека, то тезис о единстве мышления и речи существенно обогатится</a:t>
            </a:r>
            <a:r>
              <a:rPr lang="ru-RU" sz="2200" dirty="0" smtClean="0">
                <a:solidFill>
                  <a:schemeClr val="tx1"/>
                </a:solidFill>
                <a:latin typeface="Candara" pitchFamily="34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Candara" pitchFamily="34" charset="0"/>
                <a:cs typeface="Times New Roman" pitchFamily="18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Candara" pitchFamily="34" charset="0"/>
                <a:cs typeface="Times New Roman" pitchFamily="18" charset="0"/>
              </a:rPr>
              <a:t>Внутренняя речь активизируется при слушании других людей, в чтении про себя, в мысленном планировании, запоминании и припоминании. Во внутренней речи зарождаются высказывания, осуществляется рефлексия, анализируются собственные действия. о единстве мышления и речи. </a:t>
            </a:r>
          </a:p>
          <a:p>
            <a:pPr algn="just"/>
            <a:endParaRPr lang="ru-RU" dirty="0">
              <a:solidFill>
                <a:schemeClr val="tx1"/>
              </a:solidFill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6672"/>
            <a:ext cx="8228013" cy="864096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>
                <a:solidFill>
                  <a:schemeClr val="bg1"/>
                </a:solidFill>
              </a:rPr>
              <a:t/>
            </a:r>
            <a:br>
              <a:rPr lang="ru-RU" sz="3200" b="1" dirty="0">
                <a:solidFill>
                  <a:schemeClr val="bg1"/>
                </a:solidFill>
              </a:rPr>
            </a:br>
            <a:endParaRPr lang="ru-RU" sz="3200" b="1" dirty="0" smtClean="0">
              <a:solidFill>
                <a:schemeClr val="bg1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700213"/>
            <a:ext cx="8640960" cy="4897437"/>
          </a:xfrm>
        </p:spPr>
        <p:txBody>
          <a:bodyPr/>
          <a:lstStyle/>
          <a:p>
            <a:pPr marL="0" indent="0" algn="just"/>
            <a:r>
              <a:rPr lang="ru-RU" sz="2200" dirty="0">
                <a:solidFill>
                  <a:schemeClr val="tx1"/>
                </a:solidFill>
              </a:rPr>
              <a:t>В зависимости от природных  особенностей человека, условий жизни, опыта обнаружения и решения им различных задач его мышление приобретает индивидуальные особенности. </a:t>
            </a:r>
            <a:endParaRPr lang="ru-RU" sz="2200" dirty="0" smtClean="0">
              <a:solidFill>
                <a:schemeClr val="tx1"/>
              </a:solidFill>
            </a:endParaRPr>
          </a:p>
          <a:p>
            <a:pPr marL="0" indent="0" algn="just"/>
            <a:r>
              <a:rPr lang="ru-RU" sz="2200" dirty="0" smtClean="0">
                <a:solidFill>
                  <a:schemeClr val="tx1"/>
                </a:solidFill>
              </a:rPr>
              <a:t>Обычно </a:t>
            </a:r>
            <a:r>
              <a:rPr lang="ru-RU" sz="2200" dirty="0">
                <a:solidFill>
                  <a:schemeClr val="tx1"/>
                </a:solidFill>
              </a:rPr>
              <a:t>речь идет о качествах ума. К их числу относят </a:t>
            </a:r>
            <a:r>
              <a:rPr lang="ru-RU" sz="2200" b="1" dirty="0">
                <a:solidFill>
                  <a:schemeClr val="tx1"/>
                </a:solidFill>
              </a:rPr>
              <a:t>широту ума </a:t>
            </a:r>
            <a:r>
              <a:rPr lang="ru-RU" sz="2200" dirty="0">
                <a:solidFill>
                  <a:schemeClr val="tx1"/>
                </a:solidFill>
              </a:rPr>
              <a:t>(склонность к многостороннему анализу жизненных ситуаций, учебного материала, профессиональных задач и др.), его </a:t>
            </a:r>
            <a:r>
              <a:rPr lang="ru-RU" sz="2200" b="1" dirty="0">
                <a:solidFill>
                  <a:schemeClr val="tx1"/>
                </a:solidFill>
              </a:rPr>
              <a:t>глубину</a:t>
            </a:r>
            <a:r>
              <a:rPr lang="ru-RU" sz="2200" dirty="0">
                <a:solidFill>
                  <a:schemeClr val="tx1"/>
                </a:solidFill>
              </a:rPr>
              <a:t> (устремленность личности к познанию сущности явлений, успешность в ее раскрытии), </a:t>
            </a:r>
            <a:r>
              <a:rPr lang="ru-RU" sz="2200" b="1" dirty="0">
                <a:solidFill>
                  <a:schemeClr val="tx1"/>
                </a:solidFill>
              </a:rPr>
              <a:t>подвижность </a:t>
            </a:r>
            <a:r>
              <a:rPr lang="ru-RU" sz="2200" dirty="0">
                <a:solidFill>
                  <a:schemeClr val="tx1"/>
                </a:solidFill>
              </a:rPr>
              <a:t>(скорость мыслительных процессов), </a:t>
            </a:r>
            <a:r>
              <a:rPr lang="ru-RU" sz="2200" b="1" dirty="0">
                <a:solidFill>
                  <a:schemeClr val="tx1"/>
                </a:solidFill>
              </a:rPr>
              <a:t>гибкость</a:t>
            </a:r>
            <a:r>
              <a:rPr lang="ru-RU" sz="2200" dirty="0">
                <a:solidFill>
                  <a:schemeClr val="tx1"/>
                </a:solidFill>
              </a:rPr>
              <a:t> (стремление и умение посмотреть на предмет с новой, необычной точки зрения), наконец, </a:t>
            </a:r>
            <a:r>
              <a:rPr lang="ru-RU" sz="2200" b="1" dirty="0">
                <a:solidFill>
                  <a:schemeClr val="tx1"/>
                </a:solidFill>
              </a:rPr>
              <a:t>критичность</a:t>
            </a:r>
            <a:r>
              <a:rPr lang="ru-RU" sz="2200" dirty="0">
                <a:solidFill>
                  <a:schemeClr val="tx1"/>
                </a:solidFill>
              </a:rPr>
              <a:t> (склонность к самоанализу, рефлексии, способность объективно, непредвзято оценить процесс и результат.</a:t>
            </a:r>
          </a:p>
        </p:txBody>
      </p:sp>
    </p:spTree>
    <p:extLst>
      <p:ext uri="{BB962C8B-B14F-4D97-AF65-F5344CB8AC3E}">
        <p14:creationId xmlns:p14="http://schemas.microsoft.com/office/powerpoint/2010/main" val="37606659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6672"/>
            <a:ext cx="8228013" cy="864096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chemeClr val="bg1"/>
                </a:solidFill>
              </a:rPr>
              <a:t>Теории интеллекта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700213"/>
            <a:ext cx="8640960" cy="4897437"/>
          </a:xfrm>
        </p:spPr>
        <p:txBody>
          <a:bodyPr/>
          <a:lstStyle/>
          <a:p>
            <a:pPr marL="0" indent="0" algn="just"/>
            <a:r>
              <a:rPr lang="ru-RU" b="1" dirty="0">
                <a:solidFill>
                  <a:schemeClr val="tx1"/>
                </a:solidFill>
              </a:rPr>
              <a:t>Чарльз </a:t>
            </a:r>
            <a:r>
              <a:rPr lang="ru-RU" b="1" dirty="0" err="1">
                <a:solidFill>
                  <a:schemeClr val="tx1"/>
                </a:solidFill>
              </a:rPr>
              <a:t>Спирмен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Двухфакторная  теория интеллекта.</a:t>
            </a:r>
          </a:p>
          <a:p>
            <a:pPr marL="0" indent="0" algn="just"/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структуре интеллекта можно выделить два фактора: g-фактор,  то есть общую, или генеральную, способность, и s-фактор , или специфический для конкретной умственной деятельности.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just"/>
            <a:r>
              <a:rPr lang="ru-RU" dirty="0" smtClean="0">
                <a:solidFill>
                  <a:schemeClr val="tx1"/>
                </a:solidFill>
              </a:rPr>
              <a:t>общий </a:t>
            </a:r>
            <a:r>
              <a:rPr lang="ru-RU" dirty="0">
                <a:solidFill>
                  <a:schemeClr val="tx1"/>
                </a:solidFill>
              </a:rPr>
              <a:t>интеллект, определяющий умственные способности человека в целом, или g-фактор; и его можно точно измерить посредством специального </a:t>
            </a:r>
            <a:r>
              <a:rPr lang="ru-RU" dirty="0" smtClean="0">
                <a:solidFill>
                  <a:schemeClr val="tx1"/>
                </a:solidFill>
              </a:rPr>
              <a:t>теста.</a:t>
            </a:r>
          </a:p>
          <a:p>
            <a:pPr marL="0" indent="0" algn="just"/>
            <a:r>
              <a:rPr lang="ru-RU" dirty="0" smtClean="0">
                <a:solidFill>
                  <a:schemeClr val="tx1"/>
                </a:solidFill>
              </a:rPr>
              <a:t>Интеллект </a:t>
            </a:r>
            <a:r>
              <a:rPr lang="ru-RU" dirty="0">
                <a:solidFill>
                  <a:schemeClr val="tx1"/>
                </a:solidFill>
              </a:rPr>
              <a:t>представляет собой общую познавательную способность, которую можно измерить и выразить количественно</a:t>
            </a:r>
            <a:r>
              <a:rPr lang="ru-RU" sz="2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05142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6672"/>
            <a:ext cx="8228013" cy="864096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chemeClr val="bg1"/>
                </a:solidFill>
              </a:rPr>
              <a:t>Теории интеллекта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700213"/>
            <a:ext cx="8640960" cy="4897437"/>
          </a:xfrm>
        </p:spPr>
        <p:txBody>
          <a:bodyPr/>
          <a:lstStyle/>
          <a:p>
            <a:pPr marL="0" indent="0" algn="just"/>
            <a:r>
              <a:rPr lang="ru-RU" dirty="0" smtClean="0">
                <a:solidFill>
                  <a:schemeClr val="tx1"/>
                </a:solidFill>
              </a:rPr>
              <a:t>По теории Луиса </a:t>
            </a:r>
            <a:r>
              <a:rPr lang="ru-RU" dirty="0" err="1">
                <a:solidFill>
                  <a:schemeClr val="tx1"/>
                </a:solidFill>
              </a:rPr>
              <a:t>Тёрстоуна</a:t>
            </a:r>
            <a:r>
              <a:rPr lang="ru-RU" dirty="0">
                <a:solidFill>
                  <a:schemeClr val="tx1"/>
                </a:solidFill>
              </a:rPr>
              <a:t>, существует семь «первичных интеллектуальных способностей», которые определяют интеллект человека: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just"/>
            <a:r>
              <a:rPr lang="ru-RU" dirty="0" smtClean="0">
                <a:solidFill>
                  <a:schemeClr val="tx1"/>
                </a:solidFill>
              </a:rPr>
              <a:t>словесное </a:t>
            </a:r>
            <a:r>
              <a:rPr lang="ru-RU" dirty="0">
                <a:solidFill>
                  <a:schemeClr val="tx1"/>
                </a:solidFill>
              </a:rPr>
              <a:t>понимание, речевая беглость, числовое, пространственное и индуктивное восприятие, скорость восприятия и ассоциативная память.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2803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6672"/>
            <a:ext cx="8228013" cy="864096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chemeClr val="bg1"/>
                </a:solidFill>
              </a:rPr>
              <a:t>Теории интеллекта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700213"/>
            <a:ext cx="8640960" cy="4897437"/>
          </a:xfrm>
        </p:spPr>
        <p:txBody>
          <a:bodyPr/>
          <a:lstStyle/>
          <a:p>
            <a:pPr marL="0" indent="0" algn="just"/>
            <a:r>
              <a:rPr lang="ru-RU" dirty="0">
                <a:solidFill>
                  <a:schemeClr val="tx1"/>
                </a:solidFill>
              </a:rPr>
              <a:t>Согласно </a:t>
            </a:r>
            <a:r>
              <a:rPr lang="ru-RU" b="1" dirty="0">
                <a:solidFill>
                  <a:schemeClr val="tx1"/>
                </a:solidFill>
              </a:rPr>
              <a:t>теории множественного интеллекта</a:t>
            </a:r>
            <a:r>
              <a:rPr lang="ru-RU" dirty="0">
                <a:solidFill>
                  <a:schemeClr val="tx1"/>
                </a:solidFill>
              </a:rPr>
              <a:t>, предложенной психологом </a:t>
            </a:r>
            <a:r>
              <a:rPr lang="ru-RU" dirty="0" err="1">
                <a:solidFill>
                  <a:schemeClr val="tx1"/>
                </a:solidFill>
              </a:rPr>
              <a:t>Говардом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Гарднером</a:t>
            </a:r>
            <a:r>
              <a:rPr lang="ru-RU" dirty="0">
                <a:solidFill>
                  <a:schemeClr val="tx1"/>
                </a:solidFill>
              </a:rPr>
              <a:t>, оценить интеллект количественно невозможно.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just"/>
            <a:r>
              <a:rPr lang="ru-RU" dirty="0" smtClean="0">
                <a:solidFill>
                  <a:schemeClr val="tx1"/>
                </a:solidFill>
              </a:rPr>
              <a:t>Существует </a:t>
            </a:r>
            <a:r>
              <a:rPr lang="ru-RU" dirty="0">
                <a:solidFill>
                  <a:schemeClr val="tx1"/>
                </a:solidFill>
              </a:rPr>
              <a:t>восемь разных типов интеллекта, базирующихся на относительно независимых способностях и навыках, и что одни из этих способностей могут быть развиты у индивидуума лучше, чем другие. 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2003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6672"/>
            <a:ext cx="8228013" cy="864096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chemeClr val="bg1"/>
                </a:solidFill>
              </a:rPr>
              <a:t>Теории интеллекта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700213"/>
            <a:ext cx="8640960" cy="4897437"/>
          </a:xfrm>
        </p:spPr>
        <p:txBody>
          <a:bodyPr/>
          <a:lstStyle/>
          <a:p>
            <a:pPr marL="0" indent="0" algn="just"/>
            <a:r>
              <a:rPr lang="ru-RU" dirty="0" err="1" smtClean="0">
                <a:solidFill>
                  <a:schemeClr val="tx1"/>
                </a:solidFill>
              </a:rPr>
              <a:t>Говард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Гарднер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выделял семь независимых типов интеллекта: </a:t>
            </a:r>
            <a:r>
              <a:rPr lang="ru-RU" b="1" dirty="0">
                <a:solidFill>
                  <a:schemeClr val="tx1"/>
                </a:solidFill>
              </a:rPr>
              <a:t>пространственный </a:t>
            </a:r>
            <a:r>
              <a:rPr lang="ru-RU" dirty="0">
                <a:solidFill>
                  <a:schemeClr val="tx1"/>
                </a:solidFill>
              </a:rPr>
              <a:t>(способность воспринимать зрительную и пространственную информацию), </a:t>
            </a:r>
            <a:r>
              <a:rPr lang="ru-RU" b="1" dirty="0">
                <a:solidFill>
                  <a:schemeClr val="tx1"/>
                </a:solidFill>
              </a:rPr>
              <a:t>вербальный</a:t>
            </a:r>
            <a:r>
              <a:rPr lang="ru-RU" dirty="0">
                <a:solidFill>
                  <a:schemeClr val="tx1"/>
                </a:solidFill>
              </a:rPr>
              <a:t> (способность к речи), </a:t>
            </a:r>
            <a:r>
              <a:rPr lang="ru-RU" b="1" dirty="0">
                <a:solidFill>
                  <a:schemeClr val="tx1"/>
                </a:solidFill>
              </a:rPr>
              <a:t>логико-математический</a:t>
            </a:r>
            <a:r>
              <a:rPr lang="ru-RU" dirty="0">
                <a:solidFill>
                  <a:schemeClr val="tx1"/>
                </a:solidFill>
              </a:rPr>
              <a:t> (способность логически анализировать проблему, распознавать отношения между объектами и мыслить логически), </a:t>
            </a:r>
            <a:r>
              <a:rPr lang="ru-RU" b="1" dirty="0">
                <a:solidFill>
                  <a:schemeClr val="tx1"/>
                </a:solidFill>
              </a:rPr>
              <a:t>телесно-кинестетический </a:t>
            </a:r>
            <a:r>
              <a:rPr lang="ru-RU" dirty="0">
                <a:solidFill>
                  <a:schemeClr val="tx1"/>
                </a:solidFill>
              </a:rPr>
              <a:t>(способность двигаться и осуществлять физический контроль над собственным телом), </a:t>
            </a:r>
            <a:r>
              <a:rPr lang="ru-RU" b="1" dirty="0">
                <a:solidFill>
                  <a:schemeClr val="tx1"/>
                </a:solidFill>
              </a:rPr>
              <a:t>музыкальный</a:t>
            </a:r>
            <a:r>
              <a:rPr lang="ru-RU" dirty="0">
                <a:solidFill>
                  <a:schemeClr val="tx1"/>
                </a:solidFill>
              </a:rPr>
              <a:t> (способность воспринимать высоту, ритм и тембр звука и оперировать звуковыми паттернами), </a:t>
            </a:r>
            <a:r>
              <a:rPr lang="ru-RU" b="1" dirty="0">
                <a:solidFill>
                  <a:schemeClr val="tx1"/>
                </a:solidFill>
              </a:rPr>
              <a:t>межличностный</a:t>
            </a:r>
            <a:r>
              <a:rPr lang="ru-RU" dirty="0">
                <a:solidFill>
                  <a:schemeClr val="tx1"/>
                </a:solidFill>
              </a:rPr>
              <a:t> (способность понимать других людей и взаимодействовать с ними) и </a:t>
            </a:r>
            <a:r>
              <a:rPr lang="ru-RU" b="1" dirty="0" err="1">
                <a:solidFill>
                  <a:schemeClr val="tx1"/>
                </a:solidFill>
              </a:rPr>
              <a:t>внутриличностный</a:t>
            </a:r>
            <a:r>
              <a:rPr lang="ru-RU" dirty="0">
                <a:solidFill>
                  <a:schemeClr val="tx1"/>
                </a:solidFill>
              </a:rPr>
              <a:t> (умение осознавать свои собственные чувства, эмоции и мотивы). 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3412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6672"/>
            <a:ext cx="8228013" cy="864096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chemeClr val="bg1"/>
                </a:solidFill>
              </a:rPr>
              <a:t>Теории интеллекта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700213"/>
            <a:ext cx="8640960" cy="4897437"/>
          </a:xfrm>
        </p:spPr>
        <p:txBody>
          <a:bodyPr/>
          <a:lstStyle/>
          <a:p>
            <a:pPr marL="0" indent="0" algn="just"/>
            <a:r>
              <a:rPr lang="ru-RU" dirty="0">
                <a:solidFill>
                  <a:schemeClr val="tx1"/>
                </a:solidFill>
              </a:rPr>
              <a:t>Согласно теории интеллекта психолога Роберта </a:t>
            </a:r>
            <a:r>
              <a:rPr lang="ru-RU" dirty="0" err="1">
                <a:solidFill>
                  <a:schemeClr val="tx1"/>
                </a:solidFill>
              </a:rPr>
              <a:t>Стернберга</a:t>
            </a:r>
            <a:r>
              <a:rPr lang="ru-RU" dirty="0">
                <a:solidFill>
                  <a:schemeClr val="tx1"/>
                </a:solidFill>
              </a:rPr>
              <a:t>, существует три разных фактора интеллекта: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just"/>
            <a:r>
              <a:rPr lang="ru-RU" b="1" dirty="0" smtClean="0">
                <a:solidFill>
                  <a:schemeClr val="tx1"/>
                </a:solidFill>
              </a:rPr>
              <a:t>аналитический</a:t>
            </a:r>
            <a:r>
              <a:rPr lang="ru-RU" b="1" dirty="0">
                <a:solidFill>
                  <a:schemeClr val="tx1"/>
                </a:solidFill>
              </a:rPr>
              <a:t>,</a:t>
            </a:r>
            <a:r>
              <a:rPr lang="ru-RU" dirty="0">
                <a:solidFill>
                  <a:schemeClr val="tx1"/>
                </a:solidFill>
              </a:rPr>
              <a:t> или компонентный (способность решать задачи),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just"/>
            <a:r>
              <a:rPr lang="ru-RU" b="1" dirty="0" smtClean="0">
                <a:solidFill>
                  <a:schemeClr val="tx1"/>
                </a:solidFill>
              </a:rPr>
              <a:t>творческий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или опытный (способность справляться с новыми ситуациями, используя прошлый опыт и имеющиеся навыки), и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just"/>
            <a:r>
              <a:rPr lang="ru-RU" b="1" dirty="0" smtClean="0">
                <a:solidFill>
                  <a:schemeClr val="tx1"/>
                </a:solidFill>
              </a:rPr>
              <a:t>практический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или контекстуальный (способность адаптироваться к изменениям окружающей среды).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7581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6672"/>
            <a:ext cx="8228013" cy="864096"/>
          </a:xfrm>
        </p:spPr>
        <p:txBody>
          <a:bodyPr/>
          <a:lstStyle/>
          <a:p>
            <a:r>
              <a:rPr lang="ru-RU" sz="3200" b="1" dirty="0"/>
              <a:t>Тесты на оценку интеллекта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700213"/>
            <a:ext cx="8640960" cy="4897437"/>
          </a:xfrm>
        </p:spPr>
        <p:txBody>
          <a:bodyPr/>
          <a:lstStyle/>
          <a:p>
            <a:pPr marL="0" indent="0" algn="just"/>
            <a:r>
              <a:rPr lang="ru-RU" b="1" dirty="0">
                <a:solidFill>
                  <a:schemeClr val="tx1"/>
                </a:solidFill>
              </a:rPr>
              <a:t>Тест </a:t>
            </a:r>
            <a:r>
              <a:rPr lang="ru-RU" b="1" dirty="0" err="1">
                <a:solidFill>
                  <a:schemeClr val="tx1"/>
                </a:solidFill>
              </a:rPr>
              <a:t>Бине</a:t>
            </a:r>
            <a:r>
              <a:rPr lang="ru-RU" b="1" dirty="0">
                <a:solidFill>
                  <a:schemeClr val="tx1"/>
                </a:solidFill>
              </a:rPr>
              <a:t> – Симона (1905 год) </a:t>
            </a:r>
          </a:p>
          <a:p>
            <a:pPr marL="0" indent="0" algn="just"/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1885 году правительство Франции предложило французскому психологу Альфреду </a:t>
            </a:r>
            <a:r>
              <a:rPr lang="ru-RU" dirty="0" err="1">
                <a:solidFill>
                  <a:schemeClr val="tx1"/>
                </a:solidFill>
              </a:rPr>
              <a:t>Бине</a:t>
            </a:r>
            <a:r>
              <a:rPr lang="ru-RU" dirty="0">
                <a:solidFill>
                  <a:schemeClr val="tx1"/>
                </a:solidFill>
              </a:rPr>
              <a:t> разработать тест для оценки уровня интеллектуального развития детей.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just"/>
            <a:r>
              <a:rPr lang="ru-RU" dirty="0" smtClean="0">
                <a:solidFill>
                  <a:schemeClr val="tx1"/>
                </a:solidFill>
              </a:rPr>
              <a:t>На </a:t>
            </a:r>
            <a:r>
              <a:rPr lang="ru-RU" dirty="0">
                <a:solidFill>
                  <a:schemeClr val="tx1"/>
                </a:solidFill>
              </a:rPr>
              <a:t>основе своих наблюдений </a:t>
            </a:r>
            <a:r>
              <a:rPr lang="ru-RU" dirty="0" err="1">
                <a:solidFill>
                  <a:schemeClr val="tx1"/>
                </a:solidFill>
              </a:rPr>
              <a:t>Бине</a:t>
            </a:r>
            <a:r>
              <a:rPr lang="ru-RU" dirty="0">
                <a:solidFill>
                  <a:schemeClr val="tx1"/>
                </a:solidFill>
              </a:rPr>
              <a:t> разработал концепцию умственного возраста – инструмент, позволяющий оценивать интеллект на основе среднестатистических способностей детей определенной возрастной группы.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just"/>
            <a:r>
              <a:rPr lang="ru-RU" dirty="0" smtClean="0">
                <a:solidFill>
                  <a:schemeClr val="tx1"/>
                </a:solidFill>
              </a:rPr>
              <a:t>Шкала </a:t>
            </a:r>
            <a:r>
              <a:rPr lang="ru-RU" dirty="0" err="1">
                <a:solidFill>
                  <a:schemeClr val="tx1"/>
                </a:solidFill>
              </a:rPr>
              <a:t>Бине</a:t>
            </a:r>
            <a:r>
              <a:rPr lang="ru-RU" dirty="0">
                <a:solidFill>
                  <a:schemeClr val="tx1"/>
                </a:solidFill>
              </a:rPr>
              <a:t> – Симона была первым тестом оценки интеллектуального развития и послужила основой для всех тестов, используемых сегодня.</a:t>
            </a:r>
          </a:p>
          <a:p>
            <a:pPr marL="0" indent="0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0592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6672"/>
            <a:ext cx="8228013" cy="864096"/>
          </a:xfrm>
        </p:spPr>
        <p:txBody>
          <a:bodyPr/>
          <a:lstStyle/>
          <a:p>
            <a:r>
              <a:rPr lang="ru-RU" sz="3200" b="1" dirty="0"/>
              <a:t>Тесты на оценку интеллекта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700213"/>
            <a:ext cx="8640960" cy="4897437"/>
          </a:xfrm>
        </p:spPr>
        <p:txBody>
          <a:bodyPr/>
          <a:lstStyle/>
          <a:p>
            <a:pPr marL="0" indent="0" algn="just"/>
            <a:r>
              <a:rPr lang="ru-RU" b="1" dirty="0">
                <a:solidFill>
                  <a:schemeClr val="tx1"/>
                </a:solidFill>
              </a:rPr>
              <a:t>Тест интеллекта Стэнфорд – </a:t>
            </a:r>
            <a:r>
              <a:rPr lang="ru-RU" b="1" dirty="0" err="1">
                <a:solidFill>
                  <a:schemeClr val="tx1"/>
                </a:solidFill>
              </a:rPr>
              <a:t>Бине</a:t>
            </a:r>
            <a:r>
              <a:rPr lang="ru-RU" b="1" dirty="0">
                <a:solidFill>
                  <a:schemeClr val="tx1"/>
                </a:solidFill>
              </a:rPr>
              <a:t> (1916 год) </a:t>
            </a:r>
          </a:p>
          <a:p>
            <a:pPr marL="0" indent="0" algn="just"/>
            <a:r>
              <a:rPr lang="ru-RU" dirty="0" smtClean="0">
                <a:solidFill>
                  <a:schemeClr val="tx1"/>
                </a:solidFill>
              </a:rPr>
              <a:t>Льюис </a:t>
            </a:r>
            <a:r>
              <a:rPr lang="ru-RU" dirty="0" err="1">
                <a:solidFill>
                  <a:schemeClr val="tx1"/>
                </a:solidFill>
              </a:rPr>
              <a:t>Терман</a:t>
            </a:r>
            <a:r>
              <a:rPr lang="ru-RU" dirty="0">
                <a:solidFill>
                  <a:schemeClr val="tx1"/>
                </a:solidFill>
              </a:rPr>
              <a:t> стандартизировал </a:t>
            </a:r>
            <a:r>
              <a:rPr lang="ru-RU" dirty="0" smtClean="0">
                <a:solidFill>
                  <a:schemeClr val="tx1"/>
                </a:solidFill>
              </a:rPr>
              <a:t>Тест интеллекта </a:t>
            </a:r>
            <a:r>
              <a:rPr lang="ru-RU" dirty="0" err="1" smtClean="0">
                <a:solidFill>
                  <a:schemeClr val="tx1"/>
                </a:solidFill>
              </a:rPr>
              <a:t>Бине</a:t>
            </a:r>
            <a:r>
              <a:rPr lang="ru-RU" dirty="0" smtClean="0">
                <a:solidFill>
                  <a:schemeClr val="tx1"/>
                </a:solidFill>
              </a:rPr>
              <a:t>. Адаптированная </a:t>
            </a:r>
            <a:r>
              <a:rPr lang="ru-RU" dirty="0">
                <a:solidFill>
                  <a:schemeClr val="tx1"/>
                </a:solidFill>
              </a:rPr>
              <a:t>версия под названием «Шкала интеллекта Стэнфорд – </a:t>
            </a:r>
            <a:r>
              <a:rPr lang="ru-RU" dirty="0" err="1">
                <a:solidFill>
                  <a:schemeClr val="tx1"/>
                </a:solidFill>
              </a:rPr>
              <a:t>Бине</a:t>
            </a:r>
            <a:r>
              <a:rPr lang="ru-RU" dirty="0">
                <a:solidFill>
                  <a:schemeClr val="tx1"/>
                </a:solidFill>
              </a:rPr>
              <a:t>» была опубликована в 1916 году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 этом тесте используется единый показатель – коэффициент умственного развития (IQ – </a:t>
            </a:r>
            <a:r>
              <a:rPr lang="ru-RU" dirty="0" err="1">
                <a:solidFill>
                  <a:schemeClr val="tx1"/>
                </a:solidFill>
              </a:rPr>
              <a:t>intelligence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quotient</a:t>
            </a:r>
            <a:r>
              <a:rPr lang="ru-RU" dirty="0">
                <a:solidFill>
                  <a:schemeClr val="tx1"/>
                </a:solidFill>
              </a:rPr>
              <a:t>), который рассчитывается путем деления умственного возраста тестируемого на его реальный возраст и последующего умножения полученного числа на 100.</a:t>
            </a:r>
          </a:p>
          <a:p>
            <a:pPr marL="0" indent="0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7981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6672"/>
            <a:ext cx="8228013" cy="864096"/>
          </a:xfrm>
        </p:spPr>
        <p:txBody>
          <a:bodyPr/>
          <a:lstStyle/>
          <a:p>
            <a:r>
              <a:rPr lang="ru-RU" sz="3200" b="1" dirty="0"/>
              <a:t>Тесты на оценку интеллекта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700213"/>
            <a:ext cx="8640960" cy="4897437"/>
          </a:xfrm>
        </p:spPr>
        <p:txBody>
          <a:bodyPr/>
          <a:lstStyle/>
          <a:p>
            <a:pPr marL="0" indent="0" algn="just"/>
            <a:r>
              <a:rPr lang="ru-RU" b="1" dirty="0">
                <a:solidFill>
                  <a:schemeClr val="tx1"/>
                </a:solidFill>
              </a:rPr>
              <a:t>Армейский альфа– и бета-тесты (1917 год) </a:t>
            </a:r>
          </a:p>
          <a:p>
            <a:pPr marL="0" indent="0" algn="just"/>
            <a:endParaRPr lang="ru-RU" dirty="0">
              <a:solidFill>
                <a:schemeClr val="tx1"/>
              </a:solidFill>
            </a:endParaRPr>
          </a:p>
          <a:p>
            <a:pPr marL="0" indent="0" algn="just"/>
            <a:r>
              <a:rPr lang="ru-RU" dirty="0" smtClean="0">
                <a:solidFill>
                  <a:schemeClr val="tx1"/>
                </a:solidFill>
              </a:rPr>
              <a:t>Для </a:t>
            </a:r>
            <a:r>
              <a:rPr lang="ru-RU" dirty="0">
                <a:solidFill>
                  <a:schemeClr val="tx1"/>
                </a:solidFill>
              </a:rPr>
              <a:t>решения </a:t>
            </a:r>
            <a:r>
              <a:rPr lang="ru-RU" dirty="0" smtClean="0">
                <a:solidFill>
                  <a:schemeClr val="tx1"/>
                </a:solidFill>
              </a:rPr>
              <a:t>задачи в </a:t>
            </a:r>
            <a:r>
              <a:rPr lang="ru-RU" dirty="0">
                <a:solidFill>
                  <a:schemeClr val="tx1"/>
                </a:solidFill>
              </a:rPr>
              <a:t>оценке умственных способностей </a:t>
            </a:r>
            <a:r>
              <a:rPr lang="ru-RU" dirty="0" smtClean="0">
                <a:solidFill>
                  <a:schemeClr val="tx1"/>
                </a:solidFill>
              </a:rPr>
              <a:t>призывников армии США, психолог </a:t>
            </a:r>
            <a:r>
              <a:rPr lang="ru-RU" dirty="0">
                <a:solidFill>
                  <a:schemeClr val="tx1"/>
                </a:solidFill>
              </a:rPr>
              <a:t>Роберт </a:t>
            </a:r>
            <a:r>
              <a:rPr lang="ru-RU" dirty="0" err="1">
                <a:solidFill>
                  <a:schemeClr val="tx1"/>
                </a:solidFill>
              </a:rPr>
              <a:t>Йеркс</a:t>
            </a:r>
            <a:r>
              <a:rPr lang="ru-RU" dirty="0">
                <a:solidFill>
                  <a:schemeClr val="tx1"/>
                </a:solidFill>
              </a:rPr>
              <a:t> (в то время президент Американской психологической ассоциации и председатель Комитета по психологической экспертизе рекрутов) разработал два теста, получившие название «Армейский альфа-тест» и «Армейский бета-тест».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just"/>
            <a:r>
              <a:rPr lang="ru-RU" dirty="0" smtClean="0">
                <a:solidFill>
                  <a:schemeClr val="tx1"/>
                </a:solidFill>
              </a:rPr>
              <a:t>Их </a:t>
            </a:r>
            <a:r>
              <a:rPr lang="ru-RU" dirty="0">
                <a:solidFill>
                  <a:schemeClr val="tx1"/>
                </a:solidFill>
              </a:rPr>
              <a:t>прошли более двух миллионов человек; так армейские кадровые службы определяли, какие задачи можно поручить новобранцу и какую должность он способен занять.</a:t>
            </a:r>
          </a:p>
          <a:p>
            <a:pPr marL="0" indent="0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5829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8013" cy="14351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/>
              <a:t>Определение 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988840"/>
            <a:ext cx="8424936" cy="4135735"/>
          </a:xfrm>
        </p:spPr>
        <p:txBody>
          <a:bodyPr/>
          <a:lstStyle/>
          <a:p>
            <a:pPr algn="just"/>
            <a:r>
              <a:rPr lang="ru-RU" sz="2800" dirty="0">
                <a:solidFill>
                  <a:schemeClr val="tx1"/>
                </a:solidFill>
              </a:rPr>
              <a:t>Мышление - высший познавательный социально обусловленный психический процесс, заключающийся в опосредствованном и обобщенном отражении действительности в ее существенных связях и отношениях. </a:t>
            </a:r>
            <a:endParaRPr lang="ru-RU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6672"/>
            <a:ext cx="8228013" cy="864096"/>
          </a:xfrm>
        </p:spPr>
        <p:txBody>
          <a:bodyPr/>
          <a:lstStyle/>
          <a:p>
            <a:r>
              <a:rPr lang="ru-RU" sz="3200" b="1" dirty="0"/>
              <a:t>Тесты на оценку интеллекта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700213"/>
            <a:ext cx="8640960" cy="4897437"/>
          </a:xfrm>
        </p:spPr>
        <p:txBody>
          <a:bodyPr/>
          <a:lstStyle/>
          <a:p>
            <a:pPr marL="0" indent="0" algn="just"/>
            <a:r>
              <a:rPr lang="ru-RU" b="1" dirty="0">
                <a:solidFill>
                  <a:schemeClr val="tx1"/>
                </a:solidFill>
              </a:rPr>
              <a:t>Шкалы интеллекта Дэвида Векслера (1955 год) </a:t>
            </a:r>
          </a:p>
          <a:p>
            <a:pPr marL="0" indent="0" algn="just"/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1955 году психолог Дэвид Векслер разработал очередной тест на оценку уровня интеллектуального развития – Шкалу интеллекта Векслера для взрослых. </a:t>
            </a:r>
            <a:r>
              <a:rPr lang="ru-RU" dirty="0" smtClean="0">
                <a:solidFill>
                  <a:schemeClr val="tx1"/>
                </a:solidFill>
              </a:rPr>
              <a:t>Есть два </a:t>
            </a:r>
            <a:r>
              <a:rPr lang="ru-RU" dirty="0">
                <a:solidFill>
                  <a:schemeClr val="tx1"/>
                </a:solidFill>
              </a:rPr>
              <a:t>теста для детей: </a:t>
            </a:r>
            <a:r>
              <a:rPr lang="ru-RU" dirty="0" smtClean="0">
                <a:solidFill>
                  <a:schemeClr val="tx1"/>
                </a:solidFill>
              </a:rPr>
              <a:t>Шкала </a:t>
            </a:r>
            <a:r>
              <a:rPr lang="ru-RU" dirty="0">
                <a:solidFill>
                  <a:schemeClr val="tx1"/>
                </a:solidFill>
              </a:rPr>
              <a:t>Векслера для детей дошкольного и младшего школьного возраста и </a:t>
            </a:r>
            <a:r>
              <a:rPr lang="ru-RU" dirty="0" smtClean="0">
                <a:solidFill>
                  <a:schemeClr val="tx1"/>
                </a:solidFill>
              </a:rPr>
              <a:t>Шкала </a:t>
            </a:r>
            <a:r>
              <a:rPr lang="ru-RU" dirty="0">
                <a:solidFill>
                  <a:schemeClr val="tx1"/>
                </a:solidFill>
              </a:rPr>
              <a:t>Векслера для измерения интеллекта у детей.</a:t>
            </a:r>
          </a:p>
          <a:p>
            <a:pPr marL="0" indent="0" algn="just"/>
            <a:r>
              <a:rPr lang="ru-RU" dirty="0" smtClean="0">
                <a:solidFill>
                  <a:schemeClr val="tx1"/>
                </a:solidFill>
              </a:rPr>
              <a:t>При </a:t>
            </a:r>
            <a:r>
              <a:rPr lang="ru-RU" dirty="0">
                <a:solidFill>
                  <a:schemeClr val="tx1"/>
                </a:solidFill>
              </a:rPr>
              <a:t>тестировании по Шкале интеллекта Векслера для взрослых балл тестируемого сравнивается с показателями других людей его возрастной группы. Средний показатель равен 100. Сегодня этот инструмент считается стандартным методом тестирования интеллектуального развития человека.</a:t>
            </a:r>
          </a:p>
          <a:p>
            <a:pPr marL="0" indent="0"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539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1538" y="1988840"/>
            <a:ext cx="7405687" cy="4134148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    1. Когда </a:t>
            </a:r>
            <a:r>
              <a:rPr lang="ru-RU" dirty="0" smtClean="0">
                <a:solidFill>
                  <a:schemeClr val="tx1"/>
                </a:solidFill>
              </a:rPr>
              <a:t>пассажир проехал половину пути, он лег спать. И спал до тех пор , пока ему не оставалось ехать половину того пути, который он проехал спящим. Какую часть пути он проехал спящим?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  2. В доме 6 этажей. Во сколько раз путь по лестнице на 6 этаж длиннее, чем путь по той же лестнице на 3 этаж, если пролеты между этажами имеют по одинаковому числу ступенек.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390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8013" cy="14351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/>
              <a:t>Формы </a:t>
            </a:r>
            <a:r>
              <a:rPr lang="ru-RU" dirty="0" smtClean="0"/>
              <a:t>мышления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988840"/>
            <a:ext cx="8424936" cy="4135735"/>
          </a:xfrm>
        </p:spPr>
        <p:txBody>
          <a:bodyPr/>
          <a:lstStyle/>
          <a:p>
            <a:pPr algn="just"/>
            <a:r>
              <a:rPr lang="ru-RU" sz="2800" dirty="0">
                <a:solidFill>
                  <a:schemeClr val="tx1"/>
                </a:solidFill>
              </a:rPr>
              <a:t>К </a:t>
            </a:r>
            <a:r>
              <a:rPr lang="ru-RU" sz="2800" dirty="0" smtClean="0">
                <a:solidFill>
                  <a:schemeClr val="tx1"/>
                </a:solidFill>
              </a:rPr>
              <a:t>логическим </a:t>
            </a:r>
            <a:r>
              <a:rPr lang="ru-RU" sz="2800" dirty="0">
                <a:solidFill>
                  <a:schemeClr val="tx1"/>
                </a:solidFill>
              </a:rPr>
              <a:t>формам мышления относятся суждения, умозаключения и понятия. Это осознаваемые формы мысли.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К эвристическим формам мышления  относятся интуитивные формы мышления.</a:t>
            </a:r>
          </a:p>
        </p:txBody>
      </p:sp>
    </p:spTree>
    <p:extLst>
      <p:ext uri="{BB962C8B-B14F-4D97-AF65-F5344CB8AC3E}">
        <p14:creationId xmlns:p14="http://schemas.microsoft.com/office/powerpoint/2010/main" val="1261892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8013" cy="14351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700808"/>
            <a:ext cx="8424936" cy="4824536"/>
          </a:xfrm>
        </p:spPr>
        <p:txBody>
          <a:bodyPr/>
          <a:lstStyle/>
          <a:p>
            <a:pPr marL="0" indent="0" algn="just"/>
            <a:r>
              <a:rPr lang="ru-RU" sz="2200" b="1" dirty="0" smtClean="0">
                <a:solidFill>
                  <a:schemeClr val="tx1"/>
                </a:solidFill>
              </a:rPr>
              <a:t>Суждение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- это отражение связей между предметами и явлениями действительности или между их свойствами, признаками. </a:t>
            </a:r>
            <a:r>
              <a:rPr lang="ru-RU" sz="2200" dirty="0" smtClean="0">
                <a:solidFill>
                  <a:schemeClr val="tx1"/>
                </a:solidFill>
              </a:rPr>
              <a:t>Сутью </a:t>
            </a:r>
            <a:r>
              <a:rPr lang="ru-RU" sz="2200" dirty="0">
                <a:solidFill>
                  <a:schemeClr val="tx1"/>
                </a:solidFill>
              </a:rPr>
              <a:t>суждения является отрицание или подтверждение некой взаимосвязи</a:t>
            </a:r>
            <a:r>
              <a:rPr lang="ru-RU" sz="2200" dirty="0" smtClean="0">
                <a:solidFill>
                  <a:schemeClr val="tx1"/>
                </a:solidFill>
              </a:rPr>
              <a:t>. </a:t>
            </a:r>
            <a:endParaRPr lang="ru-RU" sz="2200" dirty="0">
              <a:solidFill>
                <a:schemeClr val="tx1"/>
              </a:solidFill>
            </a:endParaRPr>
          </a:p>
          <a:p>
            <a:pPr marL="0" indent="0" algn="just"/>
            <a:r>
              <a:rPr lang="ru-RU" sz="2200" dirty="0" smtClean="0">
                <a:solidFill>
                  <a:schemeClr val="tx1"/>
                </a:solidFill>
              </a:rPr>
              <a:t>Различают </a:t>
            </a:r>
            <a:r>
              <a:rPr lang="ru-RU" sz="2200" dirty="0">
                <a:solidFill>
                  <a:schemeClr val="tx1"/>
                </a:solidFill>
              </a:rPr>
              <a:t>суждения истинные (соответствующие действительности) и ложные. В иной плоскости - общие (относящиеся ко всему классу предметов), частные (относящиеся к части класса предметов) и единичные (относящиеся к предмету, в некотором роде единственному). </a:t>
            </a:r>
          </a:p>
          <a:p>
            <a:pPr marL="0" indent="0" algn="just"/>
            <a:r>
              <a:rPr lang="ru-RU" sz="2200" b="1" dirty="0">
                <a:solidFill>
                  <a:schemeClr val="tx1"/>
                </a:solidFill>
              </a:rPr>
              <a:t>Умозаключение</a:t>
            </a:r>
            <a:r>
              <a:rPr lang="ru-RU" sz="2200" dirty="0">
                <a:solidFill>
                  <a:schemeClr val="tx1"/>
                </a:solidFill>
              </a:rPr>
              <a:t> - форма мышления, в которой из исходных суждений (посылок) получается новое суждение (заключение, следствие), содержащее новое знание. </a:t>
            </a:r>
          </a:p>
        </p:txBody>
      </p:sp>
    </p:spTree>
    <p:extLst>
      <p:ext uri="{BB962C8B-B14F-4D97-AF65-F5344CB8AC3E}">
        <p14:creationId xmlns:p14="http://schemas.microsoft.com/office/powerpoint/2010/main" val="568669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6672"/>
            <a:ext cx="8228013" cy="648072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700808"/>
            <a:ext cx="8496944" cy="4752528"/>
          </a:xfrm>
        </p:spPr>
        <p:txBody>
          <a:bodyPr/>
          <a:lstStyle/>
          <a:p>
            <a:pPr algn="just"/>
            <a:r>
              <a:rPr lang="ru-RU" b="1" dirty="0">
                <a:solidFill>
                  <a:schemeClr val="tx1"/>
                </a:solidFill>
              </a:rPr>
              <a:t>Понятие </a:t>
            </a:r>
            <a:r>
              <a:rPr lang="ru-RU" dirty="0">
                <a:solidFill>
                  <a:schemeClr val="tx1"/>
                </a:solidFill>
              </a:rPr>
              <a:t>- форма мысли, в которой отражаются отличительные признаки предмета мышления.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Каждое </a:t>
            </a:r>
            <a:r>
              <a:rPr lang="ru-RU" dirty="0">
                <a:solidFill>
                  <a:schemeClr val="tx1"/>
                </a:solidFill>
              </a:rPr>
              <a:t>понятие характеризуется содержанием, т. е. суждениями о совокупности признаков предмета, ядром которой являются существенные признаки. Последние обычно отражаются в определении (</a:t>
            </a:r>
            <a:r>
              <a:rPr lang="ru-RU" dirty="0" smtClean="0">
                <a:solidFill>
                  <a:schemeClr val="tx1"/>
                </a:solidFill>
              </a:rPr>
              <a:t>дефиниции</a:t>
            </a:r>
            <a:r>
              <a:rPr lang="ru-RU" dirty="0">
                <a:solidFill>
                  <a:schemeClr val="tx1"/>
                </a:solidFill>
              </a:rPr>
              <a:t>) понятия. Другой характеристикой понятия является его объем - совокупность объектов, отображаемых им. 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0934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6672"/>
            <a:ext cx="8228013" cy="648072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1772816"/>
            <a:ext cx="8784976" cy="4896544"/>
          </a:xfrm>
        </p:spPr>
        <p:txBody>
          <a:bodyPr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    </a:t>
            </a:r>
            <a:r>
              <a:rPr lang="ru-RU" sz="2200" b="1" dirty="0" smtClean="0">
                <a:solidFill>
                  <a:schemeClr val="tx1"/>
                </a:solidFill>
              </a:rPr>
              <a:t>Интуитивные </a:t>
            </a:r>
            <a:r>
              <a:rPr lang="ru-RU" sz="2200" b="1" dirty="0">
                <a:solidFill>
                  <a:schemeClr val="tx1"/>
                </a:solidFill>
              </a:rPr>
              <a:t>формы </a:t>
            </a:r>
            <a:r>
              <a:rPr lang="ru-RU" sz="2200" b="1" dirty="0" smtClean="0">
                <a:solidFill>
                  <a:schemeClr val="tx1"/>
                </a:solidFill>
              </a:rPr>
              <a:t>мышления </a:t>
            </a:r>
            <a:r>
              <a:rPr lang="ru-RU" sz="2200" dirty="0" smtClean="0">
                <a:solidFill>
                  <a:schemeClr val="tx1"/>
                </a:solidFill>
              </a:rPr>
              <a:t>-  </a:t>
            </a:r>
            <a:r>
              <a:rPr lang="ru-RU" sz="2200" dirty="0">
                <a:solidFill>
                  <a:schemeClr val="tx1"/>
                </a:solidFill>
              </a:rPr>
              <a:t>постижение истины вне рассуждений и обоснований, в каком-то ее непосредственном усмотрении. Особую роль они играют в решении сложных, нестандартных задач. С данным обстоятельством связано появление эвристики - науки о творческом мышлении. </a:t>
            </a:r>
            <a:endParaRPr lang="ru-RU" sz="2200" dirty="0" smtClean="0">
              <a:solidFill>
                <a:schemeClr val="tx1"/>
              </a:solidFill>
            </a:endParaRPr>
          </a:p>
          <a:p>
            <a:pPr algn="just"/>
            <a:r>
              <a:rPr lang="ru-RU" sz="2200" dirty="0" smtClean="0">
                <a:solidFill>
                  <a:schemeClr val="tx1"/>
                </a:solidFill>
              </a:rPr>
              <a:t>     К психологическим механизмам, </a:t>
            </a:r>
            <a:r>
              <a:rPr lang="ru-RU" sz="2200" dirty="0">
                <a:solidFill>
                  <a:schemeClr val="tx1"/>
                </a:solidFill>
              </a:rPr>
              <a:t>обусловливающие решение творческих задач </a:t>
            </a:r>
            <a:r>
              <a:rPr lang="ru-RU" sz="2200" dirty="0" smtClean="0">
                <a:solidFill>
                  <a:schemeClr val="tx1"/>
                </a:solidFill>
              </a:rPr>
              <a:t>можно </a:t>
            </a:r>
            <a:r>
              <a:rPr lang="ru-RU" sz="2200" dirty="0">
                <a:solidFill>
                  <a:schemeClr val="tx1"/>
                </a:solidFill>
              </a:rPr>
              <a:t>отнести: установление ситуативных отношений; отсечение неперспективных вариантов в выборе решения; сличение гипотез с реальными результатами; временный отказ от части условий и требований задачи; отказ от качественной определенности объектов с сохранением их отношений к другим объектам. </a:t>
            </a:r>
            <a:endParaRPr lang="ru-RU" sz="2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0226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720725" y="2149475"/>
            <a:ext cx="7408863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8013" cy="14351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>
                <a:solidFill>
                  <a:schemeClr val="bg1"/>
                </a:solidFill>
              </a:rPr>
              <a:t>Мыслительные действия</a:t>
            </a:r>
            <a:br>
              <a:rPr lang="ru-RU" sz="3200" b="1" dirty="0">
                <a:solidFill>
                  <a:schemeClr val="bg1"/>
                </a:solidFill>
              </a:rPr>
            </a:br>
            <a:endParaRPr lang="ru-RU" sz="3200" b="1" dirty="0" smtClean="0">
              <a:solidFill>
                <a:schemeClr val="bg1"/>
              </a:solidFill>
            </a:endParaRPr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1772817"/>
            <a:ext cx="8379717" cy="4680520"/>
          </a:xfrm>
        </p:spPr>
        <p:txBody>
          <a:bodyPr lIns="0" tIns="0" rIns="0" bIns="0" anchor="ctr"/>
          <a:lstStyle/>
          <a:p>
            <a:pPr marL="0" indent="0" algn="just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</a:rPr>
              <a:t>Логические </a:t>
            </a:r>
            <a:r>
              <a:rPr lang="ru-RU" dirty="0">
                <a:solidFill>
                  <a:srgbClr val="000000"/>
                </a:solidFill>
              </a:rPr>
              <a:t>и эвристические формы мышления объединяются в мыслительных действиях (операциях). </a:t>
            </a:r>
          </a:p>
          <a:p>
            <a:pPr marL="0" indent="0" algn="just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</a:rPr>
              <a:t>Анализ</a:t>
            </a:r>
            <a:r>
              <a:rPr lang="ru-RU" dirty="0">
                <a:solidFill>
                  <a:srgbClr val="000000"/>
                </a:solidFill>
              </a:rPr>
              <a:t> - мысленное расчленение предмета мышления (явления, процесса) на отдельные части, элементы, стороны, выделение в нем связей, отношений. </a:t>
            </a:r>
          </a:p>
          <a:p>
            <a:pPr marL="0" indent="0" algn="just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</a:rPr>
              <a:t>Синтез</a:t>
            </a:r>
            <a:r>
              <a:rPr lang="ru-RU" dirty="0">
                <a:solidFill>
                  <a:srgbClr val="000000"/>
                </a:solidFill>
              </a:rPr>
              <a:t> - обратное действие, заключающееся в мысленном соединении частей, элементов, связей в нечто целое. </a:t>
            </a:r>
            <a:endParaRPr lang="ru-RU" dirty="0" smtClean="0">
              <a:solidFill>
                <a:srgbClr val="000000"/>
              </a:solidFill>
            </a:endParaRPr>
          </a:p>
          <a:p>
            <a:pPr marL="0" indent="0" algn="just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000000"/>
                </a:solidFill>
              </a:rPr>
              <a:t>Сравнение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- мысленное соотнесение предметов, явлений, событий в целях нахождения сходного и различного между ними. </a:t>
            </a:r>
          </a:p>
          <a:p>
            <a:pPr marL="0" indent="0" algn="just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6672"/>
            <a:ext cx="8228013" cy="648072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1628800"/>
            <a:ext cx="8712968" cy="4968552"/>
          </a:xfrm>
        </p:spPr>
        <p:txBody>
          <a:bodyPr/>
          <a:lstStyle/>
          <a:p>
            <a:pPr algn="just"/>
            <a:r>
              <a:rPr lang="ru-RU" sz="2200" b="1" dirty="0">
                <a:solidFill>
                  <a:schemeClr val="tx1"/>
                </a:solidFill>
              </a:rPr>
              <a:t>Абстрагирование</a:t>
            </a:r>
            <a:r>
              <a:rPr lang="ru-RU" sz="2200" dirty="0">
                <a:solidFill>
                  <a:schemeClr val="tx1"/>
                </a:solidFill>
              </a:rPr>
              <a:t> - это отвлечение признака от объекта, явления, события и превращение его в самостоятельный предмет мышления. </a:t>
            </a:r>
          </a:p>
          <a:p>
            <a:pPr algn="just"/>
            <a:r>
              <a:rPr lang="ru-RU" sz="2200" b="1" dirty="0">
                <a:solidFill>
                  <a:schemeClr val="tx1"/>
                </a:solidFill>
              </a:rPr>
              <a:t>Обобщение</a:t>
            </a:r>
            <a:r>
              <a:rPr lang="ru-RU" sz="2200" dirty="0">
                <a:solidFill>
                  <a:schemeClr val="tx1"/>
                </a:solidFill>
              </a:rPr>
              <a:t> - выделение и фиксация относительно устойчивых инвариантных свойств, принадлежащих каждому из некоторой совокупности предметов или явлений. Различают обобщение эмпирическое, в котором общее выделяется как сходное, и теоретическое, в котором общее оказывается существенным. </a:t>
            </a:r>
            <a:endParaRPr lang="ru-RU" sz="2200" dirty="0" smtClean="0">
              <a:solidFill>
                <a:schemeClr val="tx1"/>
              </a:solidFill>
            </a:endParaRPr>
          </a:p>
          <a:p>
            <a:pPr algn="just"/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     </a:t>
            </a:r>
            <a:r>
              <a:rPr lang="ru-RU" sz="2200" i="1" dirty="0" smtClean="0">
                <a:solidFill>
                  <a:schemeClr val="tx1"/>
                </a:solidFill>
              </a:rPr>
              <a:t>Если </a:t>
            </a:r>
            <a:r>
              <a:rPr lang="ru-RU" sz="2200" i="1" dirty="0">
                <a:solidFill>
                  <a:schemeClr val="tx1"/>
                </a:solidFill>
              </a:rPr>
              <a:t>люди считали когда-то кита рыбой на том основании, что он очень похож на рыбу, то это было эмпирическое обобщение. Теоретическое же обобщение, в соответствии с которым кит - млекопитающее, пришло позднее, вместе с обнаружением у данного животного существенных признаков млекопитающего</a:t>
            </a:r>
            <a:r>
              <a:rPr lang="ru-RU" sz="2200" b="1" i="1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47544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6672"/>
            <a:ext cx="8228013" cy="864096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>
                <a:solidFill>
                  <a:schemeClr val="bg1"/>
                </a:solidFill>
              </a:rPr>
              <a:t>Виды мышления</a:t>
            </a:r>
            <a:br>
              <a:rPr lang="ru-RU" sz="3200" b="1" dirty="0">
                <a:solidFill>
                  <a:schemeClr val="bg1"/>
                </a:solidFill>
              </a:rPr>
            </a:br>
            <a:endParaRPr lang="ru-RU" sz="3200" b="1" dirty="0" smtClean="0">
              <a:solidFill>
                <a:schemeClr val="bg1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700213"/>
            <a:ext cx="8135938" cy="4897437"/>
          </a:xfrm>
        </p:spPr>
        <p:txBody>
          <a:bodyPr/>
          <a:lstStyle/>
          <a:p>
            <a:pPr marL="0" indent="0" algn="just"/>
            <a:r>
              <a:rPr lang="ru-RU" dirty="0" smtClean="0">
                <a:solidFill>
                  <a:schemeClr val="tx1"/>
                </a:solidFill>
              </a:rPr>
              <a:t>Виды </a:t>
            </a:r>
            <a:r>
              <a:rPr lang="ru-RU" dirty="0">
                <a:solidFill>
                  <a:schemeClr val="tx1"/>
                </a:solidFill>
              </a:rPr>
              <a:t>мышления различаются по разным основаниям. Одно из них определяется в зависимости от того, чем преимущественно оперирует субъект в процессе мышления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 связи с этим различают мышление </a:t>
            </a:r>
            <a:r>
              <a:rPr lang="ru-RU" b="1" dirty="0">
                <a:solidFill>
                  <a:schemeClr val="tx1"/>
                </a:solidFill>
              </a:rPr>
              <a:t>п</a:t>
            </a:r>
            <a:r>
              <a:rPr lang="ru-RU" b="1" dirty="0" smtClean="0">
                <a:solidFill>
                  <a:schemeClr val="tx1"/>
                </a:solidFill>
              </a:rPr>
              <a:t>редметно-действенное</a:t>
            </a:r>
            <a:r>
              <a:rPr lang="ru-RU" b="1" dirty="0">
                <a:solidFill>
                  <a:schemeClr val="tx1"/>
                </a:solidFill>
              </a:rPr>
              <a:t>, наглядно-образное и понятийное (отвлеченное).</a:t>
            </a:r>
            <a:r>
              <a:rPr lang="ru-RU" dirty="0">
                <a:solidFill>
                  <a:schemeClr val="tx1"/>
                </a:solidFill>
              </a:rPr>
              <a:t> В указанном порядке виды мышления развиваются в онтогенезе.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ndara"/>
        <a:ea typeface="Microsoft YaHei"/>
        <a:cs typeface=""/>
      </a:majorFont>
      <a:minorFont>
        <a:latin typeface="Candara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ndara"/>
        <a:ea typeface="Microsoft YaHei"/>
        <a:cs typeface=""/>
      </a:majorFont>
      <a:minorFont>
        <a:latin typeface="Candara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1434</Words>
  <Application>Microsoft Office PowerPoint</Application>
  <PresentationFormat>Экран (4:3)</PresentationFormat>
  <Paragraphs>71</Paragraphs>
  <Slides>21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1_Тема Office</vt:lpstr>
      <vt:lpstr>2_Тема Office</vt:lpstr>
      <vt:lpstr>Презентация PowerPoint</vt:lpstr>
      <vt:lpstr>Определение </vt:lpstr>
      <vt:lpstr>Формы мышления</vt:lpstr>
      <vt:lpstr>Презентация PowerPoint</vt:lpstr>
      <vt:lpstr>Презентация PowerPoint</vt:lpstr>
      <vt:lpstr>Презентация PowerPoint</vt:lpstr>
      <vt:lpstr>Мыслительные действия </vt:lpstr>
      <vt:lpstr>Презентация PowerPoint</vt:lpstr>
      <vt:lpstr>Виды мышления </vt:lpstr>
      <vt:lpstr>Единство мышления и речи</vt:lpstr>
      <vt:lpstr> </vt:lpstr>
      <vt:lpstr>Теории интеллекта</vt:lpstr>
      <vt:lpstr>Теории интеллекта</vt:lpstr>
      <vt:lpstr>Теории интеллекта</vt:lpstr>
      <vt:lpstr>Теории интеллекта</vt:lpstr>
      <vt:lpstr>Теории интеллекта</vt:lpstr>
      <vt:lpstr>Тесты на оценку интеллекта</vt:lpstr>
      <vt:lpstr>Тесты на оценку интеллекта</vt:lpstr>
      <vt:lpstr>Тесты на оценку интеллекта</vt:lpstr>
      <vt:lpstr>Тесты на оценку интеллекта</vt:lpstr>
      <vt:lpstr>задачи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 и агрессия</dc:title>
  <dc:creator>Ivanna</dc:creator>
  <cp:lastModifiedBy>Василиса Васильевна</cp:lastModifiedBy>
  <cp:revision>43</cp:revision>
  <cp:lastPrinted>1601-01-01T00:00:00Z</cp:lastPrinted>
  <dcterms:created xsi:type="dcterms:W3CDTF">2012-03-29T22:02:31Z</dcterms:created>
  <dcterms:modified xsi:type="dcterms:W3CDTF">2019-10-09T11:06:37Z</dcterms:modified>
</cp:coreProperties>
</file>