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</p:sldMasterIdLst>
  <p:notesMasterIdLst>
    <p:notesMasterId r:id="rId33"/>
  </p:notesMasterIdLst>
  <p:sldIdLst>
    <p:sldId id="256" r:id="rId3"/>
    <p:sldId id="308" r:id="rId4"/>
    <p:sldId id="310" r:id="rId5"/>
    <p:sldId id="319" r:id="rId6"/>
    <p:sldId id="258" r:id="rId7"/>
    <p:sldId id="271" r:id="rId8"/>
    <p:sldId id="278" r:id="rId9"/>
    <p:sldId id="311" r:id="rId10"/>
    <p:sldId id="302" r:id="rId11"/>
    <p:sldId id="303" r:id="rId12"/>
    <p:sldId id="304" r:id="rId13"/>
    <p:sldId id="305" r:id="rId14"/>
    <p:sldId id="306" r:id="rId15"/>
    <p:sldId id="307" r:id="rId16"/>
    <p:sldId id="312" r:id="rId17"/>
    <p:sldId id="313" r:id="rId18"/>
    <p:sldId id="314" r:id="rId19"/>
    <p:sldId id="315" r:id="rId20"/>
    <p:sldId id="316" r:id="rId21"/>
    <p:sldId id="317" r:id="rId22"/>
    <p:sldId id="320" r:id="rId23"/>
    <p:sldId id="321" r:id="rId24"/>
    <p:sldId id="327" r:id="rId25"/>
    <p:sldId id="322" r:id="rId26"/>
    <p:sldId id="328" r:id="rId27"/>
    <p:sldId id="326" r:id="rId28"/>
    <p:sldId id="329" r:id="rId29"/>
    <p:sldId id="323" r:id="rId30"/>
    <p:sldId id="324" r:id="rId31"/>
    <p:sldId id="325" r:id="rId3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6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1138786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32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3A4B-FB08-4403-B54A-0AF927BE8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90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D57D-48FD-43A6-A616-BDE771224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64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866F-A091-4495-8DCE-EAD1C19A3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86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F997-32F0-426F-A3FF-C5CBD8CEF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51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F4C98-3C01-4081-A350-9E5AAFB4A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98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3975F-5D0E-455E-BBCC-D45DD1205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83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6190-A822-4BAD-8CB6-3374A6A9D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5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5B9B-46F1-4C1B-90DF-9B1716FD4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12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7C08-7595-427C-A983-BA58C3CD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926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919A7-F43B-4536-A01F-02AFF463B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380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279E-DB74-4343-85BD-13958278C2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24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34350-F197-4F90-B15F-40C95E04C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326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2BB57-04FC-47FC-BC49-E6E1F12A1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19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3AAB-F327-4635-BACF-4B9955E15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28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247650"/>
            <a:ext cx="2055812" cy="5875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7650"/>
            <a:ext cx="6018213" cy="5875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95325-3B58-4EFA-B9C7-4C9EB3ACD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264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76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0EF9-D1FE-472A-8A8F-20B45C587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8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461C-C5CC-4EAD-A2D9-44A466063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0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5850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9788" y="2674938"/>
            <a:ext cx="3627437" cy="3448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60333-0727-4D61-B174-29543B32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22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0944B-D6A2-4C40-9B94-F6DC7BBCD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95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06A30-C0BE-4185-A5AB-784D1EED6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11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5033-9B2B-4110-884C-59F6BC1B21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40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74818-0791-462B-9CBF-5DC2C1A5B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9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FEA8F-4B82-4464-90C3-DD410576D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211138" y="5354638"/>
            <a:ext cx="8720137" cy="1327150"/>
            <a:chOff x="133" y="3373"/>
            <a:chExt cx="5493" cy="836"/>
          </a:xfrm>
        </p:grpSpPr>
        <p:sp>
          <p:nvSpPr>
            <p:cNvPr id="2057" name="Freeform 3"/>
            <p:cNvSpPr>
              <a:spLocks noChangeArrowheads="1"/>
            </p:cNvSpPr>
            <p:nvPr/>
          </p:nvSpPr>
          <p:spPr bwMode="auto">
            <a:xfrm>
              <a:off x="3814" y="3464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Freeform 4"/>
            <p:cNvSpPr>
              <a:spLocks noChangeArrowheads="1"/>
            </p:cNvSpPr>
            <p:nvPr/>
          </p:nvSpPr>
          <p:spPr bwMode="auto">
            <a:xfrm>
              <a:off x="1652" y="3384"/>
              <a:ext cx="3495" cy="533"/>
            </a:xfrm>
            <a:custGeom>
              <a:avLst/>
              <a:gdLst>
                <a:gd name="T0" fmla="*/ 3495 w 5216"/>
                <a:gd name="T1" fmla="*/ 499 h 762"/>
                <a:gd name="T2" fmla="*/ 3340 w 5216"/>
                <a:gd name="T3" fmla="*/ 480 h 762"/>
                <a:gd name="T4" fmla="*/ 3001 w 5216"/>
                <a:gd name="T5" fmla="*/ 427 h 762"/>
                <a:gd name="T6" fmla="*/ 2623 w 5216"/>
                <a:gd name="T7" fmla="*/ 355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4 h 762"/>
                <a:gd name="T44" fmla="*/ 1613 w 5216"/>
                <a:gd name="T45" fmla="*/ 361 h 762"/>
                <a:gd name="T46" fmla="*/ 1815 w 5216"/>
                <a:gd name="T47" fmla="*/ 400 h 762"/>
                <a:gd name="T48" fmla="*/ 2005 w 5216"/>
                <a:gd name="T49" fmla="*/ 434 h 762"/>
                <a:gd name="T50" fmla="*/ 2184 w 5216"/>
                <a:gd name="T51" fmla="*/ 463 h 762"/>
                <a:gd name="T52" fmla="*/ 2353 w 5216"/>
                <a:gd name="T53" fmla="*/ 485 h 762"/>
                <a:gd name="T54" fmla="*/ 2513 w 5216"/>
                <a:gd name="T55" fmla="*/ 505 h 762"/>
                <a:gd name="T56" fmla="*/ 2663 w 5216"/>
                <a:gd name="T57" fmla="*/ 518 h 762"/>
                <a:gd name="T58" fmla="*/ 2804 w 5216"/>
                <a:gd name="T59" fmla="*/ 527 h 762"/>
                <a:gd name="T60" fmla="*/ 2938 w 5216"/>
                <a:gd name="T61" fmla="*/ 533 h 762"/>
                <a:gd name="T62" fmla="*/ 3062 w 5216"/>
                <a:gd name="T63" fmla="*/ 533 h 762"/>
                <a:gd name="T64" fmla="*/ 3180 w 5216"/>
                <a:gd name="T65" fmla="*/ 530 h 762"/>
                <a:gd name="T66" fmla="*/ 3291 w 5216"/>
                <a:gd name="T67" fmla="*/ 523 h 762"/>
                <a:gd name="T68" fmla="*/ 3396 w 5216"/>
                <a:gd name="T69" fmla="*/ 512 h 762"/>
                <a:gd name="T70" fmla="*/ 3495 w 5216"/>
                <a:gd name="T71" fmla="*/ 499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5"/>
            <p:cNvSpPr>
              <a:spLocks noChangeArrowheads="1"/>
            </p:cNvSpPr>
            <p:nvPr/>
          </p:nvSpPr>
          <p:spPr bwMode="auto">
            <a:xfrm>
              <a:off x="1784" y="3391"/>
              <a:ext cx="3446" cy="486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1 h 694"/>
                <a:gd name="T48" fmla="*/ 2224 w 5144"/>
                <a:gd name="T49" fmla="*/ 186 h 694"/>
                <a:gd name="T50" fmla="*/ 2408 w 5144"/>
                <a:gd name="T51" fmla="*/ 224 h 694"/>
                <a:gd name="T52" fmla="*/ 2599 w 5144"/>
                <a:gd name="T53" fmla="*/ 266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3 h 694"/>
                <a:gd name="T60" fmla="*/ 3446 w 5144"/>
                <a:gd name="T61" fmla="*/ 48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" name="Freeform 6"/>
            <p:cNvSpPr>
              <a:spLocks noChangeArrowheads="1"/>
            </p:cNvSpPr>
            <p:nvPr/>
          </p:nvSpPr>
          <p:spPr bwMode="auto">
            <a:xfrm>
              <a:off x="3538" y="3383"/>
              <a:ext cx="2084" cy="408"/>
            </a:xfrm>
            <a:custGeom>
              <a:avLst/>
              <a:gdLst>
                <a:gd name="T0" fmla="*/ 0 w 3112"/>
                <a:gd name="T1" fmla="*/ 408 h 584"/>
                <a:gd name="T2" fmla="*/ 0 w 3112"/>
                <a:gd name="T3" fmla="*/ 408 h 584"/>
                <a:gd name="T4" fmla="*/ 60 w 3112"/>
                <a:gd name="T5" fmla="*/ 391 h 584"/>
                <a:gd name="T6" fmla="*/ 225 w 3112"/>
                <a:gd name="T7" fmla="*/ 348 h 584"/>
                <a:gd name="T8" fmla="*/ 339 w 3112"/>
                <a:gd name="T9" fmla="*/ 319 h 584"/>
                <a:gd name="T10" fmla="*/ 470 w 3112"/>
                <a:gd name="T11" fmla="*/ 286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7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5 h 584"/>
                <a:gd name="T24" fmla="*/ 1542 w 3112"/>
                <a:gd name="T25" fmla="*/ 61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7"/>
            <p:cNvSpPr>
              <a:spLocks noChangeArrowheads="1"/>
            </p:cNvSpPr>
            <p:nvPr/>
          </p:nvSpPr>
          <p:spPr bwMode="auto">
            <a:xfrm>
              <a:off x="133" y="3373"/>
              <a:ext cx="5493" cy="836"/>
            </a:xfrm>
            <a:custGeom>
              <a:avLst/>
              <a:gdLst>
                <a:gd name="T0" fmla="*/ 5490 w 8196"/>
                <a:gd name="T1" fmla="*/ 359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7 h 1192"/>
                <a:gd name="T8" fmla="*/ 5041 w 8196"/>
                <a:gd name="T9" fmla="*/ 492 h 1192"/>
                <a:gd name="T10" fmla="*/ 4907 w 8196"/>
                <a:gd name="T11" fmla="*/ 512 h 1192"/>
                <a:gd name="T12" fmla="*/ 4762 w 8196"/>
                <a:gd name="T13" fmla="*/ 526 h 1192"/>
                <a:gd name="T14" fmla="*/ 4606 w 8196"/>
                <a:gd name="T15" fmla="*/ 534 h 1192"/>
                <a:gd name="T16" fmla="*/ 4435 w 8196"/>
                <a:gd name="T17" fmla="*/ 533 h 1192"/>
                <a:gd name="T18" fmla="*/ 4250 w 8196"/>
                <a:gd name="T19" fmla="*/ 526 h 1192"/>
                <a:gd name="T20" fmla="*/ 4049 w 8196"/>
                <a:gd name="T21" fmla="*/ 509 h 1192"/>
                <a:gd name="T22" fmla="*/ 3831 w 8196"/>
                <a:gd name="T23" fmla="*/ 484 h 1192"/>
                <a:gd name="T24" fmla="*/ 3595 w 8196"/>
                <a:gd name="T25" fmla="*/ 450 h 1192"/>
                <a:gd name="T26" fmla="*/ 3339 w 8196"/>
                <a:gd name="T27" fmla="*/ 405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8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3 h 1192"/>
                <a:gd name="T60" fmla="*/ 32 w 8196"/>
                <a:gd name="T61" fmla="*/ 151 h 1192"/>
                <a:gd name="T62" fmla="*/ 0 w 8196"/>
                <a:gd name="T63" fmla="*/ 168 h 1192"/>
                <a:gd name="T64" fmla="*/ 5490 w 8196"/>
                <a:gd name="T65" fmla="*/ 836 h 1192"/>
                <a:gd name="T66" fmla="*/ 5493 w 8196"/>
                <a:gd name="T67" fmla="*/ 832 h 1192"/>
                <a:gd name="T68" fmla="*/ 5493 w 8196"/>
                <a:gd name="T69" fmla="*/ 358 h 1192"/>
                <a:gd name="T70" fmla="*/ 5490 w 8196"/>
                <a:gd name="T71" fmla="*/ 359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AD6657-EF27-4C18-95C3-CD0938F6DF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228600" y="228600"/>
            <a:ext cx="8696325" cy="1427163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D788A3"/>
              </a:gs>
              <a:gs pos="100000">
                <a:srgbClr val="8A2E4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75" name="Group 2"/>
          <p:cNvGrpSpPr>
            <a:grpSpLocks/>
          </p:cNvGrpSpPr>
          <p:nvPr/>
        </p:nvGrpSpPr>
        <p:grpSpPr bwMode="auto">
          <a:xfrm>
            <a:off x="211138" y="714375"/>
            <a:ext cx="8720137" cy="1328738"/>
            <a:chOff x="133" y="450"/>
            <a:chExt cx="5493" cy="837"/>
          </a:xfrm>
        </p:grpSpPr>
        <p:sp>
          <p:nvSpPr>
            <p:cNvPr id="3081" name="Freeform 3"/>
            <p:cNvSpPr>
              <a:spLocks noChangeArrowheads="1"/>
            </p:cNvSpPr>
            <p:nvPr/>
          </p:nvSpPr>
          <p:spPr bwMode="auto">
            <a:xfrm>
              <a:off x="3814" y="542"/>
              <a:ext cx="1812" cy="448"/>
            </a:xfrm>
            <a:custGeom>
              <a:avLst/>
              <a:gdLst>
                <a:gd name="T0" fmla="*/ 1808 w 2706"/>
                <a:gd name="T1" fmla="*/ 0 h 640"/>
                <a:gd name="T2" fmla="*/ 1808 w 2706"/>
                <a:gd name="T3" fmla="*/ 0 h 640"/>
                <a:gd name="T4" fmla="*/ 1732 w 2706"/>
                <a:gd name="T5" fmla="*/ 13 h 640"/>
                <a:gd name="T6" fmla="*/ 1654 w 2706"/>
                <a:gd name="T7" fmla="*/ 27 h 640"/>
                <a:gd name="T8" fmla="*/ 1575 w 2706"/>
                <a:gd name="T9" fmla="*/ 42 h 640"/>
                <a:gd name="T10" fmla="*/ 1493 w 2706"/>
                <a:gd name="T11" fmla="*/ 57 h 640"/>
                <a:gd name="T12" fmla="*/ 1410 w 2706"/>
                <a:gd name="T13" fmla="*/ 76 h 640"/>
                <a:gd name="T14" fmla="*/ 1325 w 2706"/>
                <a:gd name="T15" fmla="*/ 94 h 640"/>
                <a:gd name="T16" fmla="*/ 1237 w 2706"/>
                <a:gd name="T17" fmla="*/ 115 h 640"/>
                <a:gd name="T18" fmla="*/ 1148 w 2706"/>
                <a:gd name="T19" fmla="*/ 136 h 640"/>
                <a:gd name="T20" fmla="*/ 1148 w 2706"/>
                <a:gd name="T21" fmla="*/ 136 h 640"/>
                <a:gd name="T22" fmla="*/ 986 w 2706"/>
                <a:gd name="T23" fmla="*/ 176 h 640"/>
                <a:gd name="T24" fmla="*/ 828 w 2706"/>
                <a:gd name="T25" fmla="*/ 213 h 640"/>
                <a:gd name="T26" fmla="*/ 676 w 2706"/>
                <a:gd name="T27" fmla="*/ 246 h 640"/>
                <a:gd name="T28" fmla="*/ 530 w 2706"/>
                <a:gd name="T29" fmla="*/ 279 h 640"/>
                <a:gd name="T30" fmla="*/ 391 w 2706"/>
                <a:gd name="T31" fmla="*/ 307 h 640"/>
                <a:gd name="T32" fmla="*/ 256 w 2706"/>
                <a:gd name="T33" fmla="*/ 332 h 640"/>
                <a:gd name="T34" fmla="*/ 126 w 2706"/>
                <a:gd name="T35" fmla="*/ 356 h 640"/>
                <a:gd name="T36" fmla="*/ 0 w 2706"/>
                <a:gd name="T37" fmla="*/ 377 h 640"/>
                <a:gd name="T38" fmla="*/ 0 w 2706"/>
                <a:gd name="T39" fmla="*/ 377 h 640"/>
                <a:gd name="T40" fmla="*/ 87 w 2706"/>
                <a:gd name="T41" fmla="*/ 389 h 640"/>
                <a:gd name="T42" fmla="*/ 170 w 2706"/>
                <a:gd name="T43" fmla="*/ 400 h 640"/>
                <a:gd name="T44" fmla="*/ 250 w 2706"/>
                <a:gd name="T45" fmla="*/ 410 h 640"/>
                <a:gd name="T46" fmla="*/ 329 w 2706"/>
                <a:gd name="T47" fmla="*/ 419 h 640"/>
                <a:gd name="T48" fmla="*/ 406 w 2706"/>
                <a:gd name="T49" fmla="*/ 427 h 640"/>
                <a:gd name="T50" fmla="*/ 479 w 2706"/>
                <a:gd name="T51" fmla="*/ 433 h 640"/>
                <a:gd name="T52" fmla="*/ 550 w 2706"/>
                <a:gd name="T53" fmla="*/ 438 h 640"/>
                <a:gd name="T54" fmla="*/ 620 w 2706"/>
                <a:gd name="T55" fmla="*/ 442 h 640"/>
                <a:gd name="T56" fmla="*/ 688 w 2706"/>
                <a:gd name="T57" fmla="*/ 445 h 640"/>
                <a:gd name="T58" fmla="*/ 754 w 2706"/>
                <a:gd name="T59" fmla="*/ 447 h 640"/>
                <a:gd name="T60" fmla="*/ 817 w 2706"/>
                <a:gd name="T61" fmla="*/ 448 h 640"/>
                <a:gd name="T62" fmla="*/ 879 w 2706"/>
                <a:gd name="T63" fmla="*/ 448 h 640"/>
                <a:gd name="T64" fmla="*/ 939 w 2706"/>
                <a:gd name="T65" fmla="*/ 447 h 640"/>
                <a:gd name="T66" fmla="*/ 998 w 2706"/>
                <a:gd name="T67" fmla="*/ 445 h 640"/>
                <a:gd name="T68" fmla="*/ 1054 w 2706"/>
                <a:gd name="T69" fmla="*/ 442 h 640"/>
                <a:gd name="T70" fmla="*/ 1109 w 2706"/>
                <a:gd name="T71" fmla="*/ 438 h 640"/>
                <a:gd name="T72" fmla="*/ 1161 w 2706"/>
                <a:gd name="T73" fmla="*/ 434 h 640"/>
                <a:gd name="T74" fmla="*/ 1213 w 2706"/>
                <a:gd name="T75" fmla="*/ 428 h 640"/>
                <a:gd name="T76" fmla="*/ 1263 w 2706"/>
                <a:gd name="T77" fmla="*/ 421 h 640"/>
                <a:gd name="T78" fmla="*/ 1312 w 2706"/>
                <a:gd name="T79" fmla="*/ 414 h 640"/>
                <a:gd name="T80" fmla="*/ 1359 w 2706"/>
                <a:gd name="T81" fmla="*/ 406 h 640"/>
                <a:gd name="T82" fmla="*/ 1406 w 2706"/>
                <a:gd name="T83" fmla="*/ 398 h 640"/>
                <a:gd name="T84" fmla="*/ 1450 w 2706"/>
                <a:gd name="T85" fmla="*/ 388 h 640"/>
                <a:gd name="T86" fmla="*/ 1495 w 2706"/>
                <a:gd name="T87" fmla="*/ 378 h 640"/>
                <a:gd name="T88" fmla="*/ 1537 w 2706"/>
                <a:gd name="T89" fmla="*/ 367 h 640"/>
                <a:gd name="T90" fmla="*/ 1579 w 2706"/>
                <a:gd name="T91" fmla="*/ 356 h 640"/>
                <a:gd name="T92" fmla="*/ 1619 w 2706"/>
                <a:gd name="T93" fmla="*/ 343 h 640"/>
                <a:gd name="T94" fmla="*/ 1659 w 2706"/>
                <a:gd name="T95" fmla="*/ 330 h 640"/>
                <a:gd name="T96" fmla="*/ 1736 w 2706"/>
                <a:gd name="T97" fmla="*/ 302 h 640"/>
                <a:gd name="T98" fmla="*/ 1809 w 2706"/>
                <a:gd name="T99" fmla="*/ 273 h 640"/>
                <a:gd name="T100" fmla="*/ 1809 w 2706"/>
                <a:gd name="T101" fmla="*/ 273 h 640"/>
                <a:gd name="T102" fmla="*/ 1812 w 2706"/>
                <a:gd name="T103" fmla="*/ 272 h 640"/>
                <a:gd name="T104" fmla="*/ 1812 w 2706"/>
                <a:gd name="T105" fmla="*/ 272 h 640"/>
                <a:gd name="T106" fmla="*/ 1812 w 2706"/>
                <a:gd name="T107" fmla="*/ 0 h 640"/>
                <a:gd name="T108" fmla="*/ 1812 w 2706"/>
                <a:gd name="T109" fmla="*/ 0 h 640"/>
                <a:gd name="T110" fmla="*/ 1808 w 2706"/>
                <a:gd name="T111" fmla="*/ 0 h 640"/>
                <a:gd name="T112" fmla="*/ 1808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F4E7ED">
                <a:alpha val="2901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2" name="Freeform 4"/>
            <p:cNvSpPr>
              <a:spLocks noChangeArrowheads="1"/>
            </p:cNvSpPr>
            <p:nvPr/>
          </p:nvSpPr>
          <p:spPr bwMode="auto">
            <a:xfrm>
              <a:off x="1652" y="461"/>
              <a:ext cx="3495" cy="534"/>
            </a:xfrm>
            <a:custGeom>
              <a:avLst/>
              <a:gdLst>
                <a:gd name="T0" fmla="*/ 3495 w 5216"/>
                <a:gd name="T1" fmla="*/ 500 h 762"/>
                <a:gd name="T2" fmla="*/ 3340 w 5216"/>
                <a:gd name="T3" fmla="*/ 481 h 762"/>
                <a:gd name="T4" fmla="*/ 3001 w 5216"/>
                <a:gd name="T5" fmla="*/ 427 h 762"/>
                <a:gd name="T6" fmla="*/ 2623 w 5216"/>
                <a:gd name="T7" fmla="*/ 356 h 762"/>
                <a:gd name="T8" fmla="*/ 2202 w 5216"/>
                <a:gd name="T9" fmla="*/ 262 h 762"/>
                <a:gd name="T10" fmla="*/ 1974 w 5216"/>
                <a:gd name="T11" fmla="*/ 207 h 762"/>
                <a:gd name="T12" fmla="*/ 1797 w 5216"/>
                <a:gd name="T13" fmla="*/ 165 h 762"/>
                <a:gd name="T14" fmla="*/ 1628 w 5216"/>
                <a:gd name="T15" fmla="*/ 129 h 762"/>
                <a:gd name="T16" fmla="*/ 1467 w 5216"/>
                <a:gd name="T17" fmla="*/ 98 h 762"/>
                <a:gd name="T18" fmla="*/ 1313 w 5216"/>
                <a:gd name="T19" fmla="*/ 71 h 762"/>
                <a:gd name="T20" fmla="*/ 1166 w 5216"/>
                <a:gd name="T21" fmla="*/ 50 h 762"/>
                <a:gd name="T22" fmla="*/ 894 w 5216"/>
                <a:gd name="T23" fmla="*/ 20 h 762"/>
                <a:gd name="T24" fmla="*/ 650 w 5216"/>
                <a:gd name="T25" fmla="*/ 3 h 762"/>
                <a:gd name="T26" fmla="*/ 432 w 5216"/>
                <a:gd name="T27" fmla="*/ 0 h 762"/>
                <a:gd name="T28" fmla="*/ 240 w 5216"/>
                <a:gd name="T29" fmla="*/ 7 h 762"/>
                <a:gd name="T30" fmla="*/ 74 w 5216"/>
                <a:gd name="T31" fmla="*/ 22 h 762"/>
                <a:gd name="T32" fmla="*/ 0 w 5216"/>
                <a:gd name="T33" fmla="*/ 34 h 762"/>
                <a:gd name="T34" fmla="*/ 210 w 5216"/>
                <a:gd name="T35" fmla="*/ 60 h 762"/>
                <a:gd name="T36" fmla="*/ 437 w 5216"/>
                <a:gd name="T37" fmla="*/ 98 h 762"/>
                <a:gd name="T38" fmla="*/ 679 w 5216"/>
                <a:gd name="T39" fmla="*/ 147 h 762"/>
                <a:gd name="T40" fmla="*/ 939 w 5216"/>
                <a:gd name="T41" fmla="*/ 207 h 762"/>
                <a:gd name="T42" fmla="*/ 1177 w 5216"/>
                <a:gd name="T43" fmla="*/ 265 h 762"/>
                <a:gd name="T44" fmla="*/ 1613 w 5216"/>
                <a:gd name="T45" fmla="*/ 362 h 762"/>
                <a:gd name="T46" fmla="*/ 1815 w 5216"/>
                <a:gd name="T47" fmla="*/ 401 h 762"/>
                <a:gd name="T48" fmla="*/ 2005 w 5216"/>
                <a:gd name="T49" fmla="*/ 434 h 762"/>
                <a:gd name="T50" fmla="*/ 2184 w 5216"/>
                <a:gd name="T51" fmla="*/ 464 h 762"/>
                <a:gd name="T52" fmla="*/ 2353 w 5216"/>
                <a:gd name="T53" fmla="*/ 486 h 762"/>
                <a:gd name="T54" fmla="*/ 2513 w 5216"/>
                <a:gd name="T55" fmla="*/ 506 h 762"/>
                <a:gd name="T56" fmla="*/ 2663 w 5216"/>
                <a:gd name="T57" fmla="*/ 519 h 762"/>
                <a:gd name="T58" fmla="*/ 2804 w 5216"/>
                <a:gd name="T59" fmla="*/ 528 h 762"/>
                <a:gd name="T60" fmla="*/ 2938 w 5216"/>
                <a:gd name="T61" fmla="*/ 534 h 762"/>
                <a:gd name="T62" fmla="*/ 3062 w 5216"/>
                <a:gd name="T63" fmla="*/ 534 h 762"/>
                <a:gd name="T64" fmla="*/ 3180 w 5216"/>
                <a:gd name="T65" fmla="*/ 531 h 762"/>
                <a:gd name="T66" fmla="*/ 3291 w 5216"/>
                <a:gd name="T67" fmla="*/ 524 h 762"/>
                <a:gd name="T68" fmla="*/ 3396 w 5216"/>
                <a:gd name="T69" fmla="*/ 513 h 762"/>
                <a:gd name="T70" fmla="*/ 3495 w 5216"/>
                <a:gd name="T71" fmla="*/ 500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F4E7ED">
                <a:alpha val="39999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3" name="Freeform 5"/>
            <p:cNvSpPr>
              <a:spLocks noChangeArrowheads="1"/>
            </p:cNvSpPr>
            <p:nvPr/>
          </p:nvSpPr>
          <p:spPr bwMode="auto">
            <a:xfrm>
              <a:off x="1784" y="468"/>
              <a:ext cx="3446" cy="487"/>
            </a:xfrm>
            <a:custGeom>
              <a:avLst/>
              <a:gdLst>
                <a:gd name="T0" fmla="*/ 0 w 5144"/>
                <a:gd name="T1" fmla="*/ 49 h 694"/>
                <a:gd name="T2" fmla="*/ 0 w 5144"/>
                <a:gd name="T3" fmla="*/ 49 h 694"/>
                <a:gd name="T4" fmla="*/ 12 w 5144"/>
                <a:gd name="T5" fmla="*/ 46 h 694"/>
                <a:gd name="T6" fmla="*/ 48 w 5144"/>
                <a:gd name="T7" fmla="*/ 39 h 694"/>
                <a:gd name="T8" fmla="*/ 110 w 5144"/>
                <a:gd name="T9" fmla="*/ 29 h 694"/>
                <a:gd name="T10" fmla="*/ 150 w 5144"/>
                <a:gd name="T11" fmla="*/ 24 h 694"/>
                <a:gd name="T12" fmla="*/ 197 w 5144"/>
                <a:gd name="T13" fmla="*/ 18 h 694"/>
                <a:gd name="T14" fmla="*/ 249 w 5144"/>
                <a:gd name="T15" fmla="*/ 14 h 694"/>
                <a:gd name="T16" fmla="*/ 309 w 5144"/>
                <a:gd name="T17" fmla="*/ 10 h 694"/>
                <a:gd name="T18" fmla="*/ 375 w 5144"/>
                <a:gd name="T19" fmla="*/ 6 h 694"/>
                <a:gd name="T20" fmla="*/ 449 w 5144"/>
                <a:gd name="T21" fmla="*/ 3 h 694"/>
                <a:gd name="T22" fmla="*/ 529 w 5144"/>
                <a:gd name="T23" fmla="*/ 1 h 694"/>
                <a:gd name="T24" fmla="*/ 616 w 5144"/>
                <a:gd name="T25" fmla="*/ 0 h 694"/>
                <a:gd name="T26" fmla="*/ 710 w 5144"/>
                <a:gd name="T27" fmla="*/ 1 h 694"/>
                <a:gd name="T28" fmla="*/ 811 w 5144"/>
                <a:gd name="T29" fmla="*/ 4 h 694"/>
                <a:gd name="T30" fmla="*/ 919 w 5144"/>
                <a:gd name="T31" fmla="*/ 10 h 694"/>
                <a:gd name="T32" fmla="*/ 1034 w 5144"/>
                <a:gd name="T33" fmla="*/ 17 h 694"/>
                <a:gd name="T34" fmla="*/ 1156 w 5144"/>
                <a:gd name="T35" fmla="*/ 28 h 694"/>
                <a:gd name="T36" fmla="*/ 1286 w 5144"/>
                <a:gd name="T37" fmla="*/ 41 h 694"/>
                <a:gd name="T38" fmla="*/ 1424 w 5144"/>
                <a:gd name="T39" fmla="*/ 56 h 694"/>
                <a:gd name="T40" fmla="*/ 1569 w 5144"/>
                <a:gd name="T41" fmla="*/ 74 h 694"/>
                <a:gd name="T42" fmla="*/ 1722 w 5144"/>
                <a:gd name="T43" fmla="*/ 97 h 694"/>
                <a:gd name="T44" fmla="*/ 1881 w 5144"/>
                <a:gd name="T45" fmla="*/ 122 h 694"/>
                <a:gd name="T46" fmla="*/ 2049 w 5144"/>
                <a:gd name="T47" fmla="*/ 152 h 694"/>
                <a:gd name="T48" fmla="*/ 2224 w 5144"/>
                <a:gd name="T49" fmla="*/ 187 h 694"/>
                <a:gd name="T50" fmla="*/ 2408 w 5144"/>
                <a:gd name="T51" fmla="*/ 225 h 694"/>
                <a:gd name="T52" fmla="*/ 2599 w 5144"/>
                <a:gd name="T53" fmla="*/ 267 h 694"/>
                <a:gd name="T54" fmla="*/ 2799 w 5144"/>
                <a:gd name="T55" fmla="*/ 314 h 694"/>
                <a:gd name="T56" fmla="*/ 3007 w 5144"/>
                <a:gd name="T57" fmla="*/ 366 h 694"/>
                <a:gd name="T58" fmla="*/ 3222 w 5144"/>
                <a:gd name="T59" fmla="*/ 424 h 694"/>
                <a:gd name="T60" fmla="*/ 3446 w 5144"/>
                <a:gd name="T61" fmla="*/ 48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 noChangeArrowheads="1"/>
            </p:cNvSpPr>
            <p:nvPr/>
          </p:nvSpPr>
          <p:spPr bwMode="auto">
            <a:xfrm>
              <a:off x="3538" y="460"/>
              <a:ext cx="2084" cy="409"/>
            </a:xfrm>
            <a:custGeom>
              <a:avLst/>
              <a:gdLst>
                <a:gd name="T0" fmla="*/ 0 w 3112"/>
                <a:gd name="T1" fmla="*/ 409 h 584"/>
                <a:gd name="T2" fmla="*/ 0 w 3112"/>
                <a:gd name="T3" fmla="*/ 409 h 584"/>
                <a:gd name="T4" fmla="*/ 60 w 3112"/>
                <a:gd name="T5" fmla="*/ 392 h 584"/>
                <a:gd name="T6" fmla="*/ 225 w 3112"/>
                <a:gd name="T7" fmla="*/ 349 h 584"/>
                <a:gd name="T8" fmla="*/ 339 w 3112"/>
                <a:gd name="T9" fmla="*/ 319 h 584"/>
                <a:gd name="T10" fmla="*/ 470 w 3112"/>
                <a:gd name="T11" fmla="*/ 287 h 584"/>
                <a:gd name="T12" fmla="*/ 616 w 3112"/>
                <a:gd name="T13" fmla="*/ 252 h 584"/>
                <a:gd name="T14" fmla="*/ 773 w 3112"/>
                <a:gd name="T15" fmla="*/ 214 h 584"/>
                <a:gd name="T16" fmla="*/ 939 w 3112"/>
                <a:gd name="T17" fmla="*/ 178 h 584"/>
                <a:gd name="T18" fmla="*/ 1109 w 3112"/>
                <a:gd name="T19" fmla="*/ 141 h 584"/>
                <a:gd name="T20" fmla="*/ 1283 w 3112"/>
                <a:gd name="T21" fmla="*/ 108 h 584"/>
                <a:gd name="T22" fmla="*/ 1456 w 3112"/>
                <a:gd name="T23" fmla="*/ 76 h 584"/>
                <a:gd name="T24" fmla="*/ 1542 w 3112"/>
                <a:gd name="T25" fmla="*/ 62 h 584"/>
                <a:gd name="T26" fmla="*/ 1625 w 3112"/>
                <a:gd name="T27" fmla="*/ 48 h 584"/>
                <a:gd name="T28" fmla="*/ 1708 w 3112"/>
                <a:gd name="T29" fmla="*/ 36 h 584"/>
                <a:gd name="T30" fmla="*/ 1788 w 3112"/>
                <a:gd name="T31" fmla="*/ 25 h 584"/>
                <a:gd name="T32" fmla="*/ 1867 w 3112"/>
                <a:gd name="T33" fmla="*/ 17 h 584"/>
                <a:gd name="T34" fmla="*/ 1942 w 3112"/>
                <a:gd name="T35" fmla="*/ 10 h 584"/>
                <a:gd name="T36" fmla="*/ 2014 w 3112"/>
                <a:gd name="T37" fmla="*/ 4 h 584"/>
                <a:gd name="T38" fmla="*/ 2084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36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 noChangeArrowheads="1"/>
            </p:cNvSpPr>
            <p:nvPr/>
          </p:nvSpPr>
          <p:spPr bwMode="auto">
            <a:xfrm>
              <a:off x="133" y="450"/>
              <a:ext cx="5493" cy="837"/>
            </a:xfrm>
            <a:custGeom>
              <a:avLst/>
              <a:gdLst>
                <a:gd name="T0" fmla="*/ 5490 w 8196"/>
                <a:gd name="T1" fmla="*/ 360 h 1192"/>
                <a:gd name="T2" fmla="*/ 5388 w 8196"/>
                <a:gd name="T3" fmla="*/ 400 h 1192"/>
                <a:gd name="T4" fmla="*/ 5280 w 8196"/>
                <a:gd name="T5" fmla="*/ 435 h 1192"/>
                <a:gd name="T6" fmla="*/ 5165 w 8196"/>
                <a:gd name="T7" fmla="*/ 468 h 1192"/>
                <a:gd name="T8" fmla="*/ 5041 w 8196"/>
                <a:gd name="T9" fmla="*/ 493 h 1192"/>
                <a:gd name="T10" fmla="*/ 4907 w 8196"/>
                <a:gd name="T11" fmla="*/ 513 h 1192"/>
                <a:gd name="T12" fmla="*/ 4762 w 8196"/>
                <a:gd name="T13" fmla="*/ 527 h 1192"/>
                <a:gd name="T14" fmla="*/ 4606 w 8196"/>
                <a:gd name="T15" fmla="*/ 535 h 1192"/>
                <a:gd name="T16" fmla="*/ 4435 w 8196"/>
                <a:gd name="T17" fmla="*/ 534 h 1192"/>
                <a:gd name="T18" fmla="*/ 4250 w 8196"/>
                <a:gd name="T19" fmla="*/ 527 h 1192"/>
                <a:gd name="T20" fmla="*/ 4049 w 8196"/>
                <a:gd name="T21" fmla="*/ 510 h 1192"/>
                <a:gd name="T22" fmla="*/ 3831 w 8196"/>
                <a:gd name="T23" fmla="*/ 485 h 1192"/>
                <a:gd name="T24" fmla="*/ 3595 w 8196"/>
                <a:gd name="T25" fmla="*/ 451 h 1192"/>
                <a:gd name="T26" fmla="*/ 3339 w 8196"/>
                <a:gd name="T27" fmla="*/ 406 h 1192"/>
                <a:gd name="T28" fmla="*/ 3061 w 8196"/>
                <a:gd name="T29" fmla="*/ 351 h 1192"/>
                <a:gd name="T30" fmla="*/ 2763 w 8196"/>
                <a:gd name="T31" fmla="*/ 285 h 1192"/>
                <a:gd name="T32" fmla="*/ 2440 w 8196"/>
                <a:gd name="T33" fmla="*/ 208 h 1192"/>
                <a:gd name="T34" fmla="*/ 2276 w 8196"/>
                <a:gd name="T35" fmla="*/ 169 h 1192"/>
                <a:gd name="T36" fmla="*/ 1966 w 8196"/>
                <a:gd name="T37" fmla="*/ 104 h 1192"/>
                <a:gd name="T38" fmla="*/ 1684 w 8196"/>
                <a:gd name="T39" fmla="*/ 58 h 1192"/>
                <a:gd name="T40" fmla="*/ 1425 w 8196"/>
                <a:gd name="T41" fmla="*/ 25 h 1192"/>
                <a:gd name="T42" fmla="*/ 1190 w 8196"/>
                <a:gd name="T43" fmla="*/ 7 h 1192"/>
                <a:gd name="T44" fmla="*/ 980 w 8196"/>
                <a:gd name="T45" fmla="*/ 0 h 1192"/>
                <a:gd name="T46" fmla="*/ 792 w 8196"/>
                <a:gd name="T47" fmla="*/ 3 h 1192"/>
                <a:gd name="T48" fmla="*/ 626 w 8196"/>
                <a:gd name="T49" fmla="*/ 14 h 1192"/>
                <a:gd name="T50" fmla="*/ 480 w 8196"/>
                <a:gd name="T51" fmla="*/ 31 h 1192"/>
                <a:gd name="T52" fmla="*/ 355 w 8196"/>
                <a:gd name="T53" fmla="*/ 52 h 1192"/>
                <a:gd name="T54" fmla="*/ 251 w 8196"/>
                <a:gd name="T55" fmla="*/ 76 h 1192"/>
                <a:gd name="T56" fmla="*/ 166 w 8196"/>
                <a:gd name="T57" fmla="*/ 101 h 1192"/>
                <a:gd name="T58" fmla="*/ 99 w 8196"/>
                <a:gd name="T59" fmla="*/ 124 h 1192"/>
                <a:gd name="T60" fmla="*/ 32 w 8196"/>
                <a:gd name="T61" fmla="*/ 152 h 1192"/>
                <a:gd name="T62" fmla="*/ 0 w 8196"/>
                <a:gd name="T63" fmla="*/ 169 h 1192"/>
                <a:gd name="T64" fmla="*/ 5490 w 8196"/>
                <a:gd name="T65" fmla="*/ 837 h 1192"/>
                <a:gd name="T66" fmla="*/ 5493 w 8196"/>
                <a:gd name="T67" fmla="*/ 833 h 1192"/>
                <a:gd name="T68" fmla="*/ 5493 w 8196"/>
                <a:gd name="T69" fmla="*/ 358 h 1192"/>
                <a:gd name="T70" fmla="*/ 5490 w 8196"/>
                <a:gd name="T71" fmla="*/ 36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7650"/>
            <a:ext cx="8226425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71538" y="2674938"/>
            <a:ext cx="7405687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5164138" y="6249988"/>
            <a:ext cx="378301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193675" y="6249988"/>
            <a:ext cx="3786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3990975" y="6249988"/>
            <a:ext cx="11588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</a:tabLst>
              <a:defRPr sz="1000" smtClean="0">
                <a:solidFill>
                  <a:srgbClr val="B13F9A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D3E83FFD-A358-4EB2-AD4F-25B01DA7D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FF"/>
          </a:solidFill>
          <a:latin typeface="Candar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B13F9A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B13F9A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B13F9A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B13F9A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B13F9A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85800" y="1600200"/>
            <a:ext cx="7772400" cy="177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 dirty="0">
                <a:solidFill>
                  <a:srgbClr val="FFFFFF"/>
                </a:solidFill>
                <a:latin typeface="Candara" pitchFamily="32" charset="0"/>
              </a:rPr>
              <a:t>Тема:  </a:t>
            </a:r>
            <a:r>
              <a:rPr lang="ru-RU" sz="4400" b="1" dirty="0" smtClean="0">
                <a:solidFill>
                  <a:srgbClr val="FFFFFF"/>
                </a:solidFill>
                <a:latin typeface="Candara" pitchFamily="32" charset="0"/>
              </a:rPr>
              <a:t>Психология личности</a:t>
            </a:r>
            <a:endParaRPr lang="ru-RU" sz="4400" b="1" dirty="0">
              <a:solidFill>
                <a:srgbClr val="FFFFFF"/>
              </a:solidFill>
              <a:latin typeface="Candar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87208" cy="64807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ЛИЧНОСТИ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9685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 основе личности лежит ее структура – связь и взаимодействие относительно устойчивых компонентов (сторон) личности: способностей, темперамента, характера, волевых качеств, эмоций и мотивации.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В.Н. Мясищев единство личности характеризует: </a:t>
            </a:r>
            <a:r>
              <a:rPr lang="ru-RU" b="1" dirty="0" smtClean="0">
                <a:solidFill>
                  <a:schemeClr val="tx1"/>
                </a:solidFill>
              </a:rPr>
              <a:t>направленностью</a:t>
            </a:r>
            <a:r>
              <a:rPr lang="ru-RU" dirty="0" smtClean="0">
                <a:solidFill>
                  <a:schemeClr val="tx1"/>
                </a:solidFill>
              </a:rPr>
              <a:t> (доминирующие отношения: к людям, к себе, к предметам внешнего мира), </a:t>
            </a:r>
            <a:r>
              <a:rPr lang="ru-RU" b="1" dirty="0" smtClean="0">
                <a:solidFill>
                  <a:schemeClr val="tx1"/>
                </a:solidFill>
              </a:rPr>
              <a:t>общим уровнем развития </a:t>
            </a:r>
            <a:r>
              <a:rPr lang="ru-RU" dirty="0" smtClean="0">
                <a:solidFill>
                  <a:schemeClr val="tx1"/>
                </a:solidFill>
              </a:rPr>
              <a:t>(в процессе развития повышается общий уровень развития личности), </a:t>
            </a:r>
            <a:r>
              <a:rPr lang="ru-RU" b="1" dirty="0" smtClean="0">
                <a:solidFill>
                  <a:schemeClr val="tx1"/>
                </a:solidFill>
              </a:rPr>
              <a:t>структурой личности и динамикой нервно-психической реактивностью </a:t>
            </a:r>
            <a:r>
              <a:rPr lang="ru-RU" dirty="0" smtClean="0">
                <a:solidFill>
                  <a:schemeClr val="tx1"/>
                </a:solidFill>
              </a:rPr>
              <a:t>(имеется в виду не только динамика высшей нервной деятельности (ВНД), но и объективная динамика условий жизни).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2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87208" cy="28803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ЛИЧНОСТИ</a:t>
            </a:r>
            <a:r>
              <a:rPr lang="ru-RU" sz="2400" b="1" dirty="0">
                <a:solidFill>
                  <a:schemeClr val="bg1"/>
                </a:solidFill>
              </a:rPr>
              <a:t/>
            </a:r>
            <a:br>
              <a:rPr lang="ru-RU" sz="2400" b="1" dirty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Концепция динамической структуры личности (К.К. Платонов). </a:t>
            </a:r>
            <a:r>
              <a:rPr lang="ru-RU" dirty="0">
                <a:solidFill>
                  <a:schemeClr val="tx1"/>
                </a:solidFill>
              </a:rPr>
              <a:t>Наиболее общей структурой личности является отнесение всех ее особенностей и черт к одной из четырех групп, образующих 4 основные стороны личности:</a:t>
            </a:r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1. Социально </a:t>
            </a:r>
            <a:r>
              <a:rPr lang="ru-RU" b="1" dirty="0">
                <a:solidFill>
                  <a:schemeClr val="tx1"/>
                </a:solidFill>
              </a:rPr>
              <a:t>обусловленные особенности </a:t>
            </a:r>
            <a:r>
              <a:rPr lang="ru-RU" dirty="0">
                <a:solidFill>
                  <a:schemeClr val="tx1"/>
                </a:solidFill>
              </a:rPr>
              <a:t>(направленность, моральные качества).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2. Личный </a:t>
            </a:r>
            <a:r>
              <a:rPr lang="ru-RU" b="1" dirty="0">
                <a:solidFill>
                  <a:schemeClr val="tx1"/>
                </a:solidFill>
              </a:rPr>
              <a:t>опыт </a:t>
            </a:r>
            <a:r>
              <a:rPr lang="ru-RU" dirty="0">
                <a:solidFill>
                  <a:schemeClr val="tx1"/>
                </a:solidFill>
              </a:rPr>
              <a:t>(объем и качество имеющихся ЗУН (знания, умения, навыки) и привычек).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3. Индивидуальные </a:t>
            </a:r>
            <a:r>
              <a:rPr lang="ru-RU" b="1" dirty="0">
                <a:solidFill>
                  <a:schemeClr val="tx1"/>
                </a:solidFill>
              </a:rPr>
              <a:t>особенности различных психических процессов </a:t>
            </a:r>
            <a:r>
              <a:rPr lang="ru-RU" dirty="0">
                <a:solidFill>
                  <a:schemeClr val="tx1"/>
                </a:solidFill>
              </a:rPr>
              <a:t>(внимание, память).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4. Биологически </a:t>
            </a:r>
            <a:r>
              <a:rPr lang="ru-RU" b="1" dirty="0">
                <a:solidFill>
                  <a:schemeClr val="tx1"/>
                </a:solidFill>
              </a:rPr>
              <a:t>обусловленные особенности </a:t>
            </a:r>
            <a:r>
              <a:rPr lang="ru-RU" dirty="0">
                <a:solidFill>
                  <a:schemeClr val="tx1"/>
                </a:solidFill>
              </a:rPr>
              <a:t>(темперамент, задатки, инстинкты и т.п.). 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33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87208" cy="28803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ЛИЧНОСТИ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504056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b="1" dirty="0">
                <a:solidFill>
                  <a:schemeClr val="tx1"/>
                </a:solidFill>
              </a:rPr>
              <a:t>А. Г. Ковалев </a:t>
            </a:r>
            <a:r>
              <a:rPr lang="ru-RU" b="1" dirty="0" smtClean="0">
                <a:solidFill>
                  <a:schemeClr val="tx1"/>
                </a:solidFill>
              </a:rPr>
              <a:t>выделяет </a:t>
            </a:r>
            <a:r>
              <a:rPr lang="ru-RU" b="1" dirty="0">
                <a:solidFill>
                  <a:schemeClr val="tx1"/>
                </a:solidFill>
              </a:rPr>
              <a:t>следующие компоненты: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1) </a:t>
            </a:r>
            <a:r>
              <a:rPr lang="ru-RU" b="1" dirty="0">
                <a:solidFill>
                  <a:schemeClr val="tx1"/>
                </a:solidFill>
              </a:rPr>
              <a:t>направленность личности. </a:t>
            </a:r>
            <a:r>
              <a:rPr lang="ru-RU" dirty="0">
                <a:solidFill>
                  <a:schemeClr val="tx1"/>
                </a:solidFill>
              </a:rPr>
              <a:t>Это система устойчивых представлений, потребностей, интересов, идеалов, т. е. то, чего хочет человек. Направленность задает главные тенденции поведения. Человек с ярко выраженной направленностью обладает трудолюбием, целеустремленностью, цельностью; </a:t>
            </a:r>
          </a:p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b="1" dirty="0" smtClean="0">
                <a:solidFill>
                  <a:schemeClr val="tx1"/>
                </a:solidFill>
              </a:rPr>
              <a:t>способности. </a:t>
            </a:r>
            <a:r>
              <a:rPr lang="ru-RU" dirty="0" smtClean="0">
                <a:solidFill>
                  <a:schemeClr val="tx1"/>
                </a:solidFill>
              </a:rPr>
              <a:t>Это </a:t>
            </a:r>
            <a:r>
              <a:rPr lang="ru-RU" dirty="0">
                <a:solidFill>
                  <a:schemeClr val="tx1"/>
                </a:solidFill>
              </a:rPr>
              <a:t>ансамбль интеллектуальных, волевых и эмоциональных свойств личности. Способности — индивидуально-психологические свойства, которые обеспечивают успешность деятельности. Выделяют общие и специальные (музыкальные, математические и т. д.) способности. Способности между собой взаимосвязаны. Одна из способностей является ведущей, в то время как другие играют вспомогательные роли. </a:t>
            </a:r>
          </a:p>
        </p:txBody>
      </p:sp>
    </p:spTree>
    <p:extLst>
      <p:ext uri="{BB962C8B-B14F-4D97-AF65-F5344CB8AC3E}">
        <p14:creationId xmlns:p14="http://schemas.microsoft.com/office/powerpoint/2010/main" val="250326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7787208" cy="28803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 ЛИЧНОСТИ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52292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3) </a:t>
            </a:r>
            <a:r>
              <a:rPr lang="ru-RU" b="1" dirty="0" smtClean="0">
                <a:solidFill>
                  <a:schemeClr val="tx1"/>
                </a:solidFill>
              </a:rPr>
              <a:t>Характер</a:t>
            </a:r>
            <a:r>
              <a:rPr lang="ru-RU" dirty="0" smtClean="0">
                <a:solidFill>
                  <a:schemeClr val="tx1"/>
                </a:solidFill>
              </a:rPr>
              <a:t>— </a:t>
            </a:r>
            <a:r>
              <a:rPr lang="ru-RU" dirty="0">
                <a:solidFill>
                  <a:schemeClr val="tx1"/>
                </a:solidFill>
              </a:rPr>
              <a:t>это совокупность морально-нравственных и волевых свойств человека.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К </a:t>
            </a:r>
            <a:r>
              <a:rPr lang="ru-RU" dirty="0">
                <a:solidFill>
                  <a:schemeClr val="tx1"/>
                </a:solidFill>
              </a:rPr>
              <a:t>моральным свойствам относятся чуткость или черствость в отношениях, ответственность по отношению к общественным обязанностям, скромность.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Волевые </a:t>
            </a:r>
            <a:r>
              <a:rPr lang="ru-RU" dirty="0">
                <a:solidFill>
                  <a:schemeClr val="tx1"/>
                </a:solidFill>
              </a:rPr>
              <a:t>качества включают решительность, настойчивость, мужество и самообладание, которые обеспечивают определенный стиль поведения и способ решения практических задач.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Человек</a:t>
            </a:r>
            <a:r>
              <a:rPr lang="ru-RU" dirty="0">
                <a:solidFill>
                  <a:schemeClr val="tx1"/>
                </a:solidFill>
              </a:rPr>
              <a:t>, обладающий морально-волевым характером, социально активен, постоянно соблюдает социальные нормы. Про такого человека говорят, что он решительный, настойчивый, мужественный, честный. </a:t>
            </a:r>
          </a:p>
        </p:txBody>
      </p:sp>
    </p:spTree>
    <p:extLst>
      <p:ext uri="{BB962C8B-B14F-4D97-AF65-F5344CB8AC3E}">
        <p14:creationId xmlns:p14="http://schemas.microsoft.com/office/powerpoint/2010/main" val="259527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787208" cy="288032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</a:rPr>
              <a:t>СТРУКТУРА ЛИЧНОСТИ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4) </a:t>
            </a:r>
            <a:r>
              <a:rPr lang="ru-RU" sz="2500" b="1" dirty="0">
                <a:solidFill>
                  <a:schemeClr val="tx1"/>
                </a:solidFill>
              </a:rPr>
              <a:t>самоконтроль </a:t>
            </a:r>
            <a:r>
              <a:rPr lang="ru-RU" sz="2500" dirty="0">
                <a:solidFill>
                  <a:schemeClr val="tx1"/>
                </a:solidFill>
              </a:rPr>
              <a:t>— это совокупность свойств саморегуляции, связанная с осознанием личностью самой себя. Данный блок надстраивается над всеми остальными блоками и осуществляет над ними контроль: усиление или ослабление деятельности, коррекцию действий и поступков, предвосхищение и планирование деятельности и т. д. (Ковалев А. Г., 1965). </a:t>
            </a:r>
          </a:p>
        </p:txBody>
      </p:sp>
    </p:spTree>
    <p:extLst>
      <p:ext uri="{BB962C8B-B14F-4D97-AF65-F5344CB8AC3E}">
        <p14:creationId xmlns:p14="http://schemas.microsoft.com/office/powerpoint/2010/main" val="5974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7525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Субъективно для индивида личность выступает как его «Я» (образ «Я», «Я-концепция»), система представлений о себе, подтверждающая </a:t>
            </a:r>
            <a:r>
              <a:rPr lang="ru-RU" sz="2400" dirty="0" smtClean="0">
                <a:solidFill>
                  <a:schemeClr val="tx1"/>
                </a:solidFill>
              </a:rPr>
              <a:t>себя </a:t>
            </a:r>
            <a:r>
              <a:rPr lang="ru-RU" sz="2400" dirty="0">
                <a:solidFill>
                  <a:schemeClr val="tx1"/>
                </a:solidFill>
              </a:rPr>
              <a:t>в процессах общения, деятельности. </a:t>
            </a:r>
          </a:p>
          <a:p>
            <a:pPr marL="11430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Я-концепция» </a:t>
            </a:r>
            <a:r>
              <a:rPr lang="ru-RU" sz="2400" dirty="0">
                <a:solidFill>
                  <a:schemeClr val="tx1"/>
                </a:solidFill>
              </a:rPr>
              <a:t>- это совокупность представлений индивида о себе, </a:t>
            </a:r>
            <a:r>
              <a:rPr lang="ru-RU" sz="2400" dirty="0" smtClean="0">
                <a:solidFill>
                  <a:schemeClr val="tx1"/>
                </a:solidFill>
              </a:rPr>
              <a:t>сопряженная </a:t>
            </a:r>
            <a:r>
              <a:rPr lang="ru-RU" sz="2400" dirty="0">
                <a:solidFill>
                  <a:schemeClr val="tx1"/>
                </a:solidFill>
              </a:rPr>
              <a:t>с их оценкой. Именно описательную составляющую «Я-концепции» </a:t>
            </a:r>
            <a:r>
              <a:rPr lang="ru-RU" sz="2400" dirty="0" smtClean="0">
                <a:solidFill>
                  <a:schemeClr val="tx1"/>
                </a:solidFill>
              </a:rPr>
              <a:t>и </a:t>
            </a:r>
            <a:r>
              <a:rPr lang="ru-RU" sz="2400" dirty="0">
                <a:solidFill>
                  <a:schemeClr val="tx1"/>
                </a:solidFill>
              </a:rPr>
              <a:t>называют «образом Я».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Составляющую</a:t>
            </a:r>
            <a:r>
              <a:rPr lang="ru-RU" sz="2400" dirty="0">
                <a:solidFill>
                  <a:schemeClr val="tx1"/>
                </a:solidFill>
              </a:rPr>
              <a:t>, связанную с отношением к себе или к отдельным своим качествам, называют самооценкой.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Образ Я» </a:t>
            </a:r>
            <a:r>
              <a:rPr lang="ru-RU" sz="2400" dirty="0">
                <a:solidFill>
                  <a:schemeClr val="tx1"/>
                </a:solidFill>
              </a:rPr>
              <a:t>- то, каким индивид видит себя в настоящем, будущем,  каким бы он хотел быть, каким бы он мог быть, если бы захотел, и т.д.  </a:t>
            </a:r>
          </a:p>
          <a:p>
            <a:pPr marL="114300" indent="0" algn="just">
              <a:buNone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САМОСОЗНАНИЕ ЛИЧНОСТИ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968552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«Я-концепцию» можно рассматривать как совокупность установок индивида, направленных на самого  себя.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1</a:t>
            </a:r>
            <a:r>
              <a:rPr lang="ru-RU" sz="2600" dirty="0">
                <a:solidFill>
                  <a:schemeClr val="tx1"/>
                </a:solidFill>
              </a:rPr>
              <a:t>.	Реальное «Я» - установки, связанные с тем, как индивид  воспринимает  свои актуальные способности, роли. </a:t>
            </a:r>
          </a:p>
          <a:p>
            <a:pPr marL="11430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2.	Зеркальное (социальное) «Я» - установки, связанные с представлениями индивида о том, как его видят другие. </a:t>
            </a:r>
          </a:p>
          <a:p>
            <a:pPr marL="11430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3.	Идеальное «Я» - установки, связанные с представлениями индивида о том, каким он хотел бы себя видеть. </a:t>
            </a:r>
          </a:p>
          <a:p>
            <a:pPr marL="114300" indent="0" algn="just">
              <a:buNone/>
            </a:pP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САМОСОЗНАНИЕ ЛИЧНОСТИ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4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1) </a:t>
            </a:r>
            <a:r>
              <a:rPr lang="ru-RU" sz="2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2400" b="1" dirty="0">
                <a:solidFill>
                  <a:schemeClr val="tx1"/>
                </a:solidFill>
              </a:rPr>
              <a:t>внутренней согласованности. </a:t>
            </a:r>
            <a:r>
              <a:rPr lang="ru-RU" sz="2400" dirty="0">
                <a:solidFill>
                  <a:schemeClr val="tx1"/>
                </a:solidFill>
              </a:rPr>
              <a:t>Человек всегда идет по пути достижения максимальной внутренней согласованности, существенным фактором которой является то, что индивид думает о самом себе. Поэтому в своих действиях он, так или иначе, руководствуется самовосприятием. </a:t>
            </a:r>
          </a:p>
          <a:p>
            <a:pPr marL="11430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2) </a:t>
            </a:r>
            <a:r>
              <a:rPr lang="ru-RU" sz="2400" b="1" dirty="0" smtClean="0">
                <a:solidFill>
                  <a:schemeClr val="tx1"/>
                </a:solidFill>
              </a:rPr>
              <a:t>Интерпретация </a:t>
            </a:r>
            <a:r>
              <a:rPr lang="ru-RU" sz="2400" b="1" dirty="0">
                <a:solidFill>
                  <a:schemeClr val="tx1"/>
                </a:solidFill>
              </a:rPr>
              <a:t>опыта. </a:t>
            </a:r>
            <a:r>
              <a:rPr lang="ru-RU" sz="2400" dirty="0">
                <a:solidFill>
                  <a:schemeClr val="tx1"/>
                </a:solidFill>
              </a:rPr>
              <a:t>«Я-концепция» действует как своего рода внутренний фильтр, который определяет характер восприятия человеком любой ситуации. </a:t>
            </a:r>
          </a:p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У </a:t>
            </a:r>
            <a:r>
              <a:rPr lang="ru-RU" sz="2400" dirty="0">
                <a:solidFill>
                  <a:schemeClr val="tx1"/>
                </a:solidFill>
              </a:rPr>
              <a:t>человека существует устойчивая тенденция строить на основе собственных представлений о себе не только свое поведение, но интерпретацию индивидуального опыта.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ФУНКЦИИ «Я-КОНЦЕПЦИИ»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1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2453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b="1" dirty="0">
                <a:solidFill>
                  <a:schemeClr val="tx1"/>
                </a:solidFill>
              </a:rPr>
              <a:t>3) </a:t>
            </a:r>
            <a:r>
              <a:rPr lang="ru-RU" sz="2400" b="1" dirty="0" smtClean="0">
                <a:solidFill>
                  <a:schemeClr val="tx1"/>
                </a:solidFill>
              </a:rPr>
              <a:t>Совокупность </a:t>
            </a:r>
            <a:r>
              <a:rPr lang="ru-RU" sz="2400" b="1" dirty="0">
                <a:solidFill>
                  <a:schemeClr val="tx1"/>
                </a:solidFill>
              </a:rPr>
              <a:t>ожиданий. </a:t>
            </a:r>
            <a:r>
              <a:rPr lang="ru-RU" sz="2400" dirty="0">
                <a:solidFill>
                  <a:schemeClr val="tx1"/>
                </a:solidFill>
              </a:rPr>
              <a:t>Некоторые исследователи (Мак-</a:t>
            </a:r>
            <a:r>
              <a:rPr lang="ru-RU" sz="2400" dirty="0" err="1">
                <a:solidFill>
                  <a:schemeClr val="tx1"/>
                </a:solidFill>
              </a:rPr>
              <a:t>Кэндлес</a:t>
            </a:r>
            <a:r>
              <a:rPr lang="ru-RU" sz="2400" dirty="0">
                <a:solidFill>
                  <a:schemeClr val="tx1"/>
                </a:solidFill>
              </a:rPr>
              <a:t>, 1967) считают эту функцию «Я-концепции» центральной.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Каждому человеку свойственны какие бы то ни было ожидания, во многом определяющие и характер его действий. Ожидания человека и отвечающее  им поведение определяются, в конечном итоге, представлениями  о  себе.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Люди, уверенные в собственной значимости, ожидают, что и другие  будут  относиться к ним таким же образом. В основе отношений, складывающихся между ожиданиями и поведением, лежит механизм «</a:t>
            </a:r>
            <a:r>
              <a:rPr lang="ru-RU" sz="2400" dirty="0" err="1">
                <a:solidFill>
                  <a:schemeClr val="tx1"/>
                </a:solidFill>
              </a:rPr>
              <a:t>самореализующегося</a:t>
            </a:r>
            <a:r>
              <a:rPr lang="ru-RU" sz="2400" dirty="0">
                <a:solidFill>
                  <a:schemeClr val="tx1"/>
                </a:solidFill>
              </a:rPr>
              <a:t> пророчества».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ФУНКЦИИ «Я-КОНЦЕПЦИИ»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4006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активное восприятие действительности и способность хорошо ориентироваться в ней;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принятие себя и других людей такими, какие они есть;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непосредственность в поступках и спонтанность в выражении своих мыслей и чувств;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сосредоточенность внимания на том, что происходит вовне, а не во внутреннем мире, собственных чувствах и переживаниях;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обладание чувством юмора;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развитие творческих способностей; </a:t>
            </a:r>
          </a:p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озабоченность благополучием других людей, а не только собственным благополучием;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способность к глубокому пониманию жизни;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установление с окружающими людьми, хотя и не со всеми, доброжелательных личных взаимоотношений;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способность смотреть на жизнь открытыми глазами, оценивать ее с позитивной точки зрения, беспристрастно.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88640"/>
            <a:ext cx="88569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 eaLnBrk="0" hangingPunct="0">
              <a:spcBef>
                <a:spcPts val="600"/>
              </a:spcBef>
            </a:pPr>
            <a:r>
              <a:rPr lang="ru-RU" sz="2400" b="1" kern="0" dirty="0">
                <a:latin typeface="Candara"/>
                <a:ea typeface="Microsoft YaHei"/>
              </a:rPr>
              <a:t>К психологическим характеристикам зрелой (</a:t>
            </a:r>
            <a:r>
              <a:rPr lang="ru-RU" sz="2400" b="1" kern="0" dirty="0" err="1">
                <a:latin typeface="Candara"/>
                <a:ea typeface="Microsoft YaHei"/>
              </a:rPr>
              <a:t>актуализирующейся</a:t>
            </a:r>
            <a:r>
              <a:rPr lang="ru-RU" sz="2400" b="1" kern="0" dirty="0">
                <a:latin typeface="Candara"/>
                <a:ea typeface="Microsoft YaHei"/>
              </a:rPr>
              <a:t>)  личности относят (А. </a:t>
            </a:r>
            <a:r>
              <a:rPr lang="ru-RU" sz="2400" b="1" kern="0" dirty="0" err="1">
                <a:latin typeface="Candara"/>
                <a:ea typeface="Microsoft YaHei"/>
              </a:rPr>
              <a:t>Маслоу</a:t>
            </a:r>
            <a:r>
              <a:rPr lang="ru-RU" sz="2400" b="1" kern="0" dirty="0">
                <a:latin typeface="Candara"/>
                <a:ea typeface="Microsoft YaHei"/>
              </a:rPr>
              <a:t>, К. </a:t>
            </a:r>
            <a:r>
              <a:rPr lang="ru-RU" sz="2400" b="1" kern="0" dirty="0" err="1">
                <a:latin typeface="Candara"/>
                <a:ea typeface="Microsoft YaHei"/>
              </a:rPr>
              <a:t>Роджерс</a:t>
            </a:r>
            <a:r>
              <a:rPr lang="ru-RU" sz="2400" b="1" kern="0" dirty="0">
                <a:latin typeface="Candara"/>
                <a:ea typeface="Microsoft YaHei"/>
              </a:rPr>
              <a:t>): </a:t>
            </a:r>
          </a:p>
        </p:txBody>
      </p:sp>
    </p:spTree>
    <p:extLst>
      <p:ext uri="{BB962C8B-B14F-4D97-AF65-F5344CB8AC3E}">
        <p14:creationId xmlns:p14="http://schemas.microsoft.com/office/powerpoint/2010/main" val="420127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896544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Наряду </a:t>
            </a:r>
            <a:r>
              <a:rPr lang="ru-RU" sz="2500" dirty="0">
                <a:solidFill>
                  <a:schemeClr val="tx1"/>
                </a:solidFill>
              </a:rPr>
              <a:t>с понятием «личность» употребляются термины «человек», «индивид», «индивидуальность». Содержательно эти понятия переплетены между собой. Анализ каждого из этих понятий, их соотношение с понятием «личность» позволит более полно раскрыть последнее. </a:t>
            </a:r>
          </a:p>
          <a:p>
            <a:pPr marL="114300" indent="0" algn="just">
              <a:buNone/>
            </a:pPr>
            <a:r>
              <a:rPr lang="ru-RU" sz="2500" b="1" dirty="0">
                <a:solidFill>
                  <a:schemeClr val="tx1"/>
                </a:solidFill>
              </a:rPr>
              <a:t>Человек</a:t>
            </a:r>
            <a:r>
              <a:rPr lang="ru-RU" sz="2500" dirty="0">
                <a:solidFill>
                  <a:schemeClr val="tx1"/>
                </a:solidFill>
              </a:rPr>
              <a:t> – это родовое понятие, указывающее на отнесенность существа к высшей ступени развития живой природы – к человеческому роду. В понятии «человек» утверждается генетическая предопределенность развития собственно человеческих признаков и качеств.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692696"/>
            <a:ext cx="7620000" cy="92211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ЧЕЛОВЕК</a:t>
            </a:r>
            <a:r>
              <a:rPr lang="ru-RU" sz="2800" dirty="0">
                <a:solidFill>
                  <a:schemeClr val="bg1"/>
                </a:solidFill>
              </a:rPr>
              <a:t>. ИНДИВИД</a:t>
            </a:r>
            <a:r>
              <a:rPr lang="ru-RU" sz="2800" dirty="0" smtClean="0">
                <a:solidFill>
                  <a:schemeClr val="bg1"/>
                </a:solidFill>
              </a:rPr>
              <a:t>. ИНДИВИДУАЛЬНОСТЬ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08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75252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Развитие </a:t>
            </a:r>
            <a:r>
              <a:rPr lang="ru-RU" sz="2400" dirty="0">
                <a:solidFill>
                  <a:schemeClr val="tx1"/>
                </a:solidFill>
              </a:rPr>
              <a:t>личности не завершается с обретением </a:t>
            </a:r>
            <a:r>
              <a:rPr lang="ru-RU" sz="2400" dirty="0" smtClean="0">
                <a:solidFill>
                  <a:schemeClr val="tx1"/>
                </a:solidFill>
              </a:rPr>
              <a:t>автономности </a:t>
            </a:r>
            <a:r>
              <a:rPr lang="ru-RU" sz="2400" dirty="0">
                <a:solidFill>
                  <a:schemeClr val="tx1"/>
                </a:solidFill>
              </a:rPr>
              <a:t>и самостоятельности. Оно проходит длинным путем, этапе  которого, по мнению Д.А. Леонтьева (1993), таковы: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а) достижение </a:t>
            </a:r>
            <a:r>
              <a:rPr lang="ru-RU" sz="2400" dirty="0" err="1">
                <a:solidFill>
                  <a:schemeClr val="tx1"/>
                </a:solidFill>
              </a:rPr>
              <a:t>самодетерминации</a:t>
            </a:r>
            <a:r>
              <a:rPr lang="ru-RU" sz="2400" dirty="0">
                <a:solidFill>
                  <a:schemeClr val="tx1"/>
                </a:solidFill>
              </a:rPr>
              <a:t>, самоуправления, независимости от внешних побуждений;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б) реализация личностью заложенных в нее сил и способностей;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в) преодоление своего ограниченного «Я» И отождествление с более  общими, глобальными ценностями. </a:t>
            </a:r>
          </a:p>
        </p:txBody>
      </p:sp>
    </p:spTree>
    <p:extLst>
      <p:ext uri="{BB962C8B-B14F-4D97-AF65-F5344CB8AC3E}">
        <p14:creationId xmlns:p14="http://schemas.microsoft.com/office/powerpoint/2010/main" val="2786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22180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Самооценка </a:t>
            </a:r>
            <a:r>
              <a:rPr lang="ru-RU" sz="2800" dirty="0" smtClean="0">
                <a:solidFill>
                  <a:schemeClr val="tx1"/>
                </a:solidFill>
              </a:rPr>
              <a:t>- важнейшее личностное образование выступающее </a:t>
            </a:r>
            <a:r>
              <a:rPr lang="ru-RU" sz="2800" dirty="0">
                <a:solidFill>
                  <a:schemeClr val="tx1"/>
                </a:solidFill>
              </a:rPr>
              <a:t>как причина действий и поступков человека.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Это </a:t>
            </a:r>
            <a:r>
              <a:rPr lang="ru-RU" sz="2800" dirty="0">
                <a:solidFill>
                  <a:schemeClr val="tx1"/>
                </a:solidFill>
              </a:rPr>
              <a:t>оценка человеком самого </a:t>
            </a:r>
            <a:r>
              <a:rPr lang="ru-RU" sz="2800" dirty="0" smtClean="0">
                <a:solidFill>
                  <a:schemeClr val="tx1"/>
                </a:solidFill>
              </a:rPr>
              <a:t>себя, </a:t>
            </a:r>
            <a:r>
              <a:rPr lang="ru-RU" sz="2800" dirty="0">
                <a:solidFill>
                  <a:schemeClr val="tx1"/>
                </a:solidFill>
              </a:rPr>
              <a:t>своих </a:t>
            </a:r>
            <a:r>
              <a:rPr lang="ru-RU" sz="2800" dirty="0" smtClean="0">
                <a:solidFill>
                  <a:schemeClr val="tx1"/>
                </a:solidFill>
              </a:rPr>
              <a:t>способностей, </a:t>
            </a:r>
            <a:r>
              <a:rPr lang="ru-RU" sz="2800" dirty="0">
                <a:solidFill>
                  <a:schemeClr val="tx1"/>
                </a:solidFill>
              </a:rPr>
              <a:t>черт </a:t>
            </a:r>
            <a:r>
              <a:rPr lang="ru-RU" sz="2800" dirty="0" smtClean="0">
                <a:solidFill>
                  <a:schemeClr val="tx1"/>
                </a:solidFill>
              </a:rPr>
              <a:t>характера, </a:t>
            </a:r>
            <a:r>
              <a:rPr lang="ru-RU" sz="2800" dirty="0">
                <a:solidFill>
                  <a:schemeClr val="tx1"/>
                </a:solidFill>
              </a:rPr>
              <a:t>в том числе моральных </a:t>
            </a:r>
            <a:r>
              <a:rPr lang="ru-RU" sz="2800" dirty="0" smtClean="0">
                <a:solidFill>
                  <a:schemeClr val="tx1"/>
                </a:solidFill>
              </a:rPr>
              <a:t>качеств, </a:t>
            </a:r>
            <a:r>
              <a:rPr lang="ru-RU" sz="2800" dirty="0">
                <a:solidFill>
                  <a:schemeClr val="tx1"/>
                </a:solidFill>
              </a:rPr>
              <a:t>своего места среди других людей, своей внешности и </a:t>
            </a:r>
            <a:r>
              <a:rPr lang="ru-RU" sz="2800" dirty="0" smtClean="0">
                <a:solidFill>
                  <a:schemeClr val="tx1"/>
                </a:solidFill>
              </a:rPr>
              <a:t>другие.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Самооценка </a:t>
            </a:r>
            <a:r>
              <a:rPr lang="ru-RU" sz="2800" dirty="0">
                <a:solidFill>
                  <a:schemeClr val="tx1"/>
                </a:solidFill>
              </a:rPr>
              <a:t>считается адекватной когда мнение человека о себе сближается с тем что он в действительности с собой </a:t>
            </a:r>
            <a:r>
              <a:rPr lang="ru-RU" sz="2800" dirty="0" smtClean="0">
                <a:solidFill>
                  <a:schemeClr val="tx1"/>
                </a:solidFill>
              </a:rPr>
              <a:t>представляет.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5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22180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В тех случаях когда человек оценивает себя необъективно его самооценка квалифицируется как неадекватное.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Неадекватная </a:t>
            </a:r>
            <a:r>
              <a:rPr lang="ru-RU" sz="2800" dirty="0">
                <a:solidFill>
                  <a:schemeClr val="tx1"/>
                </a:solidFill>
              </a:rPr>
              <a:t>самооценка может быть заниженной или завышенной. Самооценка социальна по своему </a:t>
            </a:r>
            <a:r>
              <a:rPr lang="ru-RU" sz="2800" dirty="0" smtClean="0">
                <a:solidFill>
                  <a:schemeClr val="tx1"/>
                </a:solidFill>
              </a:rPr>
              <a:t>происхождению.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  <a:r>
              <a:rPr lang="ru-RU" sz="2800" dirty="0">
                <a:solidFill>
                  <a:schemeClr val="tx1"/>
                </a:solidFill>
              </a:rPr>
              <a:t>С возрастом значение собственных ресурсов питающих развитие самооценки, повышается. </a:t>
            </a:r>
          </a:p>
        </p:txBody>
      </p:sp>
    </p:spTree>
    <p:extLst>
      <p:ext uri="{BB962C8B-B14F-4D97-AF65-F5344CB8AC3E}">
        <p14:creationId xmlns:p14="http://schemas.microsoft.com/office/powerpoint/2010/main" val="183890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75252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структуре самооценки выделяют два компонента: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когнитивный, отражающий все то, что индивид узнал о себе из различных источников информации;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- эмоциональный, выражающий собственное отношение к различным сторонам своей личности (чертам характера, поведению, привычкам и др.).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Американский психолог У. Джеймс (1842 - 1910) предложил формулу для самооценки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Самооценка </a:t>
            </a:r>
            <a:r>
              <a:rPr lang="ru-RU" b="1" dirty="0">
                <a:solidFill>
                  <a:schemeClr val="tx1"/>
                </a:solidFill>
              </a:rPr>
              <a:t>= Успех / Уровень притязаний</a:t>
            </a:r>
          </a:p>
        </p:txBody>
      </p:sp>
    </p:spTree>
    <p:extLst>
      <p:ext uri="{BB962C8B-B14F-4D97-AF65-F5344CB8AC3E}">
        <p14:creationId xmlns:p14="http://schemas.microsoft.com/office/powerpoint/2010/main" val="2599762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Самооценка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422180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Одним из проявления самооценки является </a:t>
            </a:r>
            <a:r>
              <a:rPr lang="ru-RU" sz="2800" b="1" dirty="0">
                <a:solidFill>
                  <a:schemeClr val="tx1"/>
                </a:solidFill>
              </a:rPr>
              <a:t>уровень </a:t>
            </a:r>
            <a:r>
              <a:rPr lang="ru-RU" sz="2800" b="1" dirty="0" smtClean="0">
                <a:solidFill>
                  <a:schemeClr val="tx1"/>
                </a:solidFill>
              </a:rPr>
              <a:t>притязаний</a:t>
            </a:r>
            <a:r>
              <a:rPr lang="ru-RU" sz="2800" dirty="0" smtClean="0">
                <a:solidFill>
                  <a:schemeClr val="tx1"/>
                </a:solidFill>
              </a:rPr>
              <a:t>. Уровень </a:t>
            </a:r>
            <a:r>
              <a:rPr lang="ru-RU" sz="2800" dirty="0">
                <a:solidFill>
                  <a:schemeClr val="tx1"/>
                </a:solidFill>
              </a:rPr>
              <a:t>притязаний проявляется в повседневной активности человека выборы трудности </a:t>
            </a:r>
            <a:r>
              <a:rPr lang="ru-RU" sz="2800" dirty="0" smtClean="0">
                <a:solidFill>
                  <a:schemeClr val="tx1"/>
                </a:solidFill>
              </a:rPr>
              <a:t>учебной </a:t>
            </a:r>
            <a:r>
              <a:rPr lang="ru-RU" sz="2800" dirty="0">
                <a:solidFill>
                  <a:schemeClr val="tx1"/>
                </a:solidFill>
              </a:rPr>
              <a:t>задачи и т.д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Есть две основные характеристики уровня притязаний - это высота и устойчивость проявляющаяся в реакциях человека на успех и неудачу. </a:t>
            </a:r>
          </a:p>
        </p:txBody>
      </p:sp>
    </p:spTree>
    <p:extLst>
      <p:ext uri="{BB962C8B-B14F-4D97-AF65-F5344CB8AC3E}">
        <p14:creationId xmlns:p14="http://schemas.microsoft.com/office/powerpoint/2010/main" val="2090554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Уровень притязаний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75252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  Уровень </a:t>
            </a:r>
            <a:r>
              <a:rPr lang="ru-RU" dirty="0">
                <a:solidFill>
                  <a:schemeClr val="tx1"/>
                </a:solidFill>
              </a:rPr>
              <a:t>притязаний - уровень, которого индивид стремится достичь в различных сферах жизнедеятельности (карьера, статус, благосостояние и т. п.), идеальная цель его будущих действий.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Успех - факт </a:t>
            </a:r>
            <a:r>
              <a:rPr lang="ru-RU" dirty="0">
                <a:solidFill>
                  <a:schemeClr val="tx1"/>
                </a:solidFill>
              </a:rPr>
              <a:t>достижения определенных результатов, выполнение определенной программы действий, отражающих уровень притязаний.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Из </a:t>
            </a:r>
            <a:r>
              <a:rPr lang="ru-RU" dirty="0">
                <a:solidFill>
                  <a:schemeClr val="tx1"/>
                </a:solidFill>
              </a:rPr>
              <a:t>формулы видно, что самооценку можно повысить либо снижая уровень притязаний, либо повышая результативность своих действий.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023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80920" cy="475252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Высший уровень обобщения самооценки </a:t>
            </a:r>
            <a:r>
              <a:rPr lang="ru-RU" dirty="0" smtClean="0">
                <a:solidFill>
                  <a:schemeClr val="tx1"/>
                </a:solidFill>
              </a:rPr>
              <a:t>- самоуважение </a:t>
            </a:r>
            <a:r>
              <a:rPr lang="ru-RU" dirty="0">
                <a:solidFill>
                  <a:schemeClr val="tx1"/>
                </a:solidFill>
              </a:rPr>
              <a:t>(СУ) </a:t>
            </a:r>
            <a:r>
              <a:rPr lang="ru-RU" dirty="0" smtClean="0">
                <a:solidFill>
                  <a:schemeClr val="tx1"/>
                </a:solidFill>
              </a:rPr>
              <a:t>чувство </a:t>
            </a:r>
            <a:r>
              <a:rPr lang="ru-RU" dirty="0">
                <a:solidFill>
                  <a:schemeClr val="tx1"/>
                </a:solidFill>
              </a:rPr>
              <a:t>собственного достоинства, определяющее характер взаимоотношений между людьми, степень принятия себя как целого.</a:t>
            </a: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2000" i="1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Адекватное </a:t>
            </a:r>
            <a:r>
              <a:rPr lang="ru-RU" sz="2000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СУ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: отсутствие комплексов, спонтанность, естественность поведения, сформированы ценности бытия, не свойственно чувство вины до разрушительных пределов.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1200"/>
              </a:spcAft>
            </a:pPr>
            <a:r>
              <a:rPr lang="ru-RU" sz="2000" i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Низкое СУ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: чувство вины может быть замаскировано </a:t>
            </a:r>
            <a:r>
              <a:rPr lang="ru-RU" sz="2000" dirty="0" err="1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амбициозностью</a:t>
            </a:r>
            <a:r>
              <a:rPr lang="ru-RU" sz="2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и т.д., а может выражен в самобичевании, неуверенности, повышенной эксцентричности. Чувство психологического одиночества, непонятности. Связано с психол. защитами.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099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Ценностно-мотивационная сфера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75252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﻿</a:t>
            </a:r>
            <a:r>
              <a:rPr lang="ru-RU" dirty="0" smtClean="0">
                <a:solidFill>
                  <a:schemeClr val="tx1"/>
                </a:solidFill>
              </a:rPr>
              <a:t>Ценностные ориентации - отражение </a:t>
            </a:r>
            <a:r>
              <a:rPr lang="ru-RU" dirty="0">
                <a:solidFill>
                  <a:schemeClr val="tx1"/>
                </a:solidFill>
              </a:rPr>
              <a:t>в сознании человека ценностей, признаваемых им в качестве стратегических жизненных целей и общих мировоззренческих ориентиров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Субъективные концепции </a:t>
            </a:r>
            <a:r>
              <a:rPr lang="ru-RU" dirty="0">
                <a:solidFill>
                  <a:schemeClr val="tx1"/>
                </a:solidFill>
              </a:rPr>
              <a:t>ценностей или разновидностей аттитюдов (социальных установок), занимающих сравнительно высокое положение в иерархической структуре регуляции деятельности личности.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Их </a:t>
            </a:r>
            <a:r>
              <a:rPr lang="ru-RU" dirty="0">
                <a:solidFill>
                  <a:schemeClr val="tx1"/>
                </a:solidFill>
              </a:rPr>
              <a:t>содержанием являются мировоззренческие, </a:t>
            </a:r>
            <a:r>
              <a:rPr lang="ru-RU" dirty="0" smtClean="0">
                <a:solidFill>
                  <a:schemeClr val="tx1"/>
                </a:solidFill>
              </a:rPr>
              <a:t>нравственные, политические </a:t>
            </a:r>
            <a:r>
              <a:rPr lang="ru-RU" dirty="0">
                <a:solidFill>
                  <a:schemeClr val="tx1"/>
                </a:solidFill>
              </a:rPr>
              <a:t>и другие убеждения человека его глубокие и постоянные привязанности.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8092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Мотивация поведения и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494188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Термин мотивация применяется для обозначения совокупности мотивов побуждающих поведение и </a:t>
            </a:r>
            <a:r>
              <a:rPr lang="ru-RU" dirty="0" smtClean="0">
                <a:solidFill>
                  <a:schemeClr val="tx1"/>
                </a:solidFill>
              </a:rPr>
              <a:t>деятельность, </a:t>
            </a:r>
            <a:r>
              <a:rPr lang="ru-RU" dirty="0">
                <a:solidFill>
                  <a:schemeClr val="tx1"/>
                </a:solidFill>
              </a:rPr>
              <a:t>их иерархии процессов и преобразований происходящих в мотивационной сфере личности и ее общей направленности.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Мотив</a:t>
            </a:r>
            <a:r>
              <a:rPr lang="ru-RU" dirty="0" smtClean="0">
                <a:solidFill>
                  <a:schemeClr val="tx1"/>
                </a:solidFill>
              </a:rPr>
              <a:t> -  </a:t>
            </a:r>
            <a:r>
              <a:rPr lang="ru-RU" dirty="0">
                <a:solidFill>
                  <a:schemeClr val="tx1"/>
                </a:solidFill>
              </a:rPr>
              <a:t>это то что ради чего осуществляется поведение или деятельность так. Мотив это предмет который при определенных условиях актуализирует потребность направляет активность человека на этот </a:t>
            </a:r>
            <a:r>
              <a:rPr lang="ru-RU" dirty="0" smtClean="0">
                <a:solidFill>
                  <a:schemeClr val="tx1"/>
                </a:solidFill>
              </a:rPr>
              <a:t>предмет.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967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Мотивация поведения и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494188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Потребность может </a:t>
            </a:r>
            <a:r>
              <a:rPr lang="ru-RU" dirty="0">
                <a:solidFill>
                  <a:schemeClr val="tx1"/>
                </a:solidFill>
              </a:rPr>
              <a:t>проявляться в различных </a:t>
            </a:r>
            <a:r>
              <a:rPr lang="ru-RU" dirty="0" smtClean="0">
                <a:solidFill>
                  <a:schemeClr val="tx1"/>
                </a:solidFill>
              </a:rPr>
              <a:t>мотивах, </a:t>
            </a:r>
            <a:r>
              <a:rPr lang="ru-RU" dirty="0">
                <a:solidFill>
                  <a:schemeClr val="tx1"/>
                </a:solidFill>
              </a:rPr>
              <a:t>с другой стороны в </a:t>
            </a:r>
            <a:r>
              <a:rPr lang="ru-RU" dirty="0" smtClean="0">
                <a:solidFill>
                  <a:schemeClr val="tx1"/>
                </a:solidFill>
              </a:rPr>
              <a:t>мотиве </a:t>
            </a:r>
            <a:r>
              <a:rPr lang="ru-RU" dirty="0">
                <a:solidFill>
                  <a:schemeClr val="tx1"/>
                </a:solidFill>
              </a:rPr>
              <a:t>может воплощаться не </a:t>
            </a:r>
            <a:r>
              <a:rPr lang="ru-RU" dirty="0" smtClean="0">
                <a:solidFill>
                  <a:schemeClr val="tx1"/>
                </a:solidFill>
              </a:rPr>
              <a:t>одна,  </a:t>
            </a:r>
            <a:r>
              <a:rPr lang="ru-RU" dirty="0">
                <a:solidFill>
                  <a:schemeClr val="tx1"/>
                </a:solidFill>
              </a:rPr>
              <a:t>а несколько потребностей.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У</a:t>
            </a:r>
            <a:r>
              <a:rPr lang="ru-RU" b="1" dirty="0" smtClean="0">
                <a:solidFill>
                  <a:schemeClr val="tx1"/>
                </a:solidFill>
              </a:rPr>
              <a:t>становка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это </a:t>
            </a:r>
            <a:r>
              <a:rPr lang="ru-RU" dirty="0" smtClean="0">
                <a:solidFill>
                  <a:schemeClr val="tx1"/>
                </a:solidFill>
              </a:rPr>
              <a:t>неосознаваемые </a:t>
            </a:r>
            <a:r>
              <a:rPr lang="ru-RU" dirty="0">
                <a:solidFill>
                  <a:schemeClr val="tx1"/>
                </a:solidFill>
              </a:rPr>
              <a:t>человеком состояние готовности к определенному восприятию действительности или к определенному поведению. Это предрасположенность к некоторой активности.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 Влечение </a:t>
            </a:r>
            <a:r>
              <a:rPr lang="ru-RU" dirty="0">
                <a:solidFill>
                  <a:schemeClr val="tx1"/>
                </a:solidFill>
              </a:rPr>
              <a:t>- это мотив за которым стоит недостаточно дифференцированная, слабо осознанная потребность.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8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52292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sz="2500" b="1" dirty="0">
                <a:solidFill>
                  <a:schemeClr val="tx1"/>
                </a:solidFill>
              </a:rPr>
              <a:t>Индивид</a:t>
            </a:r>
            <a:r>
              <a:rPr lang="ru-RU" sz="2500" dirty="0">
                <a:solidFill>
                  <a:schemeClr val="tx1"/>
                </a:solidFill>
              </a:rPr>
              <a:t> – это единый представитель биологического вида </a:t>
            </a:r>
            <a:r>
              <a:rPr lang="ru-RU" sz="2500" dirty="0" smtClean="0">
                <a:solidFill>
                  <a:schemeClr val="tx1"/>
                </a:solidFill>
              </a:rPr>
              <a:t>«</a:t>
            </a:r>
            <a:r>
              <a:rPr lang="ru-RU" sz="2500" dirty="0" err="1" smtClean="0">
                <a:solidFill>
                  <a:schemeClr val="tx1"/>
                </a:solidFill>
              </a:rPr>
              <a:t>хомо</a:t>
            </a:r>
            <a:r>
              <a:rPr lang="ru-RU" sz="2500" dirty="0" smtClean="0">
                <a:solidFill>
                  <a:schemeClr val="tx1"/>
                </a:solidFill>
              </a:rPr>
              <a:t> </a:t>
            </a:r>
            <a:r>
              <a:rPr lang="ru-RU" sz="2500" dirty="0">
                <a:solidFill>
                  <a:schemeClr val="tx1"/>
                </a:solidFill>
              </a:rPr>
              <a:t>сапиенс» («человек разумный»). Как индивиды люди отличаются друг от друга не только морфологическими особенностями (рост, телесная конституция, цвет глаз), но и психологическими свойствами (способностями, темпераментом, эмоциональностью).  </a:t>
            </a:r>
          </a:p>
          <a:p>
            <a:pPr marL="114300" indent="0" algn="just">
              <a:buNone/>
            </a:pPr>
            <a:r>
              <a:rPr lang="ru-RU" sz="2500" b="1" dirty="0">
                <a:solidFill>
                  <a:schemeClr val="tx1"/>
                </a:solidFill>
              </a:rPr>
              <a:t>Индивидуальность</a:t>
            </a:r>
            <a:r>
              <a:rPr lang="ru-RU" sz="2500" dirty="0">
                <a:solidFill>
                  <a:schemeClr val="tx1"/>
                </a:solidFill>
              </a:rPr>
              <a:t> – это единство неповторимых личностных свойств конкретного человека. Это своеобразие его психофизиологической структуры (тип темперамента, физические и психические особенности, интеллект, мировоззрение, жизненный опыт).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20000" cy="92211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ЧЕЛОВЕК</a:t>
            </a:r>
            <a:r>
              <a:rPr lang="ru-RU" sz="2800" dirty="0">
                <a:solidFill>
                  <a:schemeClr val="bg1"/>
                </a:solidFill>
              </a:rPr>
              <a:t>. ИНДИВИД</a:t>
            </a:r>
            <a:r>
              <a:rPr lang="ru-RU" sz="2800" dirty="0" smtClean="0">
                <a:solidFill>
                  <a:schemeClr val="bg1"/>
                </a:solidFill>
              </a:rPr>
              <a:t>. ИНДИВИДУАЛЬНОСТЬ</a:t>
            </a:r>
            <a:r>
              <a:rPr lang="ru-RU" sz="2800" dirty="0">
                <a:solidFill>
                  <a:srgbClr val="C0000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7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Мотивация поведения и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494188"/>
          </a:xfrm>
        </p:spPr>
        <p:txBody>
          <a:bodyPr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Интерес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- это активное эмоционально познавательное отношение личности к явлениям действительности, к какой-либо деятельности или другим людям.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chemeClr val="tx1"/>
                </a:solidFill>
              </a:rPr>
              <a:t>Намерение</a:t>
            </a:r>
            <a:r>
              <a:rPr lang="ru-RU" dirty="0" smtClean="0">
                <a:solidFill>
                  <a:schemeClr val="tx1"/>
                </a:solidFill>
              </a:rPr>
              <a:t> - определённо осознаваемый мотив, побуждающий </a:t>
            </a:r>
            <a:r>
              <a:rPr lang="ru-RU" dirty="0">
                <a:solidFill>
                  <a:schemeClr val="tx1"/>
                </a:solidFill>
              </a:rPr>
              <a:t>человека к достижению цели вопреки некоторым потребностям и обстоятельствам.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  Стремление </a:t>
            </a:r>
            <a:r>
              <a:rPr lang="ru-RU" dirty="0" smtClean="0">
                <a:solidFill>
                  <a:schemeClr val="tx1"/>
                </a:solidFill>
              </a:rPr>
              <a:t>- это </a:t>
            </a:r>
            <a:r>
              <a:rPr lang="ru-RU" dirty="0">
                <a:solidFill>
                  <a:schemeClr val="tx1"/>
                </a:solidFill>
              </a:rPr>
              <a:t>собирательное </a:t>
            </a:r>
            <a:r>
              <a:rPr lang="ru-RU" dirty="0" smtClean="0">
                <a:solidFill>
                  <a:schemeClr val="tx1"/>
                </a:solidFill>
              </a:rPr>
              <a:t>понятие, </a:t>
            </a:r>
            <a:r>
              <a:rPr lang="ru-RU" dirty="0">
                <a:solidFill>
                  <a:schemeClr val="tx1"/>
                </a:solidFill>
              </a:rPr>
              <a:t>которое широко используется для обозначения рядом мотивах.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64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792088"/>
          </a:xfrm>
        </p:spPr>
        <p:txBody>
          <a:bodyPr/>
          <a:lstStyle/>
          <a:p>
            <a:r>
              <a:rPr lang="ru-RU" sz="2400" dirty="0" smtClean="0"/>
              <a:t>В </a:t>
            </a:r>
            <a:r>
              <a:rPr lang="ru-RU" sz="2400" dirty="0"/>
              <a:t>отечественной психологии сложился определенный взгляд на понятие «личность». </a:t>
            </a:r>
            <a:br>
              <a:rPr lang="ru-RU" sz="2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280920" cy="504056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1. Личность </a:t>
            </a:r>
            <a:r>
              <a:rPr lang="ru-RU" dirty="0">
                <a:solidFill>
                  <a:schemeClr val="tx1"/>
                </a:solidFill>
              </a:rPr>
              <a:t>является субъектом социальных </a:t>
            </a:r>
            <a:r>
              <a:rPr lang="ru-RU" dirty="0" smtClean="0">
                <a:solidFill>
                  <a:schemeClr val="tx1"/>
                </a:solidFill>
              </a:rPr>
              <a:t>отношений. </a:t>
            </a:r>
            <a:r>
              <a:rPr lang="ru-RU" dirty="0">
                <a:solidFill>
                  <a:schemeClr val="tx1"/>
                </a:solidFill>
              </a:rPr>
              <a:t>Личность определяется своими отношениями к окружающему миру, к общественному окружению, к другим людям. Эти отношения реализуются в той реальной деятельности, посредством которой люди познают мир (природу и общество) и изменяют его.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Личность неотделима от деятельности. В ходе развития субъекта отдельные его деятельности вступают между собой в иерархические отношения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11430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Эти иерархии деятельностей, или, иначе говоря, мотивы человека, образуют ядро личности.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4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 smtClean="0"/>
              <a:t>Определение 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988840"/>
            <a:ext cx="8424936" cy="4135735"/>
          </a:xfrm>
        </p:spPr>
        <p:txBody>
          <a:bodyPr/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Личность - 1) человек как субъект социальных отношений и сознательной деятельности;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2</a:t>
            </a:r>
            <a:r>
              <a:rPr lang="ru-RU" sz="2800" dirty="0">
                <a:solidFill>
                  <a:schemeClr val="tx1"/>
                </a:solidFill>
              </a:rPr>
              <a:t>) определяемое включенностью в социальные связи системное качество индивида, формирующееся в совместной деятельности и общении. 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0808"/>
            <a:ext cx="8424936" cy="4104456"/>
          </a:xfrm>
        </p:spPr>
        <p:txBody>
          <a:bodyPr/>
          <a:lstStyle/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ЛИЧНОСТЬ - </a:t>
            </a:r>
            <a:r>
              <a:rPr lang="ru-RU" dirty="0">
                <a:solidFill>
                  <a:schemeClr val="tx1"/>
                </a:solidFill>
              </a:rPr>
              <a:t>это субъект своей деятельности и совокупность внутренних  условий, через которые преломляются все внешние воздействия, это  сложная система отношений к миру вещей, людям, себе, обусловленная  всей историей общественного развития.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ru-RU" b="1" dirty="0">
                <a:solidFill>
                  <a:schemeClr val="tx1"/>
                </a:solidFill>
              </a:rPr>
              <a:t>ЛИЧНОСТЬ</a:t>
            </a:r>
            <a:r>
              <a:rPr lang="ru-RU" dirty="0">
                <a:solidFill>
                  <a:schemeClr val="tx1"/>
                </a:solidFill>
              </a:rPr>
              <a:t> - это сознательный индивид, занимающий определенное положение в обществе и имеющий определенную социальную функцию. </a:t>
            </a:r>
          </a:p>
        </p:txBody>
      </p:sp>
    </p:spTree>
    <p:extLst>
      <p:ext uri="{BB962C8B-B14F-4D97-AF65-F5344CB8AC3E}">
        <p14:creationId xmlns:p14="http://schemas.microsoft.com/office/powerpoint/2010/main" val="56866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8013" cy="14351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988840"/>
            <a:ext cx="8424936" cy="446449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</a:t>
            </a:r>
            <a:r>
              <a:rPr lang="ru-RU" sz="2800" dirty="0" smtClean="0">
                <a:solidFill>
                  <a:schemeClr val="tx1"/>
                </a:solidFill>
              </a:rPr>
              <a:t>Возникновение </a:t>
            </a:r>
            <a:r>
              <a:rPr lang="ru-RU" sz="2800" dirty="0">
                <a:solidFill>
                  <a:schemeClr val="tx1"/>
                </a:solidFill>
              </a:rPr>
              <a:t>личности как системного качества обусловлено тем, что индивид в совместной деятельности с другими индивидами изменяет мир и посредством этого изменения преобразует и себя, становясь личностью (А.Н. Леонтьев</a:t>
            </a:r>
            <a:r>
              <a:rPr lang="ru-RU" sz="2800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261892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22920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Наиболее известны следующие теории личности: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1) </a:t>
            </a:r>
            <a:r>
              <a:rPr lang="ru-RU" sz="2400" b="1" dirty="0">
                <a:solidFill>
                  <a:schemeClr val="tx1"/>
                </a:solidFill>
              </a:rPr>
              <a:t>типологические</a:t>
            </a:r>
            <a:r>
              <a:rPr lang="ru-RU" sz="2400" dirty="0">
                <a:solidFill>
                  <a:schemeClr val="tx1"/>
                </a:solidFill>
              </a:rPr>
              <a:t> (строят типологии личности исходя из выбора тех или иных оснований, модальностей, критериев, например на основании особенностей строения тела или на основании типа высшей нервной деятельности);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2) </a:t>
            </a:r>
            <a:r>
              <a:rPr lang="ru-RU" sz="2400" b="1" dirty="0">
                <a:solidFill>
                  <a:schemeClr val="tx1"/>
                </a:solidFill>
              </a:rPr>
              <a:t>теории черт </a:t>
            </a:r>
            <a:r>
              <a:rPr lang="ru-RU" sz="2400" dirty="0">
                <a:solidFill>
                  <a:schemeClr val="tx1"/>
                </a:solidFill>
              </a:rPr>
              <a:t>(основное понятие «черта личности», определенная конфигурация черт определяет конкретную личность);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3) </a:t>
            </a:r>
            <a:r>
              <a:rPr lang="ru-RU" sz="2400" b="1" dirty="0">
                <a:solidFill>
                  <a:schemeClr val="tx1"/>
                </a:solidFill>
              </a:rPr>
              <a:t>структурные теории: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психоаналитическая (изучает человека «желающего»);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- когнитивная (изучает человека «думающего»); </a:t>
            </a:r>
          </a:p>
          <a:p>
            <a:pPr marL="11430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-гуманистическая </a:t>
            </a:r>
            <a:r>
              <a:rPr lang="ru-RU" sz="2400" dirty="0">
                <a:solidFill>
                  <a:schemeClr val="tx1"/>
                </a:solidFill>
              </a:rPr>
              <a:t>(изучает человека «</a:t>
            </a:r>
            <a:r>
              <a:rPr lang="ru-RU" sz="2400" dirty="0" err="1">
                <a:solidFill>
                  <a:schemeClr val="tx1"/>
                </a:solidFill>
              </a:rPr>
              <a:t>самоактуализирующегося</a:t>
            </a:r>
            <a:r>
              <a:rPr lang="ru-RU" sz="2400" dirty="0">
                <a:solidFill>
                  <a:schemeClr val="tx1"/>
                </a:solidFill>
              </a:rPr>
              <a:t>»); </a:t>
            </a:r>
          </a:p>
          <a:p>
            <a:pPr marL="114300" indent="0" algn="just">
              <a:buNone/>
            </a:pPr>
            <a:r>
              <a:rPr lang="ru-RU" sz="2400" dirty="0">
                <a:solidFill>
                  <a:schemeClr val="tx1"/>
                </a:solidFill>
              </a:rPr>
              <a:t>4) </a:t>
            </a:r>
            <a:r>
              <a:rPr lang="ru-RU" sz="2400" b="1" dirty="0">
                <a:solidFill>
                  <a:schemeClr val="tx1"/>
                </a:solidFill>
              </a:rPr>
              <a:t>опосредованные теории, </a:t>
            </a:r>
            <a:r>
              <a:rPr lang="ru-RU" sz="2400" b="1" dirty="0" err="1">
                <a:solidFill>
                  <a:schemeClr val="tx1"/>
                </a:solidFill>
              </a:rPr>
              <a:t>деятельностная</a:t>
            </a:r>
            <a:r>
              <a:rPr lang="ru-RU" sz="2400" b="1" dirty="0">
                <a:solidFill>
                  <a:schemeClr val="tx1"/>
                </a:solidFill>
              </a:rPr>
              <a:t> теория личности </a:t>
            </a:r>
            <a:r>
              <a:rPr lang="ru-RU" sz="2400" dirty="0">
                <a:solidFill>
                  <a:schemeClr val="tx1"/>
                </a:solidFill>
              </a:rPr>
              <a:t>(личность как продукт деятельности и как ее субъект, иерархические отношения отдельных видов деятельности субъекта характеризуют его как личность).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7620000" cy="57606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ПСИХОЛОГИЧЕСКИЕ ТЕОРИИ ЛИЧНОСТИ.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52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787208" cy="288032"/>
          </a:xfrm>
        </p:spPr>
        <p:txBody>
          <a:bodyPr/>
          <a:lstStyle/>
          <a:p>
            <a:r>
              <a:rPr lang="ru-RU" sz="2400" dirty="0" smtClean="0"/>
              <a:t>: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3200" b="1" dirty="0">
                <a:solidFill>
                  <a:schemeClr val="bg1"/>
                </a:solidFill>
              </a:rPr>
              <a:t>Личность характеризуется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640960" cy="5040560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1) активностью </a:t>
            </a:r>
            <a:r>
              <a:rPr lang="ru-RU" sz="2600" dirty="0">
                <a:solidFill>
                  <a:schemeClr val="tx1"/>
                </a:solidFill>
              </a:rPr>
              <a:t>– стремлением субъекта выйти за собственные пределы, расширить сферу деятельности, действовать за границами требований ситуации и ролевых предписаний;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2</a:t>
            </a:r>
            <a:r>
              <a:rPr lang="ru-RU" sz="2600" b="1" dirty="0">
                <a:solidFill>
                  <a:schemeClr val="tx1"/>
                </a:solidFill>
              </a:rPr>
              <a:t>) направленностью </a:t>
            </a:r>
            <a:r>
              <a:rPr lang="ru-RU" sz="2600" dirty="0">
                <a:solidFill>
                  <a:schemeClr val="tx1"/>
                </a:solidFill>
              </a:rPr>
              <a:t>– устойчивой доминирующей системой мотивов- интересов, убеждений, идеалов, вкусов и </a:t>
            </a:r>
            <a:r>
              <a:rPr lang="ru-RU" sz="2600" dirty="0" smtClean="0">
                <a:solidFill>
                  <a:schemeClr val="tx1"/>
                </a:solidFill>
              </a:rPr>
              <a:t>пр. </a:t>
            </a:r>
            <a:r>
              <a:rPr lang="ru-RU" sz="2600" dirty="0">
                <a:solidFill>
                  <a:schemeClr val="tx1"/>
                </a:solidFill>
              </a:rPr>
              <a:t>в которых проявляют себя потребности человека;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3</a:t>
            </a:r>
            <a:r>
              <a:rPr lang="ru-RU" sz="2600" b="1" dirty="0">
                <a:solidFill>
                  <a:schemeClr val="tx1"/>
                </a:solidFill>
              </a:rPr>
              <a:t>) глубинными смысловыми структурами </a:t>
            </a:r>
            <a:r>
              <a:rPr lang="ru-RU" sz="2600" dirty="0">
                <a:solidFill>
                  <a:schemeClr val="tx1"/>
                </a:solidFill>
              </a:rPr>
              <a:t>(смысловыми динамическими системами, по Выготскому), обусловливающие ее сознание и поведение;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114300" indent="0" algn="just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4</a:t>
            </a:r>
            <a:r>
              <a:rPr lang="ru-RU" sz="2600" b="1" dirty="0">
                <a:solidFill>
                  <a:schemeClr val="tx1"/>
                </a:solidFill>
              </a:rPr>
              <a:t>) степенью осознанности своих отношений к действительности: </a:t>
            </a:r>
            <a:r>
              <a:rPr lang="ru-RU" sz="2600" dirty="0">
                <a:solidFill>
                  <a:schemeClr val="tx1"/>
                </a:solidFill>
              </a:rPr>
              <a:t>отношения, установки, диспозиции и пр.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ndara"/>
        <a:ea typeface="Microsoft YaHei"/>
        <a:cs typeface=""/>
      </a:majorFont>
      <a:minorFont>
        <a:latin typeface="Candara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2104</Words>
  <Application>Microsoft Office PowerPoint</Application>
  <PresentationFormat>Экран (4:3)</PresentationFormat>
  <Paragraphs>125</Paragraphs>
  <Slides>30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1_Тема Office</vt:lpstr>
      <vt:lpstr>2_Тема Office</vt:lpstr>
      <vt:lpstr>Презентация PowerPoint</vt:lpstr>
      <vt:lpstr>ЧЕЛОВЕК. ИНДИВИД. ИНДИВИДУАЛЬНОСТЬ. </vt:lpstr>
      <vt:lpstr>ЧЕЛОВЕК. ИНДИВИД. ИНДИВИДУАЛЬНОСТЬ. </vt:lpstr>
      <vt:lpstr>В отечественной психологии сложился определенный взгляд на понятие «личность».  </vt:lpstr>
      <vt:lpstr>Определение </vt:lpstr>
      <vt:lpstr>Презентация PowerPoint</vt:lpstr>
      <vt:lpstr>Презентация PowerPoint</vt:lpstr>
      <vt:lpstr>ПСИХОЛОГИЧЕСКИЕ ТЕОРИИ ЛИЧНОСТИ. </vt:lpstr>
      <vt:lpstr>:  Личность характеризуется</vt:lpstr>
      <vt:lpstr>СТРУКТУРА ЛИЧНОСТИ </vt:lpstr>
      <vt:lpstr>СТРУКТУРА ЛИЧНОСТИ </vt:lpstr>
      <vt:lpstr>СТРУКТУРА ЛИЧНОСТИ </vt:lpstr>
      <vt:lpstr>СТРУКТУРА ЛИЧНОСТИ </vt:lpstr>
      <vt:lpstr>СТРУКТУРА ЛИЧНОСТИ </vt:lpstr>
      <vt:lpstr>САМОСОЗНАНИЕ ЛИЧНОСТИ </vt:lpstr>
      <vt:lpstr>САМОСОЗНАНИЕ ЛИЧНОСТИ </vt:lpstr>
      <vt:lpstr>ФУНКЦИИ «Я-КОНЦЕПЦИИ»</vt:lpstr>
      <vt:lpstr>ФУНКЦИИ «Я-КОНЦЕПЦИИ»</vt:lpstr>
      <vt:lpstr>Презентация PowerPoint</vt:lpstr>
      <vt:lpstr>Презентация PowerPoint</vt:lpstr>
      <vt:lpstr>Самооценка </vt:lpstr>
      <vt:lpstr>Самооценка </vt:lpstr>
      <vt:lpstr>Самооценка </vt:lpstr>
      <vt:lpstr>Самооценка </vt:lpstr>
      <vt:lpstr>Уровень притязаний</vt:lpstr>
      <vt:lpstr>Презентация PowerPoint</vt:lpstr>
      <vt:lpstr>Ценностно-мотивационная сфера</vt:lpstr>
      <vt:lpstr>Мотивация поведения и деятельности</vt:lpstr>
      <vt:lpstr>Мотивация поведения и деятельности</vt:lpstr>
      <vt:lpstr>Мотивация поведения и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и агрессия</dc:title>
  <dc:creator>Ivanna</dc:creator>
  <cp:lastModifiedBy>Василиса Васильевна</cp:lastModifiedBy>
  <cp:revision>65</cp:revision>
  <cp:lastPrinted>1601-01-01T00:00:00Z</cp:lastPrinted>
  <dcterms:created xsi:type="dcterms:W3CDTF">2012-03-29T22:02:31Z</dcterms:created>
  <dcterms:modified xsi:type="dcterms:W3CDTF">2020-03-22T08:04:33Z</dcterms:modified>
</cp:coreProperties>
</file>