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90" r:id="rId3"/>
    <p:sldId id="262" r:id="rId4"/>
    <p:sldId id="291" r:id="rId5"/>
    <p:sldId id="264" r:id="rId6"/>
    <p:sldId id="257" r:id="rId7"/>
    <p:sldId id="277" r:id="rId8"/>
    <p:sldId id="292" r:id="rId9"/>
    <p:sldId id="293" r:id="rId10"/>
    <p:sldId id="266" r:id="rId11"/>
    <p:sldId id="279" r:id="rId12"/>
    <p:sldId id="261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8" autoAdjust="0"/>
    <p:restoredTop sz="94660"/>
  </p:normalViewPr>
  <p:slideViewPr>
    <p:cSldViewPr>
      <p:cViewPr varScale="1">
        <p:scale>
          <a:sx n="68" d="100"/>
          <a:sy n="68" d="100"/>
        </p:scale>
        <p:origin x="18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1E95B3-5C01-4060-9B69-423E15135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37C53B-BBDD-4C76-9C16-EF9366223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706432-8753-4587-8DDD-E7078D5B0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7182D-6833-40EF-81F8-5FBFBD865C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057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2432B-59B8-4DEE-A685-A3CCA96EF6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10B49-4340-4A09-BB1F-AE55C4FBB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7F0998-BF8B-4BEC-936C-2C1E6FD00F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DD53-DE5C-4EED-93B2-0F1BCD3354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306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D80604-9CF4-400F-8B37-185A10971C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5E09C6-0636-4B91-A08E-8F97E3071E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3435ED-935C-439A-B79C-2DBB20538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0163-188C-4403-AA01-2EED3F543E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440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476B62-E52B-4338-8578-D89002EA5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A995D3-F850-4772-8771-B744DEB15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355F4B-5DCD-4561-A611-A95ABC7093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19E3-B58A-46B1-9471-5C3E6247FB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049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DD3670-5842-4A63-9B5E-0ECE16C56D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08A09-2A4F-490D-9368-00C77F0329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621AB0-AAE2-4006-8E23-F9E83C5E7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4B96-D5B7-4651-BEFE-BEBD2B6977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296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D6FF6-F2F0-4BE7-B344-E7224BE3B4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59F355-A245-4725-B4C1-98A44BB5B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76A6E4-7BDF-4B42-A248-DE454CAD65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06AA3-90F9-4B04-844B-CB31FE1095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923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F78E55-067A-45D9-8F48-6A71282F29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730344-12A9-4E7D-B46D-E7BFF8BBB1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7A87A64-D718-41FE-8EBA-BA2AC758C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2B25-9646-4F98-8A6D-ACED3AED50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278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592768-9A4E-49B5-80EB-AE3C121BAD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626F11-6722-46BC-B5CF-C6A7005FF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058ABD-D8A3-4A06-9F0A-4AFB4E5BD4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30A2-E2FA-44FF-94DF-20B931F05B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820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A9CB56-2334-4498-AAB8-4A13E7808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1D61C0-6E02-4945-9D3E-A9FE4F6C6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6C472A-8931-422C-8718-91E73B4F3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A8BBF-AF39-404A-A1CF-0639CD204E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E5BC07-48A7-4B5D-8B0C-9305F2930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F08D6D-F248-4AC8-972B-C22AB400E5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CA5A8-0674-47EE-9CC2-2C70E4FF3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18DDC-F33E-41CE-8605-F03E24B951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913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A4CD53-E7D9-45EE-A698-796F2DA067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1959B3-7344-4CFB-9D92-C6A92A9DF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7759A3-A98D-472C-8E2B-4200FA373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156F5-BB23-4D0A-B83C-5B3FA0486A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305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31B53C9-8C69-4FDA-A0AA-FB54FBB42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D59859-BDFD-4174-8E3C-D234425E9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F02B6F-C1DD-4B29-9E99-51E25C26F2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2C302F-B82B-458A-87DC-80C4602216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C9EFEA-0CA9-41C1-81BD-CE89CFAF81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458D672-7729-4953-8884-A66AE20779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DE3F1-012F-479C-906C-D0836C6CA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759542"/>
            <a:ext cx="7461504" cy="1674419"/>
          </a:xfrm>
        </p:spPr>
        <p:txBody>
          <a:bodyPr/>
          <a:lstStyle/>
          <a:p>
            <a:r>
              <a:rPr lang="ru-RU" altLang="ru-RU" sz="2800" dirty="0">
                <a:solidFill>
                  <a:srgbClr val="0070C0"/>
                </a:solidFill>
              </a:rPr>
              <a:t>Т-1 Горнопромышленная экология как наука</a:t>
            </a:r>
            <a:endParaRPr lang="ru-RU" sz="3300" dirty="0">
              <a:solidFill>
                <a:srgbClr val="0070C0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6B76E4A-0379-4F04-A2AB-6E5CC94126E1}"/>
              </a:ext>
            </a:extLst>
          </p:cNvPr>
          <p:cNvSpPr txBox="1"/>
          <p:nvPr/>
        </p:nvSpPr>
        <p:spPr>
          <a:xfrm>
            <a:off x="327226" y="241621"/>
            <a:ext cx="8489548" cy="772126"/>
          </a:xfrm>
          <a:prstGeom prst="rect">
            <a:avLst/>
          </a:prstGeom>
        </p:spPr>
        <p:txBody>
          <a:bodyPr vert="horz" wrap="square" lIns="0" tIns="7739" rIns="0" bIns="0" rtlCol="0">
            <a:spAutoFit/>
          </a:bodyPr>
          <a:lstStyle/>
          <a:p>
            <a:pPr marL="775" algn="ctr">
              <a:spcBef>
                <a:spcPts val="61"/>
              </a:spcBef>
            </a:pP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marL="775" algn="ctr">
              <a:spcBef>
                <a:spcPts val="61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автономное образовательное учреждение высшего образования</a:t>
            </a:r>
          </a:p>
          <a:p>
            <a:pPr marL="775" algn="ctr">
              <a:spcBef>
                <a:spcPts val="61"/>
              </a:spcBef>
            </a:pP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Северо-Восточный федеральный университет имени </a:t>
            </a: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М.К.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8D50526-8746-49BA-9C88-AA8FAD8B0AD2}"/>
              </a:ext>
            </a:extLst>
          </p:cNvPr>
          <p:cNvSpPr txBox="1"/>
          <p:nvPr/>
        </p:nvSpPr>
        <p:spPr>
          <a:xfrm>
            <a:off x="2536493" y="1664970"/>
            <a:ext cx="4071014" cy="654536"/>
          </a:xfrm>
          <a:prstGeom prst="rect">
            <a:avLst/>
          </a:prstGeom>
        </p:spPr>
        <p:txBody>
          <a:bodyPr vert="horz" wrap="square" lIns="0" tIns="8126" rIns="0" bIns="0" rtlCol="0">
            <a:spAutoFit/>
          </a:bodyPr>
          <a:lstStyle/>
          <a:p>
            <a:pPr>
              <a:spcBef>
                <a:spcPts val="31"/>
              </a:spcBef>
            </a:pP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8" algn="ctr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Горнопромышленная экология</a:t>
            </a: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6F2CF-1E74-43AD-A4D9-59B87C8768EC}"/>
              </a:ext>
            </a:extLst>
          </p:cNvPr>
          <p:cNvSpPr txBox="1"/>
          <p:nvPr/>
        </p:nvSpPr>
        <p:spPr>
          <a:xfrm>
            <a:off x="3275856" y="5085184"/>
            <a:ext cx="5537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Поисеева Саргылана Иннокентьевна, к.б.н., доцент кафедры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«Техносферная безопасность» Горного института</a:t>
            </a:r>
          </a:p>
        </p:txBody>
      </p:sp>
    </p:spTree>
    <p:extLst>
      <p:ext uri="{BB962C8B-B14F-4D97-AF65-F5344CB8AC3E}">
        <p14:creationId xmlns:p14="http://schemas.microsoft.com/office/powerpoint/2010/main" val="16048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4A284701-A49E-416A-90B6-6589C2EF9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964488" cy="648072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000" dirty="0"/>
              <a:t>Мировая добыча всех видов </a:t>
            </a:r>
            <a:r>
              <a:rPr lang="ru-RU" sz="2000" dirty="0" err="1"/>
              <a:t>исчерпаемых</a:t>
            </a:r>
            <a:r>
              <a:rPr lang="ru-RU" sz="2000" dirty="0"/>
              <a:t> ресурсов непрерывно возрастает. Подсчитано, что при сохранении современных темпов добычи полезных ископаемых большинство рудных ресурсов будет исчерпано за ближайшие 50-100 лет.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000" dirty="0"/>
              <a:t>Современный период развития отрасли осложняется целым рядом вызовов в сфере экологической безопасности и эффективности добычи полезных ископаемых, к которым следует отнести: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неблагоприятное состояние окружающей среды в горнодобывающих регионах, которое осложняется следующими факторами: ежегодный рост экономической оценки нанесенного экологического ущерба; значительная численность населения, проживающего в регионах добычи; выбросы в атмосферу загрязняющих веществ, из них 95 % газообразные вещества;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истощение природных ресурсов, выраженное в ежегодном нарушении земель, уровне рекультивации земель 25-30 % от нарушенных в течение года; загрязнение водных ресурсов до 86- 88 %.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высокие темпы накопления и низкий уровень утилизации отходов. </a:t>
            </a:r>
            <a:endParaRPr lang="ru-RU" alt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715DD4-A45F-4313-A5E2-1BC411D47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64" y="532246"/>
            <a:ext cx="8363272" cy="5793507"/>
          </a:xfrm>
        </p:spPr>
        <p:txBody>
          <a:bodyPr/>
          <a:lstStyle/>
          <a:p>
            <a:r>
              <a:rPr lang="ru-RU" sz="2000" dirty="0"/>
              <a:t>Горная промышленность входит в первую десятку отраслей, оказывающих наибольшее негативное воздействие на окружающую среду. Это воздействие проявляется в заборе воды из природных источников, сбросе загрязненных сточных вод в водные объекты, выбросе вредных веществ в атмосферу, изъятии из землепользования и нарушении земель, образовании и размещении отходов производства. В целом производственно-хозяйственная деятельность оказывает достаточно высокое многостороннее антропогенное негативное воздействие на отдельные компоненты природной среды и природные комплексы в целом.</a:t>
            </a:r>
          </a:p>
          <a:p>
            <a:r>
              <a:rPr lang="ru-RU" sz="2000" dirty="0"/>
              <a:t>Технология ресурсосбережения заключается в производстве и реализации конечных продуктов с минимальным расходом вещества и энергии на всех этапах производственного цикла (от добывающих до «распределяющих» отраслей) и с наименьшим воздействием на природные экосистемы и человека. Это выражается, прежде всего, в энергетической эффективности – соотношении между затрачиваемой энергией и полезным продуктом, получаемым при этих затратах. </a:t>
            </a:r>
          </a:p>
        </p:txBody>
      </p:sp>
    </p:spTree>
    <p:extLst>
      <p:ext uri="{BB962C8B-B14F-4D97-AF65-F5344CB8AC3E}">
        <p14:creationId xmlns:p14="http://schemas.microsoft.com/office/powerpoint/2010/main" val="21906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B2454E6C-3313-4235-826A-81CCFEC5D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8893175" cy="640901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dirty="0"/>
              <a:t>Для настоящего времени характерна модель общества, которая базируется на использовании значительного количества энергии и минеральных ресурсов и с большой скоростью превращает высоко качественную энергию в низкокачественную, а ресурсы – в отходы, в загрязняющие компоненты.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Принятая в большинстве развитых стран концепция устойчивого развития мира ставит во главу угла разумное использование энергии и рециркуляцию вещества, добычу минеральных ресурсов с минимальными потерями и разубоживанием, вторичное использование </a:t>
            </a:r>
            <a:r>
              <a:rPr lang="ru-RU" sz="2000" dirty="0" err="1"/>
              <a:t>невозобновимых</a:t>
            </a:r>
            <a:r>
              <a:rPr lang="ru-RU" sz="2000" dirty="0"/>
              <a:t> ресурсов, сокращение потребления и потерь энергии. В этой модели будущего общества на всех уровнях (локальном, региональном, глобальном) не должен быть превышен порог экологической устойчивости окружающей среды. При этом для ограничения потерь ресурсов и предотвращения загрязнения необходимо учитывать информацию о воздействиях на окружающую среду на «входе» в нее. Например, значительно проще и дешевле предотвратить попадание токсичного загрязнителя в подземные воды, служащие источником питьевых вод, чем пытаться очистить уже загрязненную воду. Уменьшение сроков разложения отходов также является одним из направлений ресурсосбережения. Наиболее долговечные загрязнители окружающей среды – пластмассы (по некоторым данным, наиболее легко разлагающиеся виды пластмасс требуют для осуществления этого процесса не менее 100 лет).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3EEC46C-BB00-4DFE-A40E-EB06CFB3E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04664"/>
            <a:ext cx="8964488" cy="6264696"/>
          </a:xfrm>
        </p:spPr>
        <p:txBody>
          <a:bodyPr/>
          <a:lstStyle/>
          <a:p>
            <a:pPr marL="0" indent="0">
              <a:buNone/>
            </a:pPr>
            <a:r>
              <a:rPr lang="ru-RU" sz="1900" dirty="0"/>
              <a:t>В последнее время среди других проблем, связанных с минеральными ресурсами, всё большее внимание за рубежом уделяется проблеме влияния добычи и использования минеральных ресурсов на окружающую среду, что объясняется рядом причин, в том числе: </a:t>
            </a:r>
          </a:p>
          <a:p>
            <a:r>
              <a:rPr lang="ru-RU" sz="1900" dirty="0"/>
              <a:t>1. Крупными нарушениями состояний биосферы в ряде горнопромышленных регионов, ставящими под угрозу здоровье проживающих там людей. </a:t>
            </a:r>
          </a:p>
          <a:p>
            <a:r>
              <a:rPr lang="ru-RU" sz="1900" dirty="0"/>
              <a:t>2. Возможностью пополнения резервов многих видов минеральных ресурсов в ряде стран только за счёт экологически «грязных» источников, таких, как нефтяные пески, битуминозные сланцы, бедные руды, и др., разработка которых серьёзно угрожает природной среде. </a:t>
            </a:r>
          </a:p>
          <a:p>
            <a:r>
              <a:rPr lang="ru-RU" sz="1900" dirty="0"/>
              <a:t>3. Перестройкой в настоящее время или в ближайшей перспективе ряда технологических процессов (из-за энергетических затруднений), которая может существенно ухудшить состояние окружающей среды.</a:t>
            </a:r>
          </a:p>
          <a:p>
            <a:r>
              <a:rPr lang="ru-RU" sz="1900" dirty="0"/>
              <a:t>4. Наглядностью отрицательного воздействия горного производства на окружающую среду (создание техногенного ландшафта, нарушение водного и воздушного режимов в горнопромышленных районах и др.). </a:t>
            </a:r>
          </a:p>
          <a:p>
            <a:r>
              <a:rPr lang="ru-RU" sz="1900" dirty="0"/>
              <a:t>5. «Ответственностью» минеральных ресурсов, используемых в различных отраслях промышленности и сельском хозяйстве, за экологическую чистоту последующей производственной цепочки</a:t>
            </a:r>
          </a:p>
        </p:txBody>
      </p:sp>
    </p:spTree>
    <p:extLst>
      <p:ext uri="{BB962C8B-B14F-4D97-AF65-F5344CB8AC3E}">
        <p14:creationId xmlns:p14="http://schemas.microsoft.com/office/powerpoint/2010/main" val="275778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81EE25-1F3E-48FD-B55D-3797D656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507288" cy="6192688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В проблеме охраны окружающей среды от вредного воздействия горного производства имеется ещё много не решённых вопросов, обусловленных рядом причин объективного и субъективного характера: </a:t>
            </a:r>
          </a:p>
          <a:p>
            <a:pPr>
              <a:buFontTx/>
              <a:buChar char="-"/>
            </a:pPr>
            <a:r>
              <a:rPr lang="ru-RU" sz="2000" dirty="0"/>
              <a:t>недостаточным обоснованием экологических ограничений в технологии добычи и переработки ископаемых; </a:t>
            </a:r>
          </a:p>
          <a:p>
            <a:pPr>
              <a:buFontTx/>
              <a:buChar char="-"/>
            </a:pPr>
            <a:r>
              <a:rPr lang="ru-RU" sz="2000" dirty="0"/>
              <a:t>качественными различиями кругооборота вещества и энергии в искусственных (хозяйственных) системах по сравнению с естественными (экологическими); </a:t>
            </a:r>
          </a:p>
          <a:p>
            <a:pPr>
              <a:buFontTx/>
              <a:buChar char="-"/>
            </a:pPr>
            <a:r>
              <a:rPr lang="ru-RU" sz="2000" dirty="0"/>
              <a:t>противоречиями между требованиями улучшения технико-экономических показателей горного производства и необходимостью сохранения биосферы в оптимальном состоянии; </a:t>
            </a:r>
          </a:p>
          <a:p>
            <a:pPr>
              <a:buFontTx/>
              <a:buChar char="-"/>
            </a:pPr>
            <a:r>
              <a:rPr lang="ru-RU" sz="2000" dirty="0"/>
              <a:t>недостаточной разработанностью методов экономической оценки природных ресурсов и ущерба, наносимого горным производством элементам биосферы; </a:t>
            </a:r>
          </a:p>
          <a:p>
            <a:pPr>
              <a:buFontTx/>
              <a:buChar char="-"/>
            </a:pPr>
            <a:r>
              <a:rPr lang="ru-RU" sz="2000" dirty="0"/>
              <a:t>ведомственным подходом к охране и рациональному использованию природных ресурсов; </a:t>
            </a:r>
          </a:p>
          <a:p>
            <a:pPr>
              <a:buFontTx/>
              <a:buChar char="-"/>
            </a:pPr>
            <a:r>
              <a:rPr lang="ru-RU" sz="2000" dirty="0"/>
              <a:t>недостаточной эрудицией работников горного производства в вопросах экологии.</a:t>
            </a:r>
          </a:p>
        </p:txBody>
      </p:sp>
    </p:spTree>
    <p:extLst>
      <p:ext uri="{BB962C8B-B14F-4D97-AF65-F5344CB8AC3E}">
        <p14:creationId xmlns:p14="http://schemas.microsoft.com/office/powerpoint/2010/main" val="1909133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9DC1EE-81B7-4537-BF39-24825D5C5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68250"/>
            <a:ext cx="8229600" cy="5721499"/>
          </a:xfrm>
        </p:spPr>
        <p:txBody>
          <a:bodyPr/>
          <a:lstStyle/>
          <a:p>
            <a:r>
              <a:rPr lang="ru-RU" sz="2000" dirty="0"/>
              <a:t>Важнейшей стороной проблемы взаимодействия горного производства с окружающей средой в современных условиях является и всё более усиливающаяся обратная связь, т.е. влияние условий окружающей среды на выбор решений при проектировании, строительстве горных предприятий и их эксплуатации (способ осушения месторождения, вид рекультивации, способ отбойки горной массы, размещение внешних отвалов и др.). </a:t>
            </a:r>
          </a:p>
          <a:p>
            <a:r>
              <a:rPr lang="ru-RU" sz="2000" dirty="0"/>
              <a:t>Для разработки и успешной реализации долгосрочной общегосударственной программы рационального и эффективного использования минеральных ресурсов в сочетании с охраной окружающей среды необходимо под иным углом зрения рассматривать деятельность горного предприятия и интенсивно развивать научные исследования в этом направлении.</a:t>
            </a:r>
          </a:p>
        </p:txBody>
      </p:sp>
    </p:spTree>
    <p:extLst>
      <p:ext uri="{BB962C8B-B14F-4D97-AF65-F5344CB8AC3E}">
        <p14:creationId xmlns:p14="http://schemas.microsoft.com/office/powerpoint/2010/main" val="397246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41CA93EB-BD81-45F3-96F6-DF88FCAF2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337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/>
              <a:t>Развитие человеческой цивилизации невозможно без потребления природных ресурсов. Суммарная добыча минеральных ресурсов и топлива составляет миллиарды тонн.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При этом производственная деятельность горнопромышленного комплекса оказывает значительное воздействие на окружающую среду: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в атмосферу выбрасываются миллионы тонн вредных веществ,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в водоемы сбрасывается миллионы кубометров загрязнённых сточных вод,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а на поверхности земли складируется огромное количество твёрдых отходов.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12A687D3-9ADE-4990-AA20-285CC3C2BD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dirty="0"/>
              <a:t>С каждым годом техногенное воздействие на окружающую природную среду возрастает, так как добывать минеральные ресурсы приходится во все более сложных условиях - с большей глубины, в сложных условиях залегания, с невысоким содержанием ценного компонента.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/>
              <a:t>Борьба человека за выживание переросла в борьбу за существование с комфортом. Обеспечение комфорта потребовало потребления энергии и использования минеральных ресурсов колоссальных объёмов. Влияние деятельности человека на окружающую среду достигло размеров, соизмеримых с влиянием геологических процессов на Землю.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6B4367-9FD5-4760-A22F-6B9892C38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dirty="0"/>
              <a:t>В настоящее время существованию человечества угрожают два фактора:</a:t>
            </a:r>
          </a:p>
          <a:p>
            <a:pPr eaLnBrk="1" hangingPunct="1"/>
            <a:r>
              <a:rPr lang="ru-RU" altLang="ru-RU" sz="2400" dirty="0"/>
              <a:t>- техногенное воздействие самого человека на окружающий его мир (ядерные испытания и радиоактивное загрязнение, безграничное потребление энергетических и минеральных ресурсов и др.);</a:t>
            </a:r>
          </a:p>
          <a:p>
            <a:pPr eaLnBrk="1" hangingPunct="1"/>
            <a:r>
              <a:rPr lang="ru-RU" altLang="ru-RU" sz="2400" dirty="0"/>
              <a:t>- эволюционное развитие Земли, уносящее жизни миллионов людей в результате вулканической деятельности, землетрясений, цунами и пр.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043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0291E346-6788-4C9A-BCAF-FB0A41B9A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640763" cy="6337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/>
              <a:t>Для сохранения своего жизненного потенциала необходимо, </a:t>
            </a:r>
          </a:p>
          <a:p>
            <a:pPr eaLnBrk="1" hangingPunct="1"/>
            <a:r>
              <a:rPr lang="ru-RU" altLang="ru-RU" dirty="0"/>
              <a:t>во-первых, обеспечить разумный подход к своему влиянию на окружающую природную среду, </a:t>
            </a:r>
          </a:p>
          <a:p>
            <a:pPr eaLnBrk="1" hangingPunct="1"/>
            <a:r>
              <a:rPr lang="ru-RU" altLang="ru-RU" dirty="0"/>
              <a:t>во-вторых, сосредоточить все свои знания и научный интеллект на прогнозировании, предупреждении и защите от воздействий стихий природы.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83BEEBBB-57C8-43FC-931F-358BFB0F21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8291512" cy="612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/>
              <a:t>Мощное влияние на окружающую среду (на живые и неживые компоненты природы) оказывает горное производство. Сохранить баланс между экологией и экономикой в горном деле призвана горная экология.</a:t>
            </a:r>
            <a:endParaRPr lang="ru-RU" altLang="ru-RU" sz="2800" i="1" dirty="0"/>
          </a:p>
          <a:p>
            <a:pPr eaLnBrk="1" hangingPunct="1">
              <a:lnSpc>
                <a:spcPct val="80000"/>
              </a:lnSpc>
            </a:pPr>
            <a:r>
              <a:rPr lang="ru-RU" altLang="ru-RU" sz="2800" i="1" dirty="0"/>
              <a:t>Горная экология — </a:t>
            </a:r>
            <a:r>
              <a:rPr lang="ru-RU" altLang="ru-RU" sz="2800" dirty="0"/>
              <a:t>наука, изучающая взаимодействие горного производства с окружающей </a:t>
            </a:r>
            <a:r>
              <a:rPr lang="ru-RU" altLang="ru-RU" sz="2800" i="1" dirty="0"/>
              <a:t>природной средой</a:t>
            </a:r>
            <a:r>
              <a:rPr lang="ru-RU" altLang="ru-RU" sz="2800" dirty="0"/>
              <a:t>, создающая научную и инженерную основу обеспечения </a:t>
            </a:r>
            <a:r>
              <a:rPr lang="ru-RU" altLang="ru-RU" sz="2800" i="1" dirty="0"/>
              <a:t>экологической безопасности </a:t>
            </a:r>
            <a:r>
              <a:rPr lang="ru-RU" altLang="ru-RU" sz="2800" dirty="0"/>
              <a:t>по отношению к </a:t>
            </a:r>
            <a:r>
              <a:rPr lang="ru-RU" altLang="ru-RU" sz="2800" i="1" dirty="0"/>
              <a:t>биосфере</a:t>
            </a:r>
            <a:r>
              <a:rPr lang="ru-RU" altLang="ru-RU" sz="2800" dirty="0"/>
              <a:t>, при освоении минеральных ресурсов Земли.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/>
              <a:t>Один из аспектов горной экологии наряду с экологической геологией (геоэкологией) и экологической гидрогеологией — </a:t>
            </a:r>
            <a:r>
              <a:rPr lang="ru-RU" altLang="ru-RU" sz="2800" i="1" dirty="0"/>
              <a:t>горнопромышленная экология</a:t>
            </a:r>
            <a:r>
              <a:rPr lang="ru-RU" altLang="ru-RU" sz="2800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1E77D-9B02-4BEA-8F99-EF130770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Основные экологические проблемы при горнодобывающей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0BA3DD-DEBE-4FA1-9051-47D85D141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r>
              <a:rPr lang="ru-RU" sz="2400" b="1" i="1" dirty="0">
                <a:solidFill>
                  <a:srgbClr val="C00000"/>
                </a:solidFill>
              </a:rPr>
              <a:t>Горнопромышленная экология </a:t>
            </a:r>
            <a:r>
              <a:rPr lang="ru-RU" sz="2400" dirty="0"/>
              <a:t>– это наука, изучающая </a:t>
            </a:r>
            <a:r>
              <a:rPr lang="ru-RU" altLang="ru-RU" sz="2400" dirty="0"/>
              <a:t>закономерности воздействия человека на окружающую среду в сфере горного производства и в первую очередь взаимосвязь физических и химических процессов, лежащих в основе добычи и переработки полезных ископаемых, с кругооборотом вещества и энергии в биосфере. </a:t>
            </a:r>
          </a:p>
          <a:p>
            <a:r>
              <a:rPr lang="ru-RU" altLang="ru-RU" sz="2400" b="1" dirty="0"/>
              <a:t>Горнопромышленная экология </a:t>
            </a:r>
            <a:r>
              <a:rPr lang="ru-RU" altLang="ru-RU" sz="2400" dirty="0"/>
              <a:t>связана с такими областями знаний, как природопользование, </a:t>
            </a:r>
            <a:r>
              <a:rPr lang="ru-RU" altLang="ru-RU" sz="2400" dirty="0" err="1"/>
              <a:t>геотехнология</a:t>
            </a:r>
            <a:r>
              <a:rPr lang="ru-RU" altLang="ru-RU" sz="2400" dirty="0"/>
              <a:t>, обогащение полезных ископаемых, </a:t>
            </a:r>
            <a:r>
              <a:rPr lang="ru-RU" altLang="ru-RU" sz="2400" i="1" dirty="0"/>
              <a:t>геоэкология</a:t>
            </a:r>
            <a:r>
              <a:rPr lang="ru-RU" altLang="ru-RU" sz="2400" dirty="0"/>
              <a:t>, экономика и другими естественными науками.</a:t>
            </a:r>
          </a:p>
          <a:p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91755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4EEBA5-7102-42E2-959C-7EDA0238A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К </a:t>
            </a:r>
            <a:r>
              <a:rPr lang="ru-RU" sz="2000" b="1" dirty="0">
                <a:solidFill>
                  <a:srgbClr val="C00000"/>
                </a:solidFill>
              </a:rPr>
              <a:t>задачам</a:t>
            </a:r>
            <a:r>
              <a:rPr lang="ru-RU" sz="2000" dirty="0"/>
              <a:t> горнопромышленной экологии относятся: </a:t>
            </a:r>
          </a:p>
          <a:p>
            <a:r>
              <a:rPr lang="ru-RU" sz="2000" dirty="0"/>
              <a:t>- изучение закономерностей воздействия человека на окружающую среду в сфере горного производства, </a:t>
            </a:r>
          </a:p>
          <a:p>
            <a:r>
              <a:rPr lang="ru-RU" sz="2000" dirty="0"/>
              <a:t>- создание научной основы рациональной эксплуатации минеральных ресурсов, </a:t>
            </a:r>
          </a:p>
          <a:p>
            <a:r>
              <a:rPr lang="ru-RU" sz="2000" dirty="0"/>
              <a:t>- прогнозирование изменений природы под влиянием деятельности человека, </a:t>
            </a:r>
          </a:p>
          <a:p>
            <a:r>
              <a:rPr lang="ru-RU" sz="2000" dirty="0"/>
              <a:t>- оптимизация технологических решений, исходя из минимального ущерба окружающей среде и здоровью человека, </a:t>
            </a:r>
          </a:p>
          <a:p>
            <a:r>
              <a:rPr lang="ru-RU" sz="2000" dirty="0"/>
              <a:t>- создание научной основы для восстановление разрушенных природных систем (например, рекультивация земель), </a:t>
            </a:r>
          </a:p>
          <a:p>
            <a:r>
              <a:rPr lang="ru-RU" sz="2000" dirty="0"/>
              <a:t>- создание модели взаимодействия человека с окружающей средой в сфере горного производства.</a:t>
            </a:r>
          </a:p>
          <a:p>
            <a:pPr marL="0" indent="0">
              <a:buNone/>
            </a:pPr>
            <a:r>
              <a:rPr lang="ru-RU" altLang="ru-RU" sz="2200" i="1" dirty="0"/>
              <a:t>Главной задачей </a:t>
            </a:r>
            <a:r>
              <a:rPr lang="ru-RU" altLang="ru-RU" sz="2200" dirty="0"/>
              <a:t>горнопромышленной экологии является сохранение естественной </a:t>
            </a:r>
            <a:r>
              <a:rPr lang="ru-RU" altLang="ru-RU" sz="2200" dirty="0" err="1"/>
              <a:t>биоты</a:t>
            </a:r>
            <a:r>
              <a:rPr lang="ru-RU" altLang="ru-RU" sz="2200" dirty="0"/>
              <a:t> экосистемы за счёт применения технологий добычи полезных ископаемых, позволяющих не превышать динамическое равновесие между живыми и неживыми компонентами, связанных между собой обменом вещества и энергии.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6728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F5792C7D-349D-4DA6-AABE-33E38C3DA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6553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2000" dirty="0"/>
              <a:t>Во второй половине ХХ в. было использовано столько минерального сырья, сколько за всю предыдущую историю человечества.</a:t>
            </a:r>
          </a:p>
          <a:p>
            <a:pPr eaLnBrk="1" hangingPunct="1">
              <a:defRPr/>
            </a:pPr>
            <a:r>
              <a:rPr lang="ru-RU" sz="2000" dirty="0"/>
              <a:t>Большую опасность представляет загрязнение планеты, в частности Мирового океана, из-за увеличения добычи нефти на морских промыслах. Огромные нефтяные пятна губительны для жизни представителей флоры и фауны океана. Самой уязвимой частью природы стала пресная вода. Сточные воды, пестициды, удобрения, ртуть, мышьяк, свинец, радиоактивные загрязнения и многое другое в огромных количествах попадают в реки, озера и моря. </a:t>
            </a:r>
          </a:p>
          <a:p>
            <a:pPr eaLnBrk="1" hangingPunct="1">
              <a:defRPr/>
            </a:pPr>
            <a:r>
              <a:rPr lang="ru-RU" sz="2000" dirty="0"/>
              <a:t>Для уменьшения негативного влияния необходимо развивать комплексный подход к использованию сырья, </a:t>
            </a:r>
            <a:r>
              <a:rPr lang="ru-RU" sz="2000" i="1" dirty="0"/>
              <a:t>ресурсосберегающие технологии</a:t>
            </a:r>
            <a:r>
              <a:rPr lang="ru-RU" sz="2000" dirty="0"/>
              <a:t>, обеспечивающие уменьшение расхода сырьевых ресурсов, используемых в промышленности, при сохранении или увеличении объема конечной продукции, что является одним из важнейших элементов развития мирового сообщества в соответствии с моделью устойчивого развития.</a:t>
            </a:r>
          </a:p>
          <a:p>
            <a:pPr eaLnBrk="1" hangingPunct="1"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1530</Words>
  <Application>Microsoft Office PowerPoint</Application>
  <PresentationFormat>Экран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Оформление по умолчанию</vt:lpstr>
      <vt:lpstr>Т-1 Горнопромышленная экология как наука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экологические проблемы при горнодобывающей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Горнопромышленная экология</dc:title>
  <dc:creator>Саргылана</dc:creator>
  <cp:lastModifiedBy>Поисеева Саргылана Иннокентьевна</cp:lastModifiedBy>
  <cp:revision>50</cp:revision>
  <dcterms:created xsi:type="dcterms:W3CDTF">2015-01-16T01:35:34Z</dcterms:created>
  <dcterms:modified xsi:type="dcterms:W3CDTF">2022-09-16T06:31:15Z</dcterms:modified>
</cp:coreProperties>
</file>