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8E44-15A5-4DE9-B505-F42B4E84D2E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FDEC5-D8FA-448A-9DA4-74D7AEDCA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80831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Знаковые и незнаковые свойства языка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/>
              <a:t>Свободное словосочетание </a:t>
            </a:r>
            <a:r>
              <a:rPr lang="ru-RU" dirty="0"/>
              <a:t>тяготеет в аспекте знаковости к </a:t>
            </a:r>
            <a:r>
              <a:rPr lang="ru-RU" dirty="0" smtClean="0"/>
              <a:t>предложению</a:t>
            </a:r>
            <a:r>
              <a:rPr lang="ru-RU" dirty="0"/>
              <a:t>, а </a:t>
            </a:r>
            <a:r>
              <a:rPr lang="ru-RU" u="sng" dirty="0"/>
              <a:t>устойчивое</a:t>
            </a:r>
            <a:r>
              <a:rPr lang="ru-RU" dirty="0"/>
              <a:t> — к слову.</a:t>
            </a:r>
          </a:p>
          <a:p>
            <a:r>
              <a:rPr lang="ru-RU" dirty="0" smtClean="0"/>
              <a:t>На </a:t>
            </a:r>
            <a:r>
              <a:rPr lang="ru-RU" u="sng" dirty="0"/>
              <a:t>предложение</a:t>
            </a:r>
            <a:r>
              <a:rPr lang="ru-RU" dirty="0"/>
              <a:t> в рассматриваемом аспекте выработались </a:t>
            </a:r>
            <a:r>
              <a:rPr lang="ru-RU" dirty="0" smtClean="0"/>
              <a:t>две основные </a:t>
            </a:r>
            <a:r>
              <a:rPr lang="ru-RU" dirty="0"/>
              <a:t>точки зрения: это либо сочетание знаков (слов), либо </a:t>
            </a:r>
            <a:r>
              <a:rPr lang="ru-RU" dirty="0" smtClean="0"/>
              <a:t>особый </a:t>
            </a:r>
            <a:r>
              <a:rPr lang="ru-RU" dirty="0"/>
              <a:t>целостный знак. В любом случае предложение имеет и план </a:t>
            </a:r>
            <a:r>
              <a:rPr lang="ru-RU" dirty="0" smtClean="0"/>
              <a:t>выражения</a:t>
            </a:r>
            <a:r>
              <a:rPr lang="ru-RU" dirty="0"/>
              <a:t>, и план содержания. Именно предложение </a:t>
            </a:r>
            <a:r>
              <a:rPr lang="ru-RU" dirty="0" smtClean="0"/>
              <a:t>обеспечивает</a:t>
            </a:r>
            <a:r>
              <a:rPr lang="en-US" i="1" dirty="0" smtClean="0"/>
              <a:t> </a:t>
            </a:r>
            <a:r>
              <a:rPr lang="ru-RU" dirty="0"/>
              <a:t>языку возможность передавать любую информацию. В последние годы в качестве знака языка некоторые лингвисты </a:t>
            </a:r>
            <a:r>
              <a:rPr lang="ru-RU" dirty="0" smtClean="0"/>
              <a:t>рассматривают </a:t>
            </a:r>
            <a:r>
              <a:rPr lang="ru-RU" u="sng" dirty="0"/>
              <a:t>текст</a:t>
            </a:r>
            <a:r>
              <a:rPr lang="ru-RU" dirty="0"/>
              <a:t>. Его трактовка как языкового знака </a:t>
            </a:r>
            <a:r>
              <a:rPr lang="ru-RU" dirty="0" smtClean="0"/>
              <a:t>полностью </a:t>
            </a:r>
            <a:r>
              <a:rPr lang="ru-RU" dirty="0"/>
              <a:t>совпадает с предложением: это либо сочетание знаков, либо отдельный целостный знак, однако у него есть и план выражения, и план содержания.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Таким образом, язык шире всякой знаковой системы. Основная его единица — слово — является не просто условным знаком — сигналом. Это важнейшее средство для выражения мысли, то есть отражения объективной действительности. Слово служит для </a:t>
            </a:r>
            <a:r>
              <a:rPr lang="ru-RU" dirty="0" smtClean="0"/>
              <a:t>передачи </a:t>
            </a:r>
            <a:r>
              <a:rPr lang="ru-RU" dirty="0"/>
              <a:t>различной информации, зачастую более широкой и </a:t>
            </a:r>
            <a:r>
              <a:rPr lang="ru-RU" dirty="0" smtClean="0"/>
              <a:t>глубокой</a:t>
            </a:r>
            <a:r>
              <a:rPr lang="ru-RU" dirty="0"/>
              <a:t>, чем значение слова (подтекст, </a:t>
            </a:r>
            <a:r>
              <a:rPr lang="ru-RU" dirty="0" err="1"/>
              <a:t>предтекст</a:t>
            </a:r>
            <a:r>
              <a:rPr lang="ru-RU" dirty="0"/>
              <a:t>, прагматика и т. д</a:t>
            </a:r>
            <a:r>
              <a:rPr lang="ru-RU" dirty="0" smtClean="0"/>
              <a:t>.).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pPr lvl="0"/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Основы семиотики языка и литературы заложили </a:t>
            </a:r>
            <a:r>
              <a:rPr lang="ru-RU" dirty="0" smtClean="0"/>
              <a:t>представители </a:t>
            </a:r>
            <a:r>
              <a:rPr lang="ru-RU" dirty="0"/>
              <a:t>европейского структурализма 20-30-х </a:t>
            </a:r>
            <a:r>
              <a:rPr lang="ru-RU" dirty="0" smtClean="0"/>
              <a:t>гг. </a:t>
            </a:r>
            <a:r>
              <a:rPr lang="de-DE" dirty="0" smtClean="0"/>
              <a:t>XX </a:t>
            </a:r>
            <a:r>
              <a:rPr lang="ru-RU" dirty="0" smtClean="0"/>
              <a:t>в</a:t>
            </a:r>
            <a:r>
              <a:rPr lang="ru-RU" dirty="0"/>
              <a:t>. — Пражской лингвистической школы и Копенгагенского лингвистического </a:t>
            </a:r>
            <a:r>
              <a:rPr lang="ru-RU" dirty="0" smtClean="0"/>
              <a:t>круж</a:t>
            </a:r>
            <a:r>
              <a:rPr lang="ru-RU" dirty="0"/>
              <a:t>ка (Н. С. Трубецкой, Р. О. Якобсон, </a:t>
            </a:r>
            <a:r>
              <a:rPr lang="ru-RU" dirty="0" smtClean="0"/>
              <a:t>Л</a:t>
            </a:r>
            <a:r>
              <a:rPr lang="ru-RU" dirty="0"/>
              <a:t>. </a:t>
            </a:r>
            <a:r>
              <a:rPr lang="ru-RU" dirty="0" err="1" smtClean="0"/>
              <a:t>Ельмслев</a:t>
            </a:r>
            <a:r>
              <a:rPr lang="ru-RU" dirty="0" smtClean="0"/>
              <a:t>). </a:t>
            </a:r>
            <a:r>
              <a:rPr lang="ru-RU" dirty="0"/>
              <a:t>Зарождение семиотики связывают с трудами Ч. Морриса </a:t>
            </a:r>
            <a:r>
              <a:rPr lang="ru-RU" dirty="0" smtClean="0"/>
              <a:t>«Основы </a:t>
            </a:r>
            <a:r>
              <a:rPr lang="ru-RU" dirty="0"/>
              <a:t>теории </a:t>
            </a:r>
            <a:r>
              <a:rPr lang="ru-RU" dirty="0" smtClean="0"/>
              <a:t>знаков» </a:t>
            </a:r>
            <a:r>
              <a:rPr lang="ru-RU" dirty="0"/>
              <a:t>(1938 г.), </a:t>
            </a:r>
            <a:r>
              <a:rPr lang="ru-RU" dirty="0" smtClean="0"/>
              <a:t>«Знаки</a:t>
            </a:r>
            <a:r>
              <a:rPr lang="ru-RU" dirty="0"/>
              <a:t>, язык и </a:t>
            </a:r>
            <a:r>
              <a:rPr lang="ru-RU" dirty="0" smtClean="0"/>
              <a:t>поведение» </a:t>
            </a:r>
            <a:r>
              <a:rPr lang="ru-RU" dirty="0"/>
              <a:t>(1964 г</a:t>
            </a:r>
            <a:r>
              <a:rPr lang="ru-RU" dirty="0" smtClean="0"/>
              <a:t>.), хотя </a:t>
            </a:r>
            <a:r>
              <a:rPr lang="ru-RU" dirty="0"/>
              <a:t>ее основы заложил американский математик и логик Г. Пирс. </a:t>
            </a:r>
            <a:endParaRPr lang="ru-RU" dirty="0" smtClean="0"/>
          </a:p>
          <a:p>
            <a:r>
              <a:rPr lang="ru-RU" dirty="0" smtClean="0"/>
              <a:t>Ю</a:t>
            </a:r>
            <a:r>
              <a:rPr lang="ru-RU" dirty="0"/>
              <a:t>. С. Степанов предлагает следующее определение семиотики: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научная </a:t>
            </a:r>
            <a:r>
              <a:rPr lang="ru-RU" dirty="0" smtClean="0"/>
              <a:t>дисциплина</a:t>
            </a:r>
            <a:r>
              <a:rPr lang="ru-RU" dirty="0"/>
              <a:t>, изучающая общее в строении и функционировании </a:t>
            </a:r>
            <a:r>
              <a:rPr lang="ru-RU" dirty="0" smtClean="0"/>
              <a:t>различных </a:t>
            </a:r>
            <a:r>
              <a:rPr lang="ru-RU" dirty="0"/>
              <a:t>знаковых (семиотических) систем, хранящих и </a:t>
            </a:r>
            <a:r>
              <a:rPr lang="ru-RU" dirty="0" smtClean="0"/>
              <a:t>передающих </a:t>
            </a:r>
            <a:r>
              <a:rPr lang="ru-RU" dirty="0"/>
              <a:t>информацию, будь то системы, действующие в человеческом обществе (главным образом язык, а также некоторые явления </a:t>
            </a:r>
            <a:r>
              <a:rPr lang="ru-RU" dirty="0" smtClean="0"/>
              <a:t>культуры</a:t>
            </a:r>
            <a:r>
              <a:rPr lang="ru-RU" dirty="0"/>
              <a:t>, обычаи и обряды, кино и т. д.), в природе (коммуникация в мире животных) или в самом человеке (например, зрительное и слуховое восприятие предметов; логическое рассуждение);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smtClean="0"/>
              <a:t>система </a:t>
            </a:r>
            <a:r>
              <a:rPr lang="ru-RU" dirty="0"/>
              <a:t>того или иного объекта, рассматриваемого с точки зрения </a:t>
            </a:r>
            <a:r>
              <a:rPr lang="ru-RU" dirty="0" smtClean="0"/>
              <a:t>семиотики </a:t>
            </a:r>
            <a:r>
              <a:rPr lang="ru-RU" dirty="0"/>
              <a:t>в 1-м значении (напр., </a:t>
            </a:r>
            <a:r>
              <a:rPr lang="ru-RU" dirty="0" smtClean="0"/>
              <a:t>семиотика </a:t>
            </a:r>
            <a:r>
              <a:rPr lang="ru-RU" dirty="0"/>
              <a:t>лирики А. А. Блока; </a:t>
            </a:r>
            <a:r>
              <a:rPr lang="ru-RU" dirty="0" smtClean="0"/>
              <a:t>семиотика </a:t>
            </a:r>
            <a:r>
              <a:rPr lang="ru-RU" dirty="0"/>
              <a:t>обращений, принятых в рус. </a:t>
            </a:r>
            <a:r>
              <a:rPr lang="ru-RU" dirty="0" smtClean="0"/>
              <a:t>яз</a:t>
            </a:r>
            <a:r>
              <a:rPr lang="ru-RU" dirty="0" smtClean="0"/>
              <a:t>.) </a:t>
            </a:r>
            <a:r>
              <a:rPr lang="ru-RU" dirty="0"/>
              <a:t>ЛЭС, с. </a:t>
            </a:r>
            <a:r>
              <a:rPr lang="ru-RU" dirty="0" smtClean="0"/>
              <a:t>440.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Семиотика понимается как общая теория знака. Она </a:t>
            </a:r>
            <a:r>
              <a:rPr lang="ru-RU" dirty="0" smtClean="0"/>
              <a:t>рассматривает </a:t>
            </a:r>
            <a:r>
              <a:rPr lang="ru-RU" dirty="0"/>
              <a:t>природу знаков и знаковую ситуацию, основные операции над различными знаками. В соответствии с этим в семиотике </a:t>
            </a:r>
            <a:r>
              <a:rPr lang="ru-RU" dirty="0" smtClean="0"/>
              <a:t>выделялись </a:t>
            </a:r>
            <a:r>
              <a:rPr lang="ru-RU" dirty="0"/>
              <a:t>три раздела: 1) синтактика (синтаксические правила), </a:t>
            </a:r>
            <a:r>
              <a:rPr lang="ru-RU" dirty="0" smtClean="0"/>
              <a:t>изучающая </a:t>
            </a:r>
            <a:r>
              <a:rPr lang="ru-RU" dirty="0"/>
              <a:t>отношения знаков друг к другу в пределах данной знаковой системы или знаковой ситуации; 2) семантика (семантические </a:t>
            </a:r>
            <a:r>
              <a:rPr lang="ru-RU" dirty="0" smtClean="0"/>
              <a:t>правила</a:t>
            </a:r>
            <a:r>
              <a:rPr lang="ru-RU" dirty="0"/>
              <a:t>), рассматривающая отношение знаков к обозначаемым (</a:t>
            </a:r>
            <a:r>
              <a:rPr lang="ru-RU" dirty="0" smtClean="0"/>
              <a:t>указываемым</a:t>
            </a:r>
            <a:r>
              <a:rPr lang="ru-RU" dirty="0"/>
              <a:t>) предметам; 3) прагматика (прагматические правила), </a:t>
            </a:r>
            <a:r>
              <a:rPr lang="ru-RU" dirty="0" smtClean="0"/>
              <a:t>анализирующая </a:t>
            </a:r>
            <a:r>
              <a:rPr lang="ru-RU" dirty="0"/>
              <a:t>отношение использующих знаки к знакам.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А. А. Уфимцева приводит следующее определение языкового знака — </a:t>
            </a:r>
            <a:r>
              <a:rPr lang="ru-RU" dirty="0" smtClean="0"/>
              <a:t>«материальное </a:t>
            </a:r>
            <a:r>
              <a:rPr lang="ru-RU" dirty="0"/>
              <a:t>образование (двусторонняя единица </a:t>
            </a:r>
            <a:r>
              <a:rPr lang="ru-RU" dirty="0" smtClean="0"/>
              <a:t>языка</a:t>
            </a:r>
            <a:r>
              <a:rPr lang="ru-RU" dirty="0"/>
              <a:t>), репрезентирующее предмет, свойство, отношение к </a:t>
            </a:r>
            <a:r>
              <a:rPr lang="ru-RU" dirty="0" smtClean="0"/>
              <a:t>действительности</a:t>
            </a:r>
            <a:r>
              <a:rPr lang="ru-RU" dirty="0"/>
              <a:t>; в своей совокупности </a:t>
            </a:r>
            <a:r>
              <a:rPr lang="ru-RU" dirty="0" smtClean="0"/>
              <a:t>знаки языка (3</a:t>
            </a:r>
            <a:r>
              <a:rPr lang="ru-RU" dirty="0"/>
              <a:t>. Я</a:t>
            </a:r>
            <a:r>
              <a:rPr lang="ru-RU" dirty="0" smtClean="0"/>
              <a:t>.)  </a:t>
            </a:r>
            <a:r>
              <a:rPr lang="ru-RU" dirty="0"/>
              <a:t>образуют особого рода </a:t>
            </a:r>
            <a:r>
              <a:rPr lang="ru-RU" dirty="0" smtClean="0"/>
              <a:t>знаковую </a:t>
            </a:r>
            <a:r>
              <a:rPr lang="ru-RU" dirty="0"/>
              <a:t>систему — язык. 3. Я. </a:t>
            </a:r>
            <a:r>
              <a:rPr lang="ru-RU" dirty="0" smtClean="0"/>
              <a:t>представляют </a:t>
            </a:r>
            <a:r>
              <a:rPr lang="ru-RU" dirty="0"/>
              <a:t>единство определенного мыслительного содержания (означаемого) и цепочки </a:t>
            </a:r>
            <a:r>
              <a:rPr lang="ru-RU" dirty="0" err="1" smtClean="0"/>
              <a:t>фонематически</a:t>
            </a:r>
            <a:r>
              <a:rPr lang="ru-RU" dirty="0" smtClean="0"/>
              <a:t> </a:t>
            </a:r>
            <a:r>
              <a:rPr lang="ru-RU" dirty="0"/>
              <a:t>расчлененных звуков (означающего). Две стороны 3. Я., будучи поставлены в отношение постоянной опосредованной сознанием связи, составляют устойчивое единство, которое посредством </a:t>
            </a:r>
            <a:r>
              <a:rPr lang="ru-RU" dirty="0" smtClean="0"/>
              <a:t>чувственно </a:t>
            </a:r>
            <a:r>
              <a:rPr lang="ru-RU" dirty="0"/>
              <a:t>воспринимаемой формы знака, т. е. его материального </a:t>
            </a:r>
            <a:r>
              <a:rPr lang="ru-RU" dirty="0" smtClean="0"/>
              <a:t>носителя</a:t>
            </a:r>
            <a:r>
              <a:rPr lang="ru-RU" dirty="0"/>
              <a:t>, репрезентирует социально приданное ему значение; только в единстве и взаимосвязи двух сторон 3. Я. сознанием "</a:t>
            </a:r>
            <a:r>
              <a:rPr lang="ru-RU" dirty="0" smtClean="0"/>
              <a:t>схватывается</a:t>
            </a:r>
            <a:r>
              <a:rPr lang="ru-RU" dirty="0"/>
              <a:t>", а знаком обозначается и выражается определенный "кусочек действительности", вычлененные факты и </a:t>
            </a:r>
            <a:r>
              <a:rPr lang="ru-RU" dirty="0" smtClean="0"/>
              <a:t>события» </a:t>
            </a:r>
            <a:r>
              <a:rPr lang="ru-RU" dirty="0"/>
              <a:t>(ЛЭС, с. 167).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Основные </a:t>
            </a:r>
            <a:r>
              <a:rPr lang="ru-RU" dirty="0"/>
              <a:t>свойства знака:</a:t>
            </a:r>
          </a:p>
          <a:p>
            <a:pPr lvl="0"/>
            <a:r>
              <a:rPr lang="ru-RU" dirty="0" smtClean="0"/>
              <a:t>1) материальность</a:t>
            </a:r>
            <a:r>
              <a:rPr lang="ru-RU" dirty="0"/>
              <a:t>, т. е. чувственное восприятие</a:t>
            </a:r>
            <a:r>
              <a:rPr lang="ru-RU" dirty="0" smtClean="0"/>
              <a:t>;</a:t>
            </a:r>
            <a:r>
              <a:rPr lang="de-DE" dirty="0" smtClean="0"/>
              <a:t> </a:t>
            </a:r>
            <a:endParaRPr lang="ru-RU" dirty="0"/>
          </a:p>
          <a:p>
            <a:pPr lvl="0"/>
            <a:r>
              <a:rPr lang="ru-RU" dirty="0" smtClean="0"/>
              <a:t>2) обозначение </a:t>
            </a:r>
            <a:r>
              <a:rPr lang="ru-RU" dirty="0"/>
              <a:t>чего-либо, пребывающего вне его. Объект, </a:t>
            </a:r>
            <a:r>
              <a:rPr lang="ru-RU" dirty="0" smtClean="0"/>
              <a:t>обозначенный </a:t>
            </a:r>
            <a:r>
              <a:rPr lang="ru-RU" dirty="0"/>
              <a:t>знаком, называется денотатом или референтом;</a:t>
            </a:r>
          </a:p>
          <a:p>
            <a:pPr lvl="0"/>
            <a:r>
              <a:rPr lang="ru-RU" dirty="0" smtClean="0"/>
              <a:t>3) отсутствие </a:t>
            </a:r>
            <a:r>
              <a:rPr lang="ru-RU" dirty="0"/>
              <a:t>естественной связи между обозначаемым и </a:t>
            </a:r>
            <a:r>
              <a:rPr lang="ru-RU" dirty="0" smtClean="0"/>
              <a:t>обозначающим</a:t>
            </a:r>
            <a:r>
              <a:rPr lang="ru-RU" dirty="0"/>
              <a:t>;</a:t>
            </a:r>
          </a:p>
          <a:p>
            <a:pPr lvl="0"/>
            <a:r>
              <a:rPr lang="ru-RU" dirty="0" smtClean="0"/>
              <a:t>4) информативность </a:t>
            </a:r>
            <a:r>
              <a:rPr lang="ru-RU" dirty="0"/>
              <a:t>(способность нести информацию и </a:t>
            </a:r>
            <a:r>
              <a:rPr lang="ru-RU" dirty="0" smtClean="0"/>
              <a:t>использоваться </a:t>
            </a:r>
            <a:r>
              <a:rPr lang="ru-RU" dirty="0"/>
              <a:t>с коммуникативной целью);</a:t>
            </a:r>
          </a:p>
          <a:p>
            <a:pPr lvl="0"/>
            <a:r>
              <a:rPr lang="ru-RU" dirty="0" smtClean="0"/>
              <a:t>5) системность</a:t>
            </a:r>
            <a:r>
              <a:rPr lang="ru-RU" dirty="0"/>
              <a:t>, т. е. знак получает свое значение лишь при </a:t>
            </a:r>
            <a:r>
              <a:rPr lang="ru-RU" dirty="0" smtClean="0"/>
              <a:t>условии </a:t>
            </a:r>
            <a:r>
              <a:rPr lang="ru-RU" dirty="0"/>
              <a:t>вхождения в определенную знаковую систему. </a:t>
            </a:r>
            <a:r>
              <a:rPr lang="ru-RU" dirty="0" smtClean="0"/>
              <a:t>Например</a:t>
            </a:r>
            <a:r>
              <a:rPr lang="ru-RU" dirty="0"/>
              <a:t>, знак! в пунктуации — восклицательный знак, в </a:t>
            </a:r>
            <a:r>
              <a:rPr lang="ru-RU" dirty="0" smtClean="0"/>
              <a:t>дорожной </a:t>
            </a:r>
            <a:r>
              <a:rPr lang="ru-RU" dirty="0"/>
              <a:t>знаковой системе — </a:t>
            </a:r>
            <a:r>
              <a:rPr lang="ru-RU" dirty="0" smtClean="0"/>
              <a:t>«опасная дорога», </a:t>
            </a:r>
            <a:r>
              <a:rPr lang="ru-RU" dirty="0"/>
              <a:t>в </a:t>
            </a:r>
            <a:r>
              <a:rPr lang="ru-RU" dirty="0" smtClean="0"/>
              <a:t>шахматной</a:t>
            </a:r>
            <a:r>
              <a:rPr lang="de-DE" dirty="0" smtClean="0"/>
              <a:t> </a:t>
            </a:r>
            <a:r>
              <a:rPr lang="ru-RU" dirty="0" smtClean="0"/>
              <a:t>игре </a:t>
            </a:r>
            <a:r>
              <a:rPr lang="ru-RU" dirty="0"/>
              <a:t>— </a:t>
            </a:r>
            <a:r>
              <a:rPr lang="ru-RU" dirty="0" smtClean="0"/>
              <a:t>«интересный ход».</a:t>
            </a:r>
            <a:r>
              <a:rPr lang="de-DE" dirty="0" smtClean="0"/>
              <a:t> </a:t>
            </a:r>
            <a:endParaRPr lang="ru-RU" dirty="0" smtClean="0"/>
          </a:p>
          <a:p>
            <a:pPr lvl="0"/>
            <a:r>
              <a:rPr lang="ru-RU" dirty="0"/>
              <a:t>В жизни общества применяются знаки нескольких типов, </a:t>
            </a:r>
            <a:r>
              <a:rPr lang="ru-RU" dirty="0" smtClean="0"/>
              <a:t>наиболее </a:t>
            </a:r>
            <a:r>
              <a:rPr lang="ru-RU" dirty="0"/>
              <a:t>известны знаки — признаки, знаки — сигналы, знаки — </a:t>
            </a:r>
            <a:r>
              <a:rPr lang="ru-RU" dirty="0" smtClean="0"/>
              <a:t>символы</a:t>
            </a:r>
            <a:r>
              <a:rPr lang="ru-RU" dirty="0"/>
              <a:t>, языковые знаки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Язык как знаковая система особого 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Особенности знаковой системы:</a:t>
            </a:r>
          </a:p>
          <a:p>
            <a:pPr lvl="0"/>
            <a:r>
              <a:rPr lang="ru-RU" dirty="0" smtClean="0"/>
              <a:t>1) Прежде </a:t>
            </a:r>
            <a:r>
              <a:rPr lang="ru-RU" dirty="0"/>
              <a:t>всего язык — универсальная знаковая система, </a:t>
            </a:r>
            <a:r>
              <a:rPr lang="ru-RU" dirty="0" smtClean="0"/>
              <a:t>обслуживающая </a:t>
            </a:r>
            <a:r>
              <a:rPr lang="ru-RU" dirty="0"/>
              <a:t>человека во всех сферах его жизни и деятельности</a:t>
            </a:r>
            <a:r>
              <a:rPr lang="ru-RU" dirty="0" smtClean="0"/>
              <a:t>. Поэтому </a:t>
            </a:r>
            <a:r>
              <a:rPr lang="ru-RU" dirty="0"/>
              <a:t>язык должен быть способен выразить любое новое </a:t>
            </a:r>
            <a:r>
              <a:rPr lang="ru-RU" dirty="0" smtClean="0"/>
              <a:t>содержание</a:t>
            </a:r>
            <a:r>
              <a:rPr lang="ru-RU" dirty="0"/>
              <a:t>. Искусственные знаковые системы (светофор, </a:t>
            </a:r>
            <a:r>
              <a:rPr lang="ru-RU" dirty="0" smtClean="0"/>
              <a:t>сигнализация флажками </a:t>
            </a:r>
            <a:r>
              <a:rPr lang="ru-RU" dirty="0"/>
              <a:t>и т. п.) обслуживают человека в строго </a:t>
            </a:r>
            <a:r>
              <a:rPr lang="ru-RU" dirty="0" smtClean="0"/>
              <a:t>определенных ситуациях</a:t>
            </a:r>
            <a:r>
              <a:rPr lang="ru-RU" dirty="0"/>
              <a:t>.</a:t>
            </a:r>
          </a:p>
          <a:p>
            <a:pPr lvl="0"/>
            <a:r>
              <a:rPr lang="ru-RU" dirty="0" smtClean="0"/>
              <a:t>2) Количество </a:t>
            </a:r>
            <a:r>
              <a:rPr lang="ru-RU" dirty="0"/>
              <a:t>содержания, передаваемое искусственными </a:t>
            </a:r>
            <a:r>
              <a:rPr lang="ru-RU" dirty="0" smtClean="0"/>
              <a:t>знаковыми системами ограниченно.</a:t>
            </a:r>
            <a:r>
              <a:rPr lang="ru-RU" dirty="0"/>
              <a:t> Количество содержания, передаваемого средствами языка, в принципе безгранично. Эта безграничность создается, во-первых, способностью к взаимному комбинированию знаков и, во-вторых, способностью получать по мере надобности новые значения, не утрачивая или не обязательно утрачивая при этом старые.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3.	Язык — система по своей внутренней структуре значительно</a:t>
            </a:r>
            <a:br>
              <a:rPr lang="ru-RU" dirty="0"/>
            </a:br>
            <a:r>
              <a:rPr lang="ru-RU" dirty="0"/>
              <a:t>более сложная, чем искусственные знаковые системы. Сложность</a:t>
            </a:r>
            <a:br>
              <a:rPr lang="ru-RU" dirty="0"/>
            </a:br>
            <a:r>
              <a:rPr lang="ru-RU" dirty="0"/>
              <a:t>проявляется в том, что целостное сообщение лишь в редких </a:t>
            </a:r>
            <a:r>
              <a:rPr lang="ru-RU" dirty="0" smtClean="0"/>
              <a:t>случаях </a:t>
            </a:r>
            <a:r>
              <a:rPr lang="ru-RU" dirty="0"/>
              <a:t>передается одним языковым знаком (Стоп! Марш! Бегом!). </a:t>
            </a:r>
            <a:r>
              <a:rPr lang="ru-RU" dirty="0" smtClean="0"/>
              <a:t>Обычно </a:t>
            </a:r>
            <a:r>
              <a:rPr lang="ru-RU" dirty="0"/>
              <a:t>сообщение — это комбинация большего или меньшего </a:t>
            </a:r>
            <a:r>
              <a:rPr lang="ru-RU" dirty="0" smtClean="0"/>
              <a:t>количества </a:t>
            </a:r>
            <a:r>
              <a:rPr lang="ru-RU" dirty="0"/>
              <a:t>знаков. </a:t>
            </a:r>
            <a:r>
              <a:rPr lang="ru-RU" dirty="0" smtClean="0"/>
              <a:t>Комбинация - свободная</a:t>
            </a:r>
            <a:r>
              <a:rPr lang="ru-RU" dirty="0"/>
              <a:t>, создаваемая </a:t>
            </a:r>
            <a:r>
              <a:rPr lang="ru-RU" dirty="0" smtClean="0"/>
              <a:t>говорящим </a:t>
            </a:r>
            <a:r>
              <a:rPr lang="ru-RU" dirty="0"/>
              <a:t>в момент речи, она не существует заранее, не может быть </a:t>
            </a:r>
            <a:r>
              <a:rPr lang="ru-RU" dirty="0" smtClean="0"/>
              <a:t>стандартной</a:t>
            </a:r>
            <a:r>
              <a:rPr lang="ru-RU" dirty="0"/>
              <a:t>.</a:t>
            </a:r>
          </a:p>
          <a:p>
            <a:pPr lvl="0"/>
            <a:r>
              <a:rPr lang="ru-RU" dirty="0" smtClean="0"/>
              <a:t>4. Каждый </a:t>
            </a:r>
            <a:r>
              <a:rPr lang="ru-RU" dirty="0"/>
              <a:t>язык — это система, складывавшаяся и </a:t>
            </a:r>
            <a:r>
              <a:rPr lang="ru-RU" dirty="0" smtClean="0"/>
              <a:t>изменявшаяся </a:t>
            </a:r>
            <a:r>
              <a:rPr lang="ru-RU" dirty="0"/>
              <a:t>стихийно, на протяжении тысячелетий, поэтому в каждом языке</a:t>
            </a:r>
            <a:br>
              <a:rPr lang="ru-RU" dirty="0"/>
            </a:br>
            <a:r>
              <a:rPr lang="ru-RU" dirty="0"/>
              <a:t>немало "нелогичного", "нерационального" и противоречивого (</a:t>
            </a:r>
            <a:r>
              <a:rPr lang="ru-RU" dirty="0" smtClean="0"/>
              <a:t>омонимы</a:t>
            </a:r>
            <a:r>
              <a:rPr lang="ru-RU" dirty="0"/>
              <a:t>, дублеты, полисемия). В искусственных знаковых системах</a:t>
            </a:r>
            <a:br>
              <a:rPr lang="ru-RU" dirty="0"/>
            </a:br>
            <a:r>
              <a:rPr lang="ru-RU" dirty="0"/>
              <a:t>одному знаку соответствует одно-единственное содержание.</a:t>
            </a:r>
          </a:p>
          <a:p>
            <a:pPr lvl="0"/>
            <a:r>
              <a:rPr lang="ru-RU" dirty="0" smtClean="0"/>
              <a:t>5. Только </a:t>
            </a:r>
            <a:r>
              <a:rPr lang="ru-RU" dirty="0"/>
              <a:t>язык, но не искусственные знаковые системы, </a:t>
            </a:r>
            <a:r>
              <a:rPr lang="ru-RU" dirty="0" smtClean="0"/>
              <a:t>является </a:t>
            </a:r>
            <a:r>
              <a:rPr lang="ru-RU" dirty="0"/>
              <a:t>средством формирования мысли. Последняя не существует или,</a:t>
            </a:r>
            <a:br>
              <a:rPr lang="ru-RU" dirty="0"/>
            </a:br>
            <a:r>
              <a:rPr lang="ru-RU" dirty="0"/>
              <a:t>по крайней мере, не является мыслью в подлинном смысле слова,</a:t>
            </a:r>
            <a:br>
              <a:rPr lang="ru-RU" dirty="0"/>
            </a:br>
            <a:r>
              <a:rPr lang="ru-RU" dirty="0"/>
              <a:t>пока она не оформлена при помощи языка.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Какие единицы </a:t>
            </a:r>
            <a:r>
              <a:rPr lang="ru-RU" dirty="0"/>
              <a:t>языка являются знаками?</a:t>
            </a:r>
          </a:p>
          <a:p>
            <a:r>
              <a:rPr lang="ru-RU" dirty="0"/>
              <a:t>Еще Ф. де Соссюр одним из основных признаков знака считал наличие в нем плана содержания и плана выражения. План </a:t>
            </a:r>
            <a:r>
              <a:rPr lang="ru-RU" dirty="0" smtClean="0"/>
              <a:t>выражения </a:t>
            </a:r>
            <a:r>
              <a:rPr lang="ru-RU" dirty="0"/>
              <a:t>(оптический или акустический) мы чувственно </a:t>
            </a:r>
            <a:r>
              <a:rPr lang="ru-RU" dirty="0" smtClean="0"/>
              <a:t>воспринимаем</a:t>
            </a:r>
            <a:r>
              <a:rPr lang="ru-RU" dirty="0"/>
              <a:t>. План содержания несет в себе значение знака и, следовательно, обладает семантикой.</a:t>
            </a:r>
          </a:p>
          <a:p>
            <a:r>
              <a:rPr lang="ru-RU" dirty="0"/>
              <a:t>Рассмотрим единицы языка с точки зрения наличия плана </a:t>
            </a:r>
            <a:r>
              <a:rPr lang="ru-RU" dirty="0" smtClean="0"/>
              <a:t>выражения </a:t>
            </a:r>
            <a:r>
              <a:rPr lang="ru-RU" dirty="0"/>
              <a:t>и плана содержания.</a:t>
            </a:r>
          </a:p>
          <a:p>
            <a:r>
              <a:rPr lang="ru-RU" dirty="0"/>
              <a:t>Наиболее сложной с указанных позиций является фонема, </a:t>
            </a:r>
            <a:r>
              <a:rPr lang="ru-RU" dirty="0" smtClean="0"/>
              <a:t>поскольку </a:t>
            </a:r>
            <a:r>
              <a:rPr lang="ru-RU" dirty="0"/>
              <a:t>в разных концепциях и план выражения, и план </a:t>
            </a:r>
            <a:r>
              <a:rPr lang="ru-RU" dirty="0" smtClean="0"/>
              <a:t>содержания </a:t>
            </a:r>
            <a:r>
              <a:rPr lang="ru-RU" dirty="0"/>
              <a:t>фонемы понимается по-разному. Если следовать точке зрения И. А. </a:t>
            </a:r>
            <a:r>
              <a:rPr lang="ru-RU" dirty="0" err="1"/>
              <a:t>Бодуэна</a:t>
            </a:r>
            <a:r>
              <a:rPr lang="ru-RU" dirty="0"/>
              <a:t> де </a:t>
            </a:r>
            <a:r>
              <a:rPr lang="ru-RU" dirty="0" err="1" smtClean="0"/>
              <a:t>Куртенэ</a:t>
            </a:r>
            <a:r>
              <a:rPr lang="ru-RU" dirty="0" smtClean="0"/>
              <a:t>, </a:t>
            </a:r>
            <a:r>
              <a:rPr lang="ru-RU" dirty="0"/>
              <a:t>то фонема плана выражения не имеет, т. к. это идеальное образование. В </a:t>
            </a:r>
            <a:r>
              <a:rPr lang="ru-RU" dirty="0" smtClean="0"/>
              <a:t>других теориях </a:t>
            </a:r>
            <a:r>
              <a:rPr lang="ru-RU" dirty="0"/>
              <a:t>(Московская фонологическая школа и др.) фонема — это звук в основном своем звучании, т. е. план выражения очевиден. </a:t>
            </a:r>
            <a:r>
              <a:rPr lang="ru-RU" dirty="0" smtClean="0"/>
              <a:t>Согласно </a:t>
            </a:r>
            <a:r>
              <a:rPr lang="ru-RU" dirty="0"/>
              <a:t>традиционной точке зрения, фонема значения не имеет, т. е. </a:t>
            </a:r>
            <a:r>
              <a:rPr lang="ru-RU" dirty="0" smtClean="0"/>
              <a:t>отсутствует </a:t>
            </a:r>
            <a:r>
              <a:rPr lang="ru-RU" dirty="0"/>
              <a:t>план содержания, однако психолингвистические </a:t>
            </a:r>
            <a:r>
              <a:rPr lang="ru-RU" dirty="0" smtClean="0"/>
              <a:t>эксперименты </a:t>
            </a:r>
            <a:r>
              <a:rPr lang="ru-RU" dirty="0"/>
              <a:t>А. П. </a:t>
            </a:r>
            <a:r>
              <a:rPr lang="ru-RU" dirty="0" smtClean="0"/>
              <a:t>Журавлева и </a:t>
            </a:r>
            <a:r>
              <a:rPr lang="ru-RU" dirty="0"/>
              <a:t>др. </a:t>
            </a:r>
            <a:r>
              <a:rPr lang="ru-RU" dirty="0" smtClean="0"/>
              <a:t>убедительно </a:t>
            </a:r>
            <a:r>
              <a:rPr lang="ru-RU" dirty="0"/>
              <a:t>доказывают, что за каждой фонемой в нашем сознании закреплено не только значение, но и цвет. Следовательно, у </a:t>
            </a:r>
            <a:r>
              <a:rPr lang="ru-RU" dirty="0" smtClean="0"/>
              <a:t>фонемы </a:t>
            </a:r>
            <a:r>
              <a:rPr lang="ru-RU" dirty="0"/>
              <a:t>есть план содержания. Таким образом, признание или </a:t>
            </a:r>
            <a:r>
              <a:rPr lang="ru-RU" dirty="0" smtClean="0"/>
              <a:t>непризнание </a:t>
            </a:r>
            <a:r>
              <a:rPr lang="ru-RU" dirty="0"/>
              <a:t>фонемы знаком языка зависит от принятой точки зрения на план содержания и план выражения данной языковой единицы.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/>
              <a:t>Морфема</a:t>
            </a:r>
            <a:r>
              <a:rPr lang="ru-RU" dirty="0"/>
              <a:t> является двусторонней единицей, так как у неё есть и план выражения, и план содержания, однако значение морфемы не является единицей информации. Морфемы существуют только в </a:t>
            </a:r>
            <a:r>
              <a:rPr lang="ru-RU" dirty="0" smtClean="0"/>
              <a:t>составе </a:t>
            </a:r>
            <a:r>
              <a:rPr lang="ru-RU" dirty="0"/>
              <a:t>слова, мотивируя их словообразовательное или </a:t>
            </a:r>
            <a:r>
              <a:rPr lang="ru-RU" dirty="0" smtClean="0"/>
              <a:t>словоизменительное </a:t>
            </a:r>
            <a:r>
              <a:rPr lang="ru-RU" dirty="0"/>
              <a:t>значение. С коммуникативной точки зрения, морфемы — это сигнальные знаки, указывающие на языковые значения, в то же время это структурные знаки.</a:t>
            </a:r>
          </a:p>
          <a:p>
            <a:r>
              <a:rPr lang="ru-RU" dirty="0"/>
              <a:t>Во всех концепциях основным знаком языка признается </a:t>
            </a:r>
            <a:r>
              <a:rPr lang="ru-RU" u="sng" dirty="0"/>
              <a:t>слово</a:t>
            </a:r>
            <a:r>
              <a:rPr lang="ru-RU" dirty="0"/>
              <a:t>. Оно выражает значение или понятие, является его символом или знаком. Слово способно входить и в состав предложения, и в </a:t>
            </a:r>
            <a:r>
              <a:rPr lang="ru-RU" dirty="0" smtClean="0"/>
              <a:t>состав </a:t>
            </a:r>
            <a:r>
              <a:rPr lang="ru-RU" dirty="0"/>
              <a:t>высказывания. Слово является знаком особого рода: оно </a:t>
            </a:r>
            <a:r>
              <a:rPr lang="ru-RU" dirty="0" smtClean="0"/>
              <a:t>замещает </a:t>
            </a:r>
            <a:r>
              <a:rPr lang="ru-RU" dirty="0"/>
              <a:t>не только предмет, но и понятие, обладает значением (часто не одним), структурно и социально мотивировано. Ф. де Соссюр подчеркивал произвольность значения слова как языкового знака, но это справедливо лишь для самых древних непроизводных слов (их этимология, внутренняя форма затерялись в глубине веков), в производных, а особенно в сложных словах, значение </a:t>
            </a:r>
            <a:r>
              <a:rPr lang="ru-RU" dirty="0" smtClean="0"/>
              <a:t>мотивировано</a:t>
            </a:r>
            <a:r>
              <a:rPr lang="ru-RU" dirty="0"/>
              <a:t>. Так, нам неизвестно, почему </a:t>
            </a:r>
            <a:r>
              <a:rPr lang="ru-RU" i="1" dirty="0"/>
              <a:t>РУКА</a:t>
            </a:r>
            <a:r>
              <a:rPr lang="ru-RU" dirty="0"/>
              <a:t> названа именно так, но </a:t>
            </a:r>
            <a:r>
              <a:rPr lang="ru-RU" dirty="0" smtClean="0"/>
              <a:t>совершенно </a:t>
            </a:r>
            <a:r>
              <a:rPr lang="ru-RU" dirty="0"/>
              <a:t>очевидна мотивация слов </a:t>
            </a:r>
            <a:r>
              <a:rPr lang="ru-RU" i="1" dirty="0"/>
              <a:t>обручиться, обручальное </a:t>
            </a:r>
            <a:r>
              <a:rPr lang="ru-RU" i="1" dirty="0" smtClean="0"/>
              <a:t>кольцо</a:t>
            </a:r>
            <a:r>
              <a:rPr lang="ru-RU" i="1" dirty="0"/>
              <a:t>, рукав, рукавица, поручиться</a:t>
            </a:r>
            <a:r>
              <a:rPr lang="ru-RU" dirty="0"/>
              <a:t> и т. п.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1276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Знаковые и незнаковые свойства языка</vt:lpstr>
      <vt:lpstr>Слайд 2</vt:lpstr>
      <vt:lpstr>Слайд 3</vt:lpstr>
      <vt:lpstr>Слайд 4</vt:lpstr>
      <vt:lpstr>Слайд 5</vt:lpstr>
      <vt:lpstr>Язык как знаковая система особого рода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Знаковые и незнаковые свойства языка</dc:title>
  <dc:creator>Sveta</dc:creator>
  <cp:lastModifiedBy>Sveta</cp:lastModifiedBy>
  <cp:revision>33</cp:revision>
  <dcterms:created xsi:type="dcterms:W3CDTF">2020-04-27T07:46:16Z</dcterms:created>
  <dcterms:modified xsi:type="dcterms:W3CDTF">2020-04-28T10:58:24Z</dcterms:modified>
</cp:coreProperties>
</file>