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5" r:id="rId6"/>
    <p:sldId id="269" r:id="rId7"/>
    <p:sldId id="270" r:id="rId8"/>
    <p:sldId id="271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7128792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МЕХАНОАКТИВАЦИЯ ИНГРЕДИЕНТОВ РЕЗИНОВЫХ СМЕСЕЙ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088232" cy="1835419"/>
          </a:xfrm>
          <a:prstGeom prst="rect">
            <a:avLst/>
          </a:prstGeom>
          <a:noFill/>
        </p:spPr>
      </p:pic>
      <p:pic>
        <p:nvPicPr>
          <p:cNvPr id="21506" name="Picture 2" descr="http://nsk.neobroker.ru/img-org/tovar-3233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24384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2306445"/>
              </p:ext>
            </p:extLst>
          </p:nvPr>
        </p:nvGraphicFramePr>
        <p:xfrm>
          <a:off x="467544" y="1196752"/>
          <a:ext cx="8286808" cy="1094994"/>
        </p:xfrm>
        <a:graphic>
          <a:graphicData uri="http://schemas.openxmlformats.org/drawingml/2006/table">
            <a:tbl>
              <a:tblPr/>
              <a:tblGrid>
                <a:gridCol w="3857652"/>
                <a:gridCol w="4429156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МУНТ производства Китая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без обработки.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×500, ×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МУНТ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производства Китая после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механической активации в течение 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Увеличения ×500, ×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6" name="image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3024336" cy="2244131"/>
          </a:xfrm>
          <a:prstGeom prst="rect">
            <a:avLst/>
          </a:prstGeom>
          <a:noFill/>
        </p:spPr>
      </p:pic>
      <p:pic>
        <p:nvPicPr>
          <p:cNvPr id="30725" name="image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024336" cy="2264868"/>
          </a:xfrm>
          <a:prstGeom prst="rect">
            <a:avLst/>
          </a:prstGeom>
          <a:noFill/>
        </p:spPr>
      </p:pic>
      <p:pic>
        <p:nvPicPr>
          <p:cNvPr id="30724" name="image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0507"/>
            <a:ext cx="3024336" cy="2207493"/>
          </a:xfrm>
          <a:prstGeom prst="rect">
            <a:avLst/>
          </a:prstGeom>
          <a:noFill/>
        </p:spPr>
      </p:pic>
      <p:pic>
        <p:nvPicPr>
          <p:cNvPr id="30723" name="image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8214"/>
            <a:ext cx="3024336" cy="2199786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754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МНОГОСТЕННЫЕ УГЛЕРОДНЫЕ НАНОТРУБКИ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И ПОСЛЕ МЕХАНОАКТИВАЦИИ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70356"/>
          <a:ext cx="8748464" cy="1069404"/>
        </p:xfrm>
        <a:graphic>
          <a:graphicData uri="http://schemas.openxmlformats.org/drawingml/2006/table">
            <a:tbl>
              <a:tblPr/>
              <a:tblGrid>
                <a:gridCol w="4374232"/>
                <a:gridCol w="4374232"/>
              </a:tblGrid>
              <a:tr h="998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Технический углерод марки П-803 без обработки.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×2000, ×20000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Технический углерод марки П-803 после механической активации в течение 2 мин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1730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×2000, ×20000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8" name="image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2880320" cy="2158011"/>
          </a:xfrm>
          <a:prstGeom prst="rect">
            <a:avLst/>
          </a:prstGeom>
          <a:noFill/>
        </p:spPr>
      </p:pic>
      <p:pic>
        <p:nvPicPr>
          <p:cNvPr id="31747" name="image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2880320" cy="2158011"/>
          </a:xfrm>
          <a:prstGeom prst="rect">
            <a:avLst/>
          </a:prstGeom>
          <a:noFill/>
        </p:spPr>
      </p:pic>
      <p:pic>
        <p:nvPicPr>
          <p:cNvPr id="31746" name="image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46486"/>
            <a:ext cx="2880320" cy="2211514"/>
          </a:xfrm>
          <a:prstGeom prst="rect">
            <a:avLst/>
          </a:prstGeom>
          <a:noFill/>
        </p:spPr>
      </p:pic>
      <p:pic>
        <p:nvPicPr>
          <p:cNvPr id="31745" name="image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81128"/>
            <a:ext cx="2880320" cy="2254163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2" y="404664"/>
            <a:ext cx="5653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ТЕХНИЧЕСКИЙ УГЛЕРОД П-803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И ПОСЛЕ МЕХАНОАКТИВАЦИИ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НАНОКОМПОЗИТОВ ПЕРЕД ТРАДИЦИОННЫМИ КОМПОЗИТАМИ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1" y="1307814"/>
            <a:ext cx="825820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Наноматериалы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являются более эффективными усиливающими наполнителями, вследствие малого содержания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наночастиц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 вызывает значительное улучшение свойств матрицы, приводит к получению композитов с низкой стоимостью и легкой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перерабатываемостью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случае применения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нагрузки от  матрицы к наполнителю является более эффективной за счет их большой удельной поверхности при условии хорошей адгезии на границе раздела фаз.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распространения трещины на границе раздела фаз становится больше из-за уменьшения размера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наночастиц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улучшаются  прочность и жесткость материала.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ЗАДАЧИ НАНОКОМПОЗИТОВ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03170"/>
            <a:ext cx="5616624" cy="3003816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имеют тенденцию агрегировать во время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производства и хранения.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Угрозы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здоровью и окружающей среде могут возникнуть при производстве, использовании и утилизации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Brabender\Desktop\РИСУНКИ\xw_927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49080"/>
            <a:ext cx="4248472" cy="2416725"/>
          </a:xfrm>
          <a:prstGeom prst="rect">
            <a:avLst/>
          </a:prstGeom>
          <a:noFill/>
        </p:spPr>
      </p:pic>
      <p:pic>
        <p:nvPicPr>
          <p:cNvPr id="1029" name="Picture 5" descr="F:\Ingredienti\Ingredienti\MUNT\4x1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786082" cy="2306489"/>
          </a:xfrm>
          <a:prstGeom prst="rect">
            <a:avLst/>
          </a:prstGeom>
          <a:noFill/>
        </p:spPr>
      </p:pic>
      <p:pic>
        <p:nvPicPr>
          <p:cNvPr id="1030" name="Picture 6" descr="C:\Users\Brabender\Desktop\РИСУНКИ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860051" cy="2232248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419056" cy="4320480"/>
          </a:xfrm>
        </p:spPr>
        <p:txBody>
          <a:bodyPr>
            <a:normAutofit/>
          </a:bodyPr>
          <a:lstStyle/>
          <a:p>
            <a:pPr marL="0" indent="158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Усиливающее действие наполнителей определяется в основном удельной поверхностью и адсорбционной активностью.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Механоактивационные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методы диспергирования позволяют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переводить твердые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 в неравновесное метастабильное состояние. Перспективность технологий механической активации порошковых материалов связана с низкими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 металлоемкостью оборудования, экологической безопасностью процесса, возможностью расширения сырьевой базы.</a:t>
            </a:r>
          </a:p>
          <a:p>
            <a:endParaRPr lang="ru-RU" sz="3200" dirty="0"/>
          </a:p>
        </p:txBody>
      </p:sp>
      <p:pic>
        <p:nvPicPr>
          <p:cNvPr id="2050" name="Picture 2" descr="C:\Users\Brabender\Desktop\РИСУНКИ\ago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93096"/>
            <a:ext cx="1930524" cy="2373830"/>
          </a:xfrm>
          <a:prstGeom prst="rect">
            <a:avLst/>
          </a:prstGeom>
          <a:noFill/>
        </p:spPr>
      </p:pic>
      <p:pic>
        <p:nvPicPr>
          <p:cNvPr id="5" name="Picture 2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1026" name="image1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628800"/>
            <a:ext cx="1800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5656" y="4766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МЕХАНОАКТИВАЦИЯ</a:t>
            </a:r>
            <a:endParaRPr lang="ru-RU" b="1" dirty="0"/>
          </a:p>
        </p:txBody>
      </p:sp>
      <p:pic>
        <p:nvPicPr>
          <p:cNvPr id="1027" name="image68.png" descr="H:\Documents and Settings\user\Мои документы\Мои рисунки\1232141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5184576" cy="19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МЕХАНОАКТИВАЦИИ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25112"/>
          </a:xfrm>
        </p:spPr>
        <p:txBody>
          <a:bodyPr/>
          <a:lstStyle/>
          <a:p>
            <a:pPr algn="just"/>
            <a:r>
              <a:rPr lang="ru-RU" sz="2400" dirty="0" smtClean="0"/>
              <a:t>Импульсный характер процесса (чередование процессов возникновения поля напряжения и его релаксации). </a:t>
            </a:r>
          </a:p>
          <a:p>
            <a:pPr algn="just"/>
            <a:r>
              <a:rPr lang="ru-RU" sz="2400" dirty="0" smtClean="0"/>
              <a:t>Локальный характер механического воздействия на вещество (при механической обработке поле напряжений возникает не во всем объеме твердой частицы, а только на ее контакте с другой частицей или рабочим телом).</a:t>
            </a:r>
          </a:p>
          <a:p>
            <a:endParaRPr lang="ru-RU" dirty="0"/>
          </a:p>
        </p:txBody>
      </p:sp>
      <p:pic>
        <p:nvPicPr>
          <p:cNvPr id="2050" name="imag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437112"/>
            <a:ext cx="6336704" cy="179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Планетарная мельница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447479" cy="344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4725144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fr-CH" dirty="0" smtClean="0">
                <a:latin typeface="Times New Roman" pitchFamily="18" charset="0"/>
              </a:rPr>
              <a:t>Схема планетарной мельницы АГО-2: каркас -1, стойка -2, корпус - 3, крышка - 4, вал - 5, водило - 6, штуцер - 7, шкив - 8, барабаны - 9, откидные болты -10.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fr-CH" dirty="0"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916832"/>
          <a:ext cx="5400600" cy="4597213"/>
        </p:xfrm>
        <a:graphic>
          <a:graphicData uri="http://schemas.openxmlformats.org/drawingml/2006/table">
            <a:tbl>
              <a:tblPr/>
              <a:tblGrid>
                <a:gridCol w="3588621"/>
                <a:gridCol w="1811979"/>
              </a:tblGrid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Режим работы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Дискретный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Максимальный исходный размер частиц материала, мм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Размер частиц на выходе, мкм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и объем барабанов, мл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2×150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Мелющие тела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Шары 6-10 мм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Охлаждающая жидкость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вода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Частота вращения барабанов в переносном движении, об/мин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1290, 1820, 2220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Центробежное ускорение, развиваемое мелющими телами, м/с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300, 600, 1000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Мощность электродвигателя, кВт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Габаритные размеры, мм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500×220×370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484784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характеристики АГО-2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4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до и после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механоактивации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цеолитов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2" descr="C:\Users\AA\Pictures\рисуно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7973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7740" y="4431657"/>
            <a:ext cx="470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исходный образец; 2 – 1 мин ;3 – 2 мин; 4 – 3 мин; 5 – 5 мин.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16080" y="3527366"/>
            <a:ext cx="5020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частиц цеолитов по размерам  в 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механоактивации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165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5004048" y="3366100"/>
            <a:ext cx="4139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спектры  порошков природных цеолитов: 1- исходные;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 прокаленные в муфельной печи;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активированные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планетарной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мельнице АГО-2</a:t>
            </a:r>
            <a:endParaRPr lang="ru-RU" dirty="0"/>
          </a:p>
        </p:txBody>
      </p:sp>
      <p:graphicFrame>
        <p:nvGraphicFramePr>
          <p:cNvPr id="11" name="Group 70"/>
          <p:cNvGraphicFramePr>
            <a:graphicFrameLocks noGrp="1"/>
          </p:cNvGraphicFramePr>
          <p:nvPr/>
        </p:nvGraphicFramePr>
        <p:xfrm>
          <a:off x="323528" y="5301208"/>
          <a:ext cx="8424935" cy="1402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280"/>
                <a:gridCol w="2808312"/>
                <a:gridCol w="3096343"/>
              </a:tblGrid>
              <a:tr h="125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Неактивированный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Активированный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8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объем пор, см</a:t>
                      </a:r>
                      <a:r>
                        <a:rPr kumimoji="0" lang="ru-RU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Удельная геометрическая поверхность, м</a:t>
                      </a:r>
                      <a:r>
                        <a:rPr kumimoji="0" lang="ru-RU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13,848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17,166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1547664" y="4941168"/>
            <a:ext cx="6367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Текстурные характеристики </a:t>
            </a:r>
            <a:r>
              <a:rPr lang="ru-RU" sz="1600" b="1" dirty="0" smtClean="0">
                <a:latin typeface="Times New Roman" pitchFamily="18" charset="0"/>
              </a:rPr>
              <a:t>цеолита до и после </a:t>
            </a:r>
            <a:r>
              <a:rPr lang="ru-RU" sz="1600" b="1" dirty="0" err="1" smtClean="0">
                <a:latin typeface="Times New Roman" pitchFamily="18" charset="0"/>
              </a:rPr>
              <a:t>механоактивации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13" name="Picture 2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404664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Влияние активации наполнителя на свойства полимерных композиционных материалов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26626" name="Picture 2" descr="C:\Users\PC\Desktop\апмвам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7540709" cy="25774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127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работе Охлопковой А.А. и др. было установлено, что </a:t>
            </a:r>
            <a:r>
              <a:rPr lang="ru-RU" dirty="0" err="1" smtClean="0"/>
              <a:t>механоактивация</a:t>
            </a:r>
            <a:r>
              <a:rPr lang="ru-RU" dirty="0" smtClean="0"/>
              <a:t> наполнителей полимерных материалов, в частности ПТФЭ, значительно влияет на физико-механические и </a:t>
            </a:r>
            <a:r>
              <a:rPr lang="ru-RU" dirty="0" err="1" smtClean="0"/>
              <a:t>триботехнические</a:t>
            </a:r>
            <a:r>
              <a:rPr lang="ru-RU" dirty="0" smtClean="0"/>
              <a:t> свойства композитов.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554327"/>
              </p:ext>
            </p:extLst>
          </p:nvPr>
        </p:nvGraphicFramePr>
        <p:xfrm>
          <a:off x="539552" y="2492896"/>
          <a:ext cx="7920880" cy="1304610"/>
        </p:xfrm>
        <a:graphic>
          <a:graphicData uri="http://schemas.openxmlformats.org/drawingml/2006/table">
            <a:tbl>
              <a:tblPr/>
              <a:tblGrid>
                <a:gridCol w="3051974"/>
                <a:gridCol w="1209670"/>
                <a:gridCol w="1771458"/>
                <a:gridCol w="18877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Композит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</a:t>
                      </a:r>
                      <a:r>
                        <a:rPr lang="ru-RU" sz="1600" b="1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</a:t>
                      </a:r>
                      <a:r>
                        <a:rPr lang="ru-RU" sz="1600" b="1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I,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ПТФЭ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300-320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78-80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ПТФЭ +3%Ф-4МБ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23-24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620-630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80-82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ПТФЭ +3%Ф-4МБ+1% НН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440-450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4,0-4,3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ПТФЭ +3%Ф-4МБ+ 2%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НН акт.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420-430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1,1-1,3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8486536"/>
              </p:ext>
            </p:extLst>
          </p:nvPr>
        </p:nvGraphicFramePr>
        <p:xfrm>
          <a:off x="323528" y="1124744"/>
          <a:ext cx="8424936" cy="1140714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98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Минеральная глина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Амгинского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месторождения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до обработки.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×500, ×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Минеральная глина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Амгинского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месторождения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механической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активации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 течение 2 мин. </a:t>
                      </a:r>
                      <a:endParaRPr lang="ru-RU" sz="1600" dirty="0" smtClean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30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×500, ×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6" name="image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3"/>
            <a:ext cx="3029479" cy="2232248"/>
          </a:xfrm>
          <a:prstGeom prst="rect">
            <a:avLst/>
          </a:prstGeom>
          <a:noFill/>
        </p:spPr>
      </p:pic>
      <p:pic>
        <p:nvPicPr>
          <p:cNvPr id="15365" name="image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067922" cy="2232248"/>
          </a:xfrm>
          <a:prstGeom prst="rect">
            <a:avLst/>
          </a:prstGeom>
          <a:noFill/>
        </p:spPr>
      </p:pic>
      <p:pic>
        <p:nvPicPr>
          <p:cNvPr id="15364" name="image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7"/>
            <a:ext cx="3024336" cy="2265909"/>
          </a:xfrm>
          <a:prstGeom prst="rect">
            <a:avLst/>
          </a:prstGeom>
          <a:noFill/>
        </p:spPr>
      </p:pic>
      <p:pic>
        <p:nvPicPr>
          <p:cNvPr id="15363" name="image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56874"/>
            <a:ext cx="3096344" cy="2301126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5929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МИНЕРАЛЬНАЯ ГЛИНА ДО И ПОСЛЕ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МЕХАНОАКТИВАЦИИ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1784</TotalTime>
  <Words>612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МЕХАНОАКТИВАЦИЯ ИНГРЕДИЕНТОВ РЕЗИНОВЫХ СМЕСЕЙ</vt:lpstr>
      <vt:lpstr>ПРЕИМУЩЕСТВА НАНОКОМПОЗИТОВ ПЕРЕД ТРАДИЦИОННЫМИ КОМПОЗИТАМИ</vt:lpstr>
      <vt:lpstr>АКТУАЛЬНЫЕ ЗАДАЧИ НАНОКОМПОЗИТОВ</vt:lpstr>
      <vt:lpstr>Слайд 4</vt:lpstr>
      <vt:lpstr>ОСНОВЫ МЕХАНОАКТИВАЦИИ</vt:lpstr>
      <vt:lpstr>Планетарная мельница</vt:lpstr>
      <vt:lpstr>Характеристики до и после механоактивации цеолитов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МЕХАНОАКТИВАЦИЯ ИНГРЕДИЕНТОВ РЕЗИНОВЫХ СМЕСЕЙ</dc:title>
  <dc:creator>Brabender</dc:creator>
  <cp:lastModifiedBy>PC</cp:lastModifiedBy>
  <cp:revision>64</cp:revision>
  <dcterms:created xsi:type="dcterms:W3CDTF">2015-06-28T09:14:12Z</dcterms:created>
  <dcterms:modified xsi:type="dcterms:W3CDTF">2015-07-06T01:44:32Z</dcterms:modified>
</cp:coreProperties>
</file>