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60" r:id="rId4"/>
    <p:sldId id="258" r:id="rId5"/>
    <p:sldId id="259" r:id="rId6"/>
    <p:sldId id="261" r:id="rId7"/>
    <p:sldId id="268" r:id="rId8"/>
    <p:sldId id="263" r:id="rId9"/>
    <p:sldId id="269" r:id="rId10"/>
    <p:sldId id="270" r:id="rId11"/>
    <p:sldId id="271" r:id="rId12"/>
    <p:sldId id="273" r:id="rId13"/>
    <p:sldId id="274" r:id="rId14"/>
    <p:sldId id="264" r:id="rId15"/>
    <p:sldId id="266" r:id="rId16"/>
    <p:sldId id="265" r:id="rId17"/>
    <p:sldId id="267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90C43D-AD74-4B35-921E-E91C54EBBEDB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89FA99-C82D-4D4A-ADFA-AC0846BCC2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379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37372-250A-45F2-8DD7-4B14FE1A007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573A62B-AA51-458C-BEB4-D76022CC92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37372-250A-45F2-8DD7-4B14FE1A007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3A62B-AA51-458C-BEB4-D76022CC92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37372-250A-45F2-8DD7-4B14FE1A007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3A62B-AA51-458C-BEB4-D76022CC92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37372-250A-45F2-8DD7-4B14FE1A007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573A62B-AA51-458C-BEB4-D76022CC92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37372-250A-45F2-8DD7-4B14FE1A007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3A62B-AA51-458C-BEB4-D76022CC923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37372-250A-45F2-8DD7-4B14FE1A007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3A62B-AA51-458C-BEB4-D76022CC92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37372-250A-45F2-8DD7-4B14FE1A007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573A62B-AA51-458C-BEB4-D76022CC923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37372-250A-45F2-8DD7-4B14FE1A007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3A62B-AA51-458C-BEB4-D76022CC92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37372-250A-45F2-8DD7-4B14FE1A007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3A62B-AA51-458C-BEB4-D76022CC92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37372-250A-45F2-8DD7-4B14FE1A007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3A62B-AA51-458C-BEB4-D76022CC92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37372-250A-45F2-8DD7-4B14FE1A007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3A62B-AA51-458C-BEB4-D76022CC923B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B337372-250A-45F2-8DD7-4B14FE1A007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573A62B-AA51-458C-BEB4-D76022CC923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348880"/>
            <a:ext cx="8458200" cy="9144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ПРЕДМЕТ МЕТОДИКИ ОБУЧЕНИЯ МАТЕМАТИКЕ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72348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1020763" y="2025650"/>
            <a:ext cx="7261225" cy="4481513"/>
          </a:xfrm>
        </p:spPr>
        <p:txBody>
          <a:bodyPr>
            <a:normAutofit fontScale="85000" lnSpcReduction="20000"/>
          </a:bodyPr>
          <a:lstStyle/>
          <a:p>
            <a:pPr marL="609600" indent="-609600" algn="ctr" eaLnBrk="1" hangingPunct="1">
              <a:lnSpc>
                <a:spcPct val="60000"/>
              </a:lnSpc>
            </a:pPr>
            <a:endParaRPr lang="ru-RU" altLang="ru-RU" sz="400" i="1" smtClean="0"/>
          </a:p>
          <a:p>
            <a:pPr marL="609600" indent="-609600" algn="ctr" eaLnBrk="1" hangingPunct="1">
              <a:lnSpc>
                <a:spcPct val="60000"/>
              </a:lnSpc>
              <a:buFont typeface="Wingdings" pitchFamily="2" charset="2"/>
              <a:buNone/>
            </a:pPr>
            <a:endParaRPr lang="ru-RU" altLang="ru-RU" sz="2800" b="1" i="1" smtClean="0">
              <a:solidFill>
                <a:schemeClr val="hlink"/>
              </a:solidFill>
              <a:latin typeface="Arial" charset="0"/>
            </a:endParaRPr>
          </a:p>
          <a:p>
            <a:pPr marL="609600" indent="-609600" algn="ctr" eaLnBrk="1" hangingPunct="1">
              <a:lnSpc>
                <a:spcPct val="60000"/>
              </a:lnSpc>
              <a:buFont typeface="Wingdings" pitchFamily="2" charset="2"/>
              <a:buNone/>
            </a:pPr>
            <a:r>
              <a:rPr lang="ru-RU" altLang="ru-RU" b="1" i="1" smtClean="0">
                <a:solidFill>
                  <a:schemeClr val="tx1"/>
                </a:solidFill>
                <a:latin typeface="Arial" charset="0"/>
              </a:rPr>
              <a:t>Внешние факторы: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0"/>
              </a:spcBef>
            </a:pPr>
            <a:endParaRPr lang="ru-RU" altLang="ru-RU" smtClean="0">
              <a:solidFill>
                <a:schemeClr val="tx1"/>
              </a:solidFill>
              <a:latin typeface="Arial" charset="0"/>
            </a:endParaRPr>
          </a:p>
          <a:p>
            <a:pPr marL="609600" indent="-609600"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altLang="ru-RU" smtClean="0">
                <a:solidFill>
                  <a:schemeClr val="tx1"/>
                </a:solidFill>
                <a:latin typeface="Arial" charset="0"/>
              </a:rPr>
              <a:t>Движение к информационному обществу</a:t>
            </a:r>
            <a:endParaRPr lang="ru-RU" altLang="ru-RU" smtClean="0">
              <a:solidFill>
                <a:schemeClr val="tx1"/>
              </a:solidFill>
              <a:latin typeface="Arial" charset="0"/>
              <a:sym typeface="Symbol" pitchFamily="18" charset="2"/>
            </a:endParaRPr>
          </a:p>
          <a:p>
            <a:pPr marL="609600" indent="-609600"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altLang="ru-RU" smtClean="0">
                <a:solidFill>
                  <a:schemeClr val="tx1"/>
                </a:solidFill>
                <a:latin typeface="Arial" charset="0"/>
              </a:rPr>
              <a:t>Болонский процесс в Европе и присоединение   к нему России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altLang="ru-RU" smtClean="0">
                <a:solidFill>
                  <a:schemeClr val="tx1"/>
                </a:solidFill>
                <a:latin typeface="Arial" charset="0"/>
              </a:rPr>
              <a:t>Подготовка России к вступлению в ВТО</a:t>
            </a:r>
          </a:p>
          <a:p>
            <a:pPr marL="609600" indent="-609600" algn="ctr" eaLnBrk="1" hangingPunct="1">
              <a:lnSpc>
                <a:spcPct val="60000"/>
              </a:lnSpc>
              <a:buFont typeface="Wingdings" pitchFamily="2" charset="2"/>
              <a:buNone/>
            </a:pPr>
            <a:endParaRPr lang="ru-RU" altLang="ru-RU" b="1" i="1" smtClean="0">
              <a:solidFill>
                <a:schemeClr val="tx1"/>
              </a:solidFill>
              <a:latin typeface="Arial" charset="0"/>
            </a:endParaRPr>
          </a:p>
          <a:p>
            <a:pPr marL="609600" indent="-609600" algn="ctr" eaLnBrk="1" hangingPunct="1">
              <a:lnSpc>
                <a:spcPct val="60000"/>
              </a:lnSpc>
              <a:buFont typeface="Wingdings" pitchFamily="2" charset="2"/>
              <a:buNone/>
            </a:pPr>
            <a:endParaRPr lang="ru-RU" altLang="ru-RU" b="1" i="1" smtClean="0">
              <a:solidFill>
                <a:schemeClr val="tx1"/>
              </a:solidFill>
              <a:latin typeface="Arial" charset="0"/>
            </a:endParaRPr>
          </a:p>
          <a:p>
            <a:pPr marL="609600" indent="-609600" algn="ctr" eaLnBrk="1" hangingPunct="1">
              <a:lnSpc>
                <a:spcPct val="60000"/>
              </a:lnSpc>
              <a:buFont typeface="Wingdings" pitchFamily="2" charset="2"/>
              <a:buNone/>
            </a:pPr>
            <a:r>
              <a:rPr lang="ru-RU" altLang="ru-RU" b="1" i="1" smtClean="0">
                <a:solidFill>
                  <a:schemeClr val="tx1"/>
                </a:solidFill>
                <a:latin typeface="Arial" charset="0"/>
              </a:rPr>
              <a:t>Внутренние факторы:</a:t>
            </a:r>
          </a:p>
          <a:p>
            <a:pPr marL="609600" indent="-609600" eaLnBrk="1" hangingPunct="1">
              <a:lnSpc>
                <a:spcPct val="80000"/>
              </a:lnSpc>
              <a:buFont typeface="Arial" charset="0"/>
              <a:buNone/>
            </a:pPr>
            <a:r>
              <a:rPr lang="ru-RU" altLang="ru-RU" smtClean="0">
                <a:solidFill>
                  <a:schemeClr val="tx1"/>
                </a:solidFill>
                <a:latin typeface="Arial" charset="0"/>
              </a:rPr>
              <a:t>Концепция модернизации российского   образования </a:t>
            </a:r>
          </a:p>
          <a:p>
            <a:pPr marL="609600" indent="-609600" eaLnBrk="1" hangingPunct="1">
              <a:lnSpc>
                <a:spcPct val="80000"/>
              </a:lnSpc>
              <a:buFont typeface="Arial" charset="0"/>
              <a:buNone/>
            </a:pPr>
            <a:r>
              <a:rPr lang="ru-RU" altLang="ru-RU" smtClean="0">
                <a:solidFill>
                  <a:schemeClr val="tx1"/>
                </a:solidFill>
                <a:latin typeface="Arial" charset="0"/>
              </a:rPr>
              <a:t>Введение ЕГЭ в качестве обязательного экзамена</a:t>
            </a:r>
            <a:endParaRPr lang="ru-RU" altLang="ru-RU" sz="2800" smtClean="0">
              <a:solidFill>
                <a:schemeClr val="tx1"/>
              </a:solidFill>
              <a:latin typeface="Arial" charset="0"/>
              <a:sym typeface="Symbol" pitchFamily="18" charset="2"/>
            </a:endParaRPr>
          </a:p>
          <a:p>
            <a:pPr marL="609600" indent="-609600" eaLnBrk="1" hangingPunct="1">
              <a:lnSpc>
                <a:spcPct val="80000"/>
              </a:lnSpc>
              <a:buFont typeface="Arial" charset="0"/>
              <a:buNone/>
            </a:pPr>
            <a:endParaRPr lang="ru-RU" altLang="ru-RU" sz="1300" smtClean="0">
              <a:latin typeface="Arial" charset="0"/>
            </a:endParaRPr>
          </a:p>
          <a:p>
            <a:pPr marL="609600" indent="-609600" algn="ctr" eaLnBrk="1" hangingPunct="1">
              <a:lnSpc>
                <a:spcPct val="60000"/>
              </a:lnSpc>
            </a:pPr>
            <a:endParaRPr lang="ru-RU" altLang="ru-RU" sz="1300" i="1" smtClean="0">
              <a:latin typeface="Arial" charset="0"/>
            </a:endParaRPr>
          </a:p>
        </p:txBody>
      </p:sp>
      <p:sp>
        <p:nvSpPr>
          <p:cNvPr id="11267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>
                <a:solidFill>
                  <a:schemeClr val="tx2"/>
                </a:solidFill>
                <a:latin typeface="Candar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>
                <a:solidFill>
                  <a:schemeClr val="tx2"/>
                </a:solidFill>
                <a:latin typeface="Candar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>
                <a:solidFill>
                  <a:schemeClr val="tx2"/>
                </a:solidFill>
                <a:latin typeface="Candar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>
                <a:solidFill>
                  <a:schemeClr val="tx2"/>
                </a:solidFill>
                <a:latin typeface="Candar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14DB9E51-4160-46ED-8951-3B9435FE2657}" type="slidenum">
              <a:rPr lang="ru-RU" altLang="ru-RU" sz="1000" smtClean="0">
                <a:latin typeface="Times New Roman" pitchFamily="18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ru-RU" altLang="ru-RU" sz="1000" smtClean="0">
              <a:latin typeface="Times New Roman" pitchFamily="18" charset="0"/>
            </a:endParaRP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566738"/>
            <a:ext cx="8229600" cy="5937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3200" b="1" smtClean="0">
                <a:solidFill>
                  <a:schemeClr val="tx1"/>
                </a:solidFill>
                <a:latin typeface="Arial" charset="0"/>
                <a:cs typeface="Arial" charset="0"/>
              </a:rPr>
              <a:t>Тенденции развития современного образования </a:t>
            </a:r>
          </a:p>
        </p:txBody>
      </p:sp>
    </p:spTree>
    <p:extLst>
      <p:ext uri="{BB962C8B-B14F-4D97-AF65-F5344CB8AC3E}">
        <p14:creationId xmlns:p14="http://schemas.microsoft.com/office/powerpoint/2010/main" val="36644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/>
          </p:cNvSpPr>
          <p:nvPr>
            <p:ph idx="1"/>
          </p:nvPr>
        </p:nvSpPr>
        <p:spPr>
          <a:xfrm>
            <a:off x="857250" y="1928813"/>
            <a:ext cx="7827963" cy="40719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altLang="ru-RU" sz="32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решение задачи повышения конкурентоспособности отечественного образования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ru-RU" altLang="ru-RU" sz="3200" dirty="0" smtClean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altLang="ru-RU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изменение требований к выпускнику школы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ru-RU" altLang="ru-RU" sz="32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altLang="ru-RU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изменение целей школьного образования     -      </a:t>
            </a:r>
            <a:r>
              <a:rPr lang="ru-RU" altLang="ru-RU" sz="32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ФГОС</a:t>
            </a:r>
            <a:r>
              <a:rPr lang="en-US" altLang="ru-RU" sz="32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ОО</a:t>
            </a:r>
          </a:p>
        </p:txBody>
      </p:sp>
      <p:sp>
        <p:nvSpPr>
          <p:cNvPr id="12291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altLang="ru-RU" sz="3600" b="1" i="1" smtClean="0">
                <a:solidFill>
                  <a:schemeClr val="tx1"/>
                </a:solidFill>
                <a:latin typeface="Arial" charset="0"/>
              </a:rPr>
              <a:t>Следствия  факторов:</a:t>
            </a:r>
            <a:br>
              <a:rPr lang="ru-RU" altLang="ru-RU" sz="3600" b="1" i="1" smtClean="0">
                <a:solidFill>
                  <a:schemeClr val="tx1"/>
                </a:solidFill>
                <a:latin typeface="Arial" charset="0"/>
              </a:rPr>
            </a:br>
            <a:endParaRPr lang="ru-RU" altLang="ru-RU" sz="3600" b="1" i="1" smtClean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48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/>
          </p:cNvSpPr>
          <p:nvPr>
            <p:ph idx="1"/>
          </p:nvPr>
        </p:nvSpPr>
        <p:spPr>
          <a:xfrm>
            <a:off x="1020763" y="1214438"/>
            <a:ext cx="7583487" cy="4911725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buFont typeface="Arial" charset="0"/>
              <a:buNone/>
            </a:pPr>
            <a:r>
              <a:rPr lang="ru-RU" alt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Требования</a:t>
            </a:r>
          </a:p>
          <a:p>
            <a:pPr eaLnBrk="1" hangingPunct="1"/>
            <a:r>
              <a:rPr lang="ru-RU" alt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предметным результатам;</a:t>
            </a:r>
          </a:p>
          <a:p>
            <a:pPr eaLnBrk="1" hangingPunct="1"/>
            <a:r>
              <a:rPr lang="ru-RU" alt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altLang="ru-RU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метапредметным</a:t>
            </a:r>
            <a:r>
              <a:rPr lang="ru-RU" alt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результатам, включая УУД </a:t>
            </a:r>
          </a:p>
          <a:p>
            <a:pPr eaLnBrk="1" hangingPunct="1">
              <a:buFont typeface="Arial" charset="0"/>
              <a:buNone/>
            </a:pPr>
            <a:r>
              <a:rPr lang="ru-RU" altLang="ru-RU" sz="3200" dirty="0" smtClean="0">
                <a:latin typeface="Arial" charset="0"/>
              </a:rPr>
              <a:t>- </a:t>
            </a:r>
            <a:r>
              <a:rPr lang="ru-RU" altLang="ru-RU" sz="3200" dirty="0" smtClean="0">
                <a:solidFill>
                  <a:srgbClr val="FF3300"/>
                </a:solidFill>
                <a:latin typeface="Arial" charset="0"/>
              </a:rPr>
              <a:t>личностные</a:t>
            </a:r>
          </a:p>
          <a:p>
            <a:pPr eaLnBrk="1" hangingPunct="1">
              <a:buFont typeface="Arial" charset="0"/>
              <a:buNone/>
            </a:pPr>
            <a:r>
              <a:rPr lang="ru-RU" altLang="ru-RU" sz="3200" dirty="0" smtClean="0">
                <a:solidFill>
                  <a:srgbClr val="FF3300"/>
                </a:solidFill>
                <a:latin typeface="Arial" charset="0"/>
              </a:rPr>
              <a:t>- регулятивные</a:t>
            </a:r>
          </a:p>
          <a:p>
            <a:pPr eaLnBrk="1" hangingPunct="1">
              <a:buFont typeface="Arial" charset="0"/>
              <a:buNone/>
            </a:pPr>
            <a:r>
              <a:rPr lang="ru-RU" altLang="ru-RU" sz="3200" dirty="0" smtClean="0">
                <a:solidFill>
                  <a:srgbClr val="FF3300"/>
                </a:solidFill>
                <a:latin typeface="Arial" charset="0"/>
              </a:rPr>
              <a:t>- </a:t>
            </a:r>
            <a:r>
              <a:rPr lang="ru-RU" altLang="ru-RU" sz="3200" dirty="0" err="1" smtClean="0">
                <a:solidFill>
                  <a:srgbClr val="FF3300"/>
                </a:solidFill>
                <a:latin typeface="Arial" charset="0"/>
              </a:rPr>
              <a:t>общепознавательные</a:t>
            </a:r>
            <a:endParaRPr lang="ru-RU" altLang="ru-RU" sz="3200" dirty="0" smtClean="0">
              <a:solidFill>
                <a:srgbClr val="FF3300"/>
              </a:solidFill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ru-RU" altLang="ru-RU" sz="3200" dirty="0" smtClean="0">
                <a:solidFill>
                  <a:srgbClr val="FF3300"/>
                </a:solidFill>
                <a:latin typeface="Arial" charset="0"/>
              </a:rPr>
              <a:t>- коммуникативные</a:t>
            </a:r>
            <a:endParaRPr lang="ru-RU" altLang="ru-RU" sz="3200" dirty="0" smtClean="0">
              <a:solidFill>
                <a:srgbClr val="FF3300"/>
              </a:solidFill>
            </a:endParaRPr>
          </a:p>
          <a:p>
            <a:pPr eaLnBrk="1" hangingPunct="1"/>
            <a:r>
              <a:rPr lang="ru-RU" alt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результатам в направлении  личностного развития</a:t>
            </a:r>
          </a:p>
        </p:txBody>
      </p:sp>
      <p:sp>
        <p:nvSpPr>
          <p:cNvPr id="14339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4800" smtClean="0">
                <a:solidFill>
                  <a:schemeClr val="tx1"/>
                </a:solidFill>
              </a:rPr>
              <a:t>ФГОС</a:t>
            </a:r>
            <a:r>
              <a:rPr lang="en-US" altLang="ru-RU" sz="4800" smtClean="0">
                <a:solidFill>
                  <a:schemeClr val="tx1"/>
                </a:solidFill>
              </a:rPr>
              <a:t> </a:t>
            </a:r>
            <a:r>
              <a:rPr lang="ru-RU" altLang="ru-RU" sz="4800" smtClean="0">
                <a:solidFill>
                  <a:schemeClr val="tx1"/>
                </a:solidFill>
              </a:rPr>
              <a:t>ОО</a:t>
            </a:r>
          </a:p>
        </p:txBody>
      </p:sp>
    </p:spTree>
    <p:extLst>
      <p:ext uri="{BB962C8B-B14F-4D97-AF65-F5344CB8AC3E}">
        <p14:creationId xmlns:p14="http://schemas.microsoft.com/office/powerpoint/2010/main" val="395619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9163" y="0"/>
            <a:ext cx="8224837" cy="1462088"/>
          </a:xfrm>
        </p:spPr>
        <p:txBody>
          <a:bodyPr anchor="b"/>
          <a:lstStyle/>
          <a:p>
            <a:pPr eaLnBrk="1" hangingPunct="1"/>
            <a:r>
              <a:rPr lang="ru-RU" altLang="ru-RU" sz="4000" smtClean="0">
                <a:solidFill>
                  <a:schemeClr val="tx1"/>
                </a:solidFill>
                <a:latin typeface="Arial Black" pitchFamily="34" charset="0"/>
              </a:rPr>
              <a:t>Универсальные </a:t>
            </a:r>
            <a:br>
              <a:rPr lang="ru-RU" altLang="ru-RU" sz="400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ru-RU" altLang="ru-RU" sz="4000" smtClean="0">
                <a:solidFill>
                  <a:schemeClr val="tx1"/>
                </a:solidFill>
                <a:latin typeface="Arial Black" pitchFamily="34" charset="0"/>
              </a:rPr>
              <a:t>учебные действия  (УУД</a:t>
            </a:r>
            <a:r>
              <a:rPr lang="ru-RU" altLang="ru-RU" smtClean="0">
                <a:solidFill>
                  <a:schemeClr val="tx1"/>
                </a:solidFill>
                <a:latin typeface="Arial Black" pitchFamily="34" charset="0"/>
              </a:rPr>
              <a:t>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593850"/>
            <a:ext cx="8990013" cy="4840288"/>
          </a:xfrm>
        </p:spPr>
        <p:txBody>
          <a:bodyPr/>
          <a:lstStyle/>
          <a:p>
            <a:pPr eaLnBrk="1" hangingPunct="1"/>
            <a:r>
              <a:rPr lang="ru-RU" altLang="ru-RU" sz="3600" b="1" smtClean="0">
                <a:latin typeface="Arial" charset="0"/>
              </a:rPr>
              <a:t>обеспечивают способность учащегося к </a:t>
            </a:r>
            <a:r>
              <a:rPr lang="ru-RU" altLang="ru-RU" sz="4000" b="1" smtClean="0">
                <a:solidFill>
                  <a:srgbClr val="FF0000"/>
                </a:solidFill>
                <a:latin typeface="Arial" charset="0"/>
              </a:rPr>
              <a:t>само</a:t>
            </a:r>
            <a:r>
              <a:rPr lang="ru-RU" altLang="ru-RU" sz="3600" b="1" smtClean="0">
                <a:solidFill>
                  <a:srgbClr val="FF0000"/>
                </a:solidFill>
                <a:latin typeface="Arial" charset="0"/>
              </a:rPr>
              <a:t>развитию и </a:t>
            </a:r>
            <a:r>
              <a:rPr lang="ru-RU" altLang="ru-RU" sz="4000" b="1" smtClean="0">
                <a:solidFill>
                  <a:srgbClr val="FF0000"/>
                </a:solidFill>
                <a:latin typeface="Arial" charset="0"/>
              </a:rPr>
              <a:t>само</a:t>
            </a:r>
            <a:r>
              <a:rPr lang="ru-RU" altLang="ru-RU" sz="3600" b="1" smtClean="0">
                <a:solidFill>
                  <a:srgbClr val="FF0000"/>
                </a:solidFill>
                <a:latin typeface="Arial" charset="0"/>
              </a:rPr>
              <a:t>совершенствованию </a:t>
            </a:r>
          </a:p>
          <a:p>
            <a:pPr eaLnBrk="1" hangingPunct="1">
              <a:buFont typeface="Arial" charset="0"/>
              <a:buNone/>
            </a:pPr>
            <a:r>
              <a:rPr lang="ru-RU" altLang="ru-RU" sz="3600" b="1" smtClean="0">
                <a:latin typeface="Arial" charset="0"/>
              </a:rPr>
              <a:t>	посредством сознательного и активного присвоения нового социального опыта</a:t>
            </a:r>
          </a:p>
          <a:p>
            <a:pPr eaLnBrk="1" hangingPunct="1">
              <a:buFont typeface="Arial" charset="0"/>
              <a:buNone/>
            </a:pPr>
            <a:endParaRPr lang="ru-RU" altLang="ru-RU" sz="2000" b="1" smtClean="0">
              <a:solidFill>
                <a:srgbClr val="FF0000"/>
              </a:solidFill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ru-RU" altLang="ru-RU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9721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244935"/>
              </p:ext>
            </p:extLst>
          </p:nvPr>
        </p:nvGraphicFramePr>
        <p:xfrm>
          <a:off x="827584" y="1124744"/>
          <a:ext cx="7848872" cy="3034795"/>
        </p:xfrm>
        <a:graphic>
          <a:graphicData uri="http://schemas.openxmlformats.org/drawingml/2006/table">
            <a:tbl>
              <a:tblPr/>
              <a:tblGrid>
                <a:gridCol w="2448272"/>
                <a:gridCol w="5400600"/>
              </a:tblGrid>
              <a:tr h="936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80790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780790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ЗНАНИЯ</a:t>
                      </a:r>
                      <a:endParaRPr lang="ru-RU" sz="11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3780790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Результат познавательной деятельности, отраженный в сознании человека в виде представлений, фактов понятий законов теорий. </a:t>
                      </a:r>
                      <a:endParaRPr lang="ru-RU" sz="11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8079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78079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УМЕНИЯ</a:t>
                      </a:r>
                      <a:endParaRPr lang="ru-RU" sz="11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3780790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Владение способами, приемами применения усваиваемых знаний на практике.</a:t>
                      </a:r>
                      <a:endParaRPr lang="ru-RU" sz="11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8079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78079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НАВЫКИ</a:t>
                      </a:r>
                      <a:endParaRPr lang="ru-RU" sz="11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3780790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Умения, доведенные до высокой степени совершенства.</a:t>
                      </a:r>
                      <a:endParaRPr lang="ru-RU" sz="11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0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8079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78079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МЫШЛЕНИЕ</a:t>
                      </a:r>
                      <a:endParaRPr lang="ru-RU" sz="11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3780790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Владение способами и приемами умственной деятельности.</a:t>
                      </a:r>
                      <a:endParaRPr lang="ru-RU" sz="11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115616" y="366719"/>
            <a:ext cx="7056784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37814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37814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37814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37814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37814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7814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7814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7814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7814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81425" algn="l"/>
              </a:tabLst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Составные части процесса обучения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81425" algn="l"/>
              </a:tabLst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73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8620125" cy="257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60648"/>
            <a:ext cx="7534275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704" y="4365104"/>
            <a:ext cx="8458200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5380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755576" y="1166921"/>
            <a:ext cx="6806935" cy="4957415"/>
            <a:chOff x="1728" y="2304"/>
            <a:chExt cx="5760" cy="8496"/>
          </a:xfrm>
        </p:grpSpPr>
        <p:sp>
          <p:nvSpPr>
            <p:cNvPr id="8" name="Text Box 13"/>
            <p:cNvSpPr txBox="1">
              <a:spLocks noChangeArrowheads="1"/>
            </p:cNvSpPr>
            <p:nvPr/>
          </p:nvSpPr>
          <p:spPr bwMode="auto">
            <a:xfrm>
              <a:off x="2016" y="2304"/>
              <a:ext cx="5472" cy="11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Принцип научности: </a:t>
              </a:r>
              <a:r>
                <a:rPr kumimoji="0" lang="ru-RU" alt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содержание обучения должно объективно отражать современное состояние соответствующей отрасли научного знания.</a:t>
              </a:r>
              <a:endPara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12"/>
            <p:cNvSpPr txBox="1">
              <a:spLocks noChangeArrowheads="1"/>
            </p:cNvSpPr>
            <p:nvPr/>
          </p:nvSpPr>
          <p:spPr bwMode="auto">
            <a:xfrm>
              <a:off x="2016" y="3744"/>
              <a:ext cx="5472" cy="11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Принцип сознательности и активности: </a:t>
              </a:r>
              <a:r>
                <a:rPr kumimoji="0" lang="ru-RU" alt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осознание обучаемыми целей и задач обучения, стимулирование познавательной активности обучаемых с помощью эффективных методов.</a:t>
              </a:r>
              <a:endPara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>
              <a:off x="2016" y="5184"/>
              <a:ext cx="5472" cy="1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Принцип систематичности, последовательности: </a:t>
              </a:r>
              <a:r>
                <a:rPr kumimoji="0" lang="ru-RU" alt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обуславливается соблюдением логики изучаемой науки, системным характером учебной деятельности, четким планированием учебных занятий.</a:t>
              </a:r>
              <a:endPara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2016" y="8064"/>
              <a:ext cx="5472" cy="11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Принцип прочности: </a:t>
              </a:r>
              <a:r>
                <a:rPr kumimoji="0" lang="ru-RU" alt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установка на прочное и длительное воспоминание, систематическая организация повторения ранее изученного материала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2016" y="6912"/>
              <a:ext cx="5472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Принцип наглядности: </a:t>
              </a:r>
              <a:r>
                <a:rPr kumimoji="0" lang="ru-RU" alt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обучение должно строится на рациональном использовании наглядности</a:t>
              </a:r>
              <a:endPara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8"/>
            <p:cNvSpPr txBox="1">
              <a:spLocks noChangeArrowheads="1"/>
            </p:cNvSpPr>
            <p:nvPr/>
          </p:nvSpPr>
          <p:spPr bwMode="auto">
            <a:xfrm>
              <a:off x="2016" y="9504"/>
              <a:ext cx="5472" cy="12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Принцип доступности: </a:t>
              </a:r>
              <a:r>
                <a:rPr kumimoji="0" lang="ru-RU" alt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учет уровня подготовленности возрастных и индивидуальных особенностей обучающихся, соотнесенный с мерой трудности изучаемого материала</a:t>
              </a:r>
              <a:endPara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Line 7"/>
            <p:cNvSpPr>
              <a:spLocks noChangeShapeType="1"/>
            </p:cNvSpPr>
            <p:nvPr/>
          </p:nvSpPr>
          <p:spPr bwMode="auto">
            <a:xfrm>
              <a:off x="1728" y="2880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Line 6"/>
            <p:cNvSpPr>
              <a:spLocks noChangeShapeType="1"/>
            </p:cNvSpPr>
            <p:nvPr/>
          </p:nvSpPr>
          <p:spPr bwMode="auto">
            <a:xfrm>
              <a:off x="1728" y="4320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Line 5"/>
            <p:cNvSpPr>
              <a:spLocks noChangeShapeType="1"/>
            </p:cNvSpPr>
            <p:nvPr/>
          </p:nvSpPr>
          <p:spPr bwMode="auto">
            <a:xfrm>
              <a:off x="1728" y="5904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Line 4"/>
            <p:cNvSpPr>
              <a:spLocks noChangeShapeType="1"/>
            </p:cNvSpPr>
            <p:nvPr/>
          </p:nvSpPr>
          <p:spPr bwMode="auto">
            <a:xfrm>
              <a:off x="1728" y="7344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Line 3"/>
            <p:cNvSpPr>
              <a:spLocks noChangeShapeType="1"/>
            </p:cNvSpPr>
            <p:nvPr/>
          </p:nvSpPr>
          <p:spPr bwMode="auto">
            <a:xfrm>
              <a:off x="1728" y="8640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Line 2"/>
            <p:cNvSpPr>
              <a:spLocks noChangeShapeType="1"/>
            </p:cNvSpPr>
            <p:nvPr/>
          </p:nvSpPr>
          <p:spPr bwMode="auto">
            <a:xfrm>
              <a:off x="1728" y="10080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95923" y="6237312"/>
            <a:ext cx="51289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Какие бы еще </a:t>
            </a:r>
            <a:r>
              <a:rPr lang="ru-RU" dirty="0" smtClean="0"/>
              <a:t>принципы обучения </a:t>
            </a:r>
            <a:r>
              <a:rPr lang="ru-RU" dirty="0"/>
              <a:t>вы добавили?</a:t>
            </a:r>
          </a:p>
        </p:txBody>
      </p:sp>
    </p:spTree>
    <p:extLst>
      <p:ext uri="{BB962C8B-B14F-4D97-AF65-F5344CB8AC3E}">
        <p14:creationId xmlns:p14="http://schemas.microsoft.com/office/powerpoint/2010/main" val="388606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42114"/>
            <a:ext cx="8496300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8572500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578" y="2996952"/>
            <a:ext cx="8458200" cy="293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0145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Методика обучения математике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это наука о математике как </a:t>
            </a:r>
            <a:r>
              <a:rPr lang="ru-RU" dirty="0" smtClean="0"/>
              <a:t>учебном </a:t>
            </a:r>
            <a:r>
              <a:rPr lang="ru-RU" dirty="0"/>
              <a:t>предмете и </a:t>
            </a:r>
            <a:r>
              <a:rPr lang="ru-RU" dirty="0" smtClean="0"/>
              <a:t>закономерностях </a:t>
            </a:r>
            <a:r>
              <a:rPr lang="ru-RU" dirty="0"/>
              <a:t>обучения математике учащихся </a:t>
            </a:r>
            <a:r>
              <a:rPr lang="ru-RU" dirty="0" smtClean="0"/>
              <a:t>различных возрастных </a:t>
            </a:r>
            <a:r>
              <a:rPr lang="ru-RU" dirty="0"/>
              <a:t>групп. В своих и</a:t>
            </a:r>
            <a:r>
              <a:rPr lang="ru-RU" dirty="0" smtClean="0"/>
              <a:t>сследованиях МОМ </a:t>
            </a:r>
            <a:r>
              <a:rPr lang="ru-RU" dirty="0"/>
              <a:t>опирается на </a:t>
            </a:r>
            <a:r>
              <a:rPr lang="ru-RU" dirty="0" smtClean="0"/>
              <a:t>педагогику</a:t>
            </a:r>
            <a:r>
              <a:rPr lang="ru-RU" dirty="0"/>
              <a:t>, психологию, математику и практическую </a:t>
            </a:r>
            <a:r>
              <a:rPr lang="ru-RU" dirty="0" smtClean="0"/>
              <a:t>деятельность </a:t>
            </a:r>
            <a:r>
              <a:rPr lang="ru-RU" dirty="0"/>
              <a:t>учителей </a:t>
            </a:r>
            <a:r>
              <a:rPr lang="ru-RU" dirty="0" smtClean="0"/>
              <a:t>математики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552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812088" cy="589148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b="1" dirty="0"/>
              <a:t>Теория и методика </a:t>
            </a:r>
            <a:r>
              <a:rPr lang="ru-RU" b="1" dirty="0" smtClean="0"/>
              <a:t>обучения </a:t>
            </a:r>
            <a:r>
              <a:rPr lang="ru-RU" b="1" dirty="0"/>
              <a:t>математики         </a:t>
            </a:r>
            <a:r>
              <a:rPr lang="ru-RU" dirty="0"/>
              <a:t> </a:t>
            </a:r>
            <a:r>
              <a:rPr lang="ru-RU" b="1" dirty="0"/>
              <a:t>(ТМОМ)</a:t>
            </a:r>
            <a:r>
              <a:rPr lang="ru-RU" dirty="0"/>
              <a:t> - раздел педагогики, исследующий закономерности обучения математике на определенном уровне ее развития в соответствии с целями обучения подрастающего поколения, поставленными обществом;</a:t>
            </a:r>
          </a:p>
          <a:p>
            <a:pPr marL="0" indent="0" algn="just">
              <a:buNone/>
            </a:pPr>
            <a:r>
              <a:rPr lang="ru-RU" b="1" dirty="0"/>
              <a:t>- теория и методика </a:t>
            </a:r>
            <a:r>
              <a:rPr lang="ru-RU" b="1" dirty="0" smtClean="0"/>
              <a:t>обучения </a:t>
            </a:r>
            <a:r>
              <a:rPr lang="ru-RU" b="1" dirty="0"/>
              <a:t>математики</a:t>
            </a:r>
            <a:r>
              <a:rPr lang="ru-RU" dirty="0"/>
              <a:t> - наука о математике как учебном предмете и закономерностях процесса обучения математике учащихся различных возрастных групп и </a:t>
            </a:r>
            <a:r>
              <a:rPr lang="ru-RU" dirty="0" smtClean="0"/>
              <a:t>способностей</a:t>
            </a:r>
            <a:r>
              <a:rPr lang="ru-RU" dirty="0"/>
              <a:t>;</a:t>
            </a:r>
          </a:p>
          <a:p>
            <a:pPr marL="0" indent="0" algn="just">
              <a:buNone/>
            </a:pPr>
            <a:r>
              <a:rPr lang="ru-RU" b="1" dirty="0" smtClean="0"/>
              <a:t>- </a:t>
            </a:r>
            <a:r>
              <a:rPr lang="ru-RU" b="1" dirty="0"/>
              <a:t>теория и методика обучения математике</a:t>
            </a:r>
            <a:r>
              <a:rPr lang="ru-RU" dirty="0"/>
              <a:t> - это педагогическая наука о задачах, содержании и методах обучения </a:t>
            </a:r>
            <a:r>
              <a:rPr lang="ru-RU" dirty="0" smtClean="0"/>
              <a:t>математике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8467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812088" cy="648072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Перед </a:t>
            </a:r>
            <a:r>
              <a:rPr lang="ru-RU" dirty="0" smtClean="0"/>
              <a:t>МОМ </a:t>
            </a:r>
            <a:r>
              <a:rPr lang="ru-RU" dirty="0"/>
              <a:t>стоят следующие основные задачи: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определить </a:t>
            </a:r>
            <a:r>
              <a:rPr lang="ru-RU" dirty="0"/>
              <a:t>конкретные цели изучения математики и отобрать </a:t>
            </a:r>
            <a:r>
              <a:rPr lang="ru-RU" dirty="0" smtClean="0"/>
              <a:t>содержание учебного </a:t>
            </a:r>
            <a:r>
              <a:rPr lang="ru-RU" dirty="0"/>
              <a:t>предмета в </a:t>
            </a:r>
            <a:r>
              <a:rPr lang="ru-RU" dirty="0" smtClean="0"/>
              <a:t>средней </a:t>
            </a:r>
            <a:r>
              <a:rPr lang="ru-RU" dirty="0"/>
              <a:t>общеобразовательной школе;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разработать </a:t>
            </a:r>
            <a:r>
              <a:rPr lang="ru-RU" dirty="0"/>
              <a:t>наиболее рациональные методы и организационные формы </a:t>
            </a:r>
            <a:r>
              <a:rPr lang="ru-RU" dirty="0" smtClean="0"/>
              <a:t>обучения</a:t>
            </a:r>
            <a:r>
              <a:rPr lang="ru-RU" dirty="0"/>
              <a:t>, направленные на достижение поставленных целей изучения </a:t>
            </a:r>
            <a:r>
              <a:rPr lang="ru-RU" dirty="0" smtClean="0"/>
              <a:t>математики</a:t>
            </a:r>
            <a:r>
              <a:rPr lang="ru-RU" dirty="0"/>
              <a:t>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рассмотреть </a:t>
            </a:r>
            <a:r>
              <a:rPr lang="ru-RU" dirty="0"/>
              <a:t>необходимые средства обучения и разработать </a:t>
            </a:r>
            <a:r>
              <a:rPr lang="ru-RU" dirty="0" smtClean="0"/>
              <a:t>рекомендации </a:t>
            </a:r>
            <a:r>
              <a:rPr lang="ru-RU" dirty="0"/>
              <a:t>по их применению в практической деятельности учителя.</a:t>
            </a:r>
          </a:p>
          <a:p>
            <a:pPr marL="0" indent="0">
              <a:buNone/>
            </a:pPr>
            <a:r>
              <a:rPr lang="ru-RU" dirty="0"/>
              <a:t>Другими словами, </a:t>
            </a:r>
            <a:r>
              <a:rPr lang="ru-RU" dirty="0" smtClean="0"/>
              <a:t>МОМ </a:t>
            </a:r>
            <a:r>
              <a:rPr lang="ru-RU" dirty="0"/>
              <a:t>должна дать ответы на следующие вопросы:</a:t>
            </a:r>
          </a:p>
          <a:p>
            <a:pPr marL="0" indent="0">
              <a:buNone/>
            </a:pPr>
            <a:r>
              <a:rPr lang="ru-RU" dirty="0" smtClean="0"/>
              <a:t> зачем </a:t>
            </a:r>
            <a:r>
              <a:rPr lang="ru-RU" dirty="0"/>
              <a:t>надо учить математике? </a:t>
            </a:r>
          </a:p>
          <a:p>
            <a:pPr marL="0" indent="0">
              <a:buNone/>
            </a:pPr>
            <a:r>
              <a:rPr lang="ru-RU" dirty="0" smtClean="0"/>
              <a:t> что </a:t>
            </a:r>
            <a:r>
              <a:rPr lang="ru-RU" dirty="0"/>
              <a:t>надо изучать? </a:t>
            </a:r>
          </a:p>
          <a:p>
            <a:pPr marL="0" indent="0">
              <a:buNone/>
            </a:pPr>
            <a:r>
              <a:rPr lang="ru-RU" dirty="0" smtClean="0"/>
              <a:t> как </a:t>
            </a:r>
            <a:r>
              <a:rPr lang="ru-RU" dirty="0"/>
              <a:t>надо обучать математике?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060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06486"/>
            <a:ext cx="7272807" cy="6141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784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362260" y="7116"/>
            <a:ext cx="867645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720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Структура теории и методики обучения математике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971600" y="457200"/>
            <a:ext cx="7385769" cy="5996136"/>
            <a:chOff x="1296" y="1728"/>
            <a:chExt cx="6048" cy="9072"/>
          </a:xfrm>
        </p:grpSpPr>
        <p:grpSp>
          <p:nvGrpSpPr>
            <p:cNvPr id="6" name="Group 8"/>
            <p:cNvGrpSpPr>
              <a:grpSpLocks/>
            </p:cNvGrpSpPr>
            <p:nvPr/>
          </p:nvGrpSpPr>
          <p:grpSpPr bwMode="auto">
            <a:xfrm>
              <a:off x="1296" y="1728"/>
              <a:ext cx="6048" cy="2880"/>
              <a:chOff x="1296" y="1728"/>
              <a:chExt cx="6048" cy="2880"/>
            </a:xfrm>
          </p:grpSpPr>
          <p:sp>
            <p:nvSpPr>
              <p:cNvPr id="13" name="AutoShape 10"/>
              <p:cNvSpPr>
                <a:spLocks noChangeArrowheads="1"/>
              </p:cNvSpPr>
              <p:nvPr/>
            </p:nvSpPr>
            <p:spPr bwMode="auto">
              <a:xfrm>
                <a:off x="1296" y="1728"/>
                <a:ext cx="6048" cy="2880"/>
              </a:xfrm>
              <a:prstGeom prst="downArrowCallout">
                <a:avLst>
                  <a:gd name="adj1" fmla="val 52500"/>
                  <a:gd name="adj2" fmla="val 52500"/>
                  <a:gd name="adj3" fmla="val 16667"/>
                  <a:gd name="adj4" fmla="val 66667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4" name="Text Box 9"/>
              <p:cNvSpPr txBox="1">
                <a:spLocks noChangeArrowheads="1"/>
              </p:cNvSpPr>
              <p:nvPr/>
            </p:nvSpPr>
            <p:spPr bwMode="auto">
              <a:xfrm>
                <a:off x="1440" y="1872"/>
                <a:ext cx="5760" cy="158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Общая методика </a:t>
                </a:r>
                <a:r>
                  <a:rPr kumimoji="0" lang="ru-RU" altLang="ru-RU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включает в себя вопросы дидактики, приспособленные к процессу обучения математике.</a:t>
                </a:r>
                <a:endParaRPr kumimoji="0" lang="ru-RU" altLang="ru-RU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Примеры: структура урока математики;  методика обучения решению задач и др.</a:t>
                </a:r>
                <a:endPara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1296" y="4608"/>
              <a:ext cx="6048" cy="3744"/>
              <a:chOff x="1296" y="4752"/>
              <a:chExt cx="6048" cy="3744"/>
            </a:xfrm>
          </p:grpSpPr>
          <p:sp>
            <p:nvSpPr>
              <p:cNvPr id="11" name="AutoShape 7"/>
              <p:cNvSpPr>
                <a:spLocks noChangeArrowheads="1"/>
              </p:cNvSpPr>
              <p:nvPr/>
            </p:nvSpPr>
            <p:spPr bwMode="auto">
              <a:xfrm>
                <a:off x="1296" y="4752"/>
                <a:ext cx="6048" cy="3744"/>
              </a:xfrm>
              <a:prstGeom prst="downArrowCallout">
                <a:avLst>
                  <a:gd name="adj1" fmla="val 40385"/>
                  <a:gd name="adj2" fmla="val 40385"/>
                  <a:gd name="adj3" fmla="val 16667"/>
                  <a:gd name="adj4" fmla="val 66667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" name="Text Box 6"/>
              <p:cNvSpPr txBox="1">
                <a:spLocks noChangeArrowheads="1"/>
              </p:cNvSpPr>
              <p:nvPr/>
            </p:nvSpPr>
            <p:spPr bwMode="auto">
              <a:xfrm>
                <a:off x="1440" y="4896"/>
                <a:ext cx="5760" cy="216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Частная методика </a:t>
                </a:r>
                <a:r>
                  <a:rPr kumimoji="0" lang="ru-RU" altLang="ru-RU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включает в себя вопросы общей методики, адаптированные к изучению основных методических линий и разделов школьного курса математики.</a:t>
                </a:r>
                <a:endParaRPr kumimoji="0" lang="ru-RU" altLang="ru-RU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Примеры: методика обучения тождественным преобразованиям; методика изучения функций и </a:t>
                </a:r>
                <a:r>
                  <a:rPr kumimoji="0" lang="ru-RU" altLang="ru-RU" sz="16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др</a:t>
                </a:r>
                <a:endPara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" name="Group 2"/>
            <p:cNvGrpSpPr>
              <a:grpSpLocks/>
            </p:cNvGrpSpPr>
            <p:nvPr/>
          </p:nvGrpSpPr>
          <p:grpSpPr bwMode="auto">
            <a:xfrm>
              <a:off x="1296" y="8352"/>
              <a:ext cx="6048" cy="2448"/>
              <a:chOff x="1296" y="8352"/>
              <a:chExt cx="6048" cy="2448"/>
            </a:xfrm>
          </p:grpSpPr>
          <p:sp>
            <p:nvSpPr>
              <p:cNvPr id="9" name="Rectangle 4"/>
              <p:cNvSpPr>
                <a:spLocks noChangeArrowheads="1"/>
              </p:cNvSpPr>
              <p:nvPr/>
            </p:nvSpPr>
            <p:spPr bwMode="auto">
              <a:xfrm>
                <a:off x="1296" y="8352"/>
                <a:ext cx="6048" cy="24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" name="Text Box 3"/>
              <p:cNvSpPr txBox="1">
                <a:spLocks noChangeArrowheads="1"/>
              </p:cNvSpPr>
              <p:nvPr/>
            </p:nvSpPr>
            <p:spPr bwMode="auto">
              <a:xfrm>
                <a:off x="1440" y="8496"/>
                <a:ext cx="5760" cy="230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Конкретная методика </a:t>
                </a:r>
                <a:r>
                  <a:rPr kumimoji="0" lang="ru-RU" altLang="ru-RU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включает в себя вопросы освящающие процесс обучения в рамках отдельных тем школьного курса математики, отдельных вопросов, теорем и т.д.</a:t>
                </a:r>
                <a:endParaRPr kumimoji="0" lang="ru-RU" altLang="ru-RU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Примеры: методика доказательства признаков равенства треугольников; методика обучения решению задач на составление уравнений и др.</a:t>
                </a:r>
                <a:endPara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4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12813" y="274638"/>
            <a:ext cx="8231187" cy="258762"/>
          </a:xfrm>
        </p:spPr>
        <p:txBody>
          <a:bodyPr rtlCol="0" anchorCtr="1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Уровни целей  образования</a:t>
            </a: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90500" y="1020763"/>
            <a:ext cx="8953500" cy="5162550"/>
          </a:xfrm>
          <a:solidFill>
            <a:schemeClr val="bg1"/>
          </a:solidFill>
        </p:spPr>
        <p:txBody>
          <a:bodyPr rtlCol="0"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ru-RU" sz="23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ГЛОБАЛЬНЫЙ</a:t>
            </a:r>
            <a:r>
              <a:rPr lang="ru-RU" sz="23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23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цели и задачи образовательной системы (требования социума) - развитие и воспитание личности, способной к самообразованию, самосовершенствованию,  самореализации в обществе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ru-RU" sz="23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ОБЩЕПЕДАГОГИЧЕСКИЙ </a:t>
            </a:r>
            <a:r>
              <a:rPr lang="ru-RU" sz="23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(цели и задачи учебного заведения) 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ru-RU" sz="23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ДИДАКТИЧЕСКИЙ</a:t>
            </a:r>
            <a:r>
              <a:rPr lang="ru-RU" sz="23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(цели конкретных учебных курсов, предметов, темы)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ru-RU" sz="23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ЧАСТНО-ДИДАКТИЧЕСКИЙ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(цели обучения теме)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endParaRPr lang="ru-RU" sz="2000" dirty="0" smtClean="0"/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6812B08D-0548-44EB-B1D3-2622A47D0794}" type="slidenum">
              <a:rPr lang="ru-RU"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pPr algn="r">
                <a:defRPr/>
              </a:pPr>
              <a:t>7</a:t>
            </a:fld>
            <a:endParaRPr lang="ru-RU" sz="100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457200" y="620713"/>
            <a:ext cx="82296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>
              <a:defRPr/>
            </a:pPr>
            <a:endParaRPr lang="ru-RU" sz="2400" kern="0" dirty="0"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12295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nimBg="1" autoUpdateAnimBg="0"/>
      <p:bldP spid="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620688"/>
            <a:ext cx="79208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/>
              <a:t> Общие цели обучения математике</a:t>
            </a:r>
            <a:endParaRPr lang="ru-RU" sz="2000" dirty="0"/>
          </a:p>
          <a:p>
            <a:pPr algn="just"/>
            <a:endParaRPr lang="ru-RU" sz="200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000" dirty="0"/>
              <a:t>Передача конкретных математических знаний, необходимыми в практической деятельности, для изучения смежных дисциплин, для продолжение образования;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000" dirty="0"/>
              <a:t>интеллектуальное развитие учащихся, формирование умений, навыков и качеств мышления, характерных для математической деятельности и необходимых человеку для полноценного функционирования в обществе;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000" dirty="0"/>
              <a:t>формирование представления об идеях и методах математики, о математике как форме описания и методе познания действительности;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000" dirty="0"/>
              <a:t>формирование представления о математике как части общечеловеческой культуры.</a:t>
            </a:r>
          </a:p>
        </p:txBody>
      </p:sp>
    </p:spTree>
    <p:extLst>
      <p:ext uri="{BB962C8B-B14F-4D97-AF65-F5344CB8AC3E}">
        <p14:creationId xmlns:p14="http://schemas.microsoft.com/office/powerpoint/2010/main" val="317887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Содержимое 2"/>
          <p:cNvSpPr>
            <a:spLocks noGrp="1"/>
          </p:cNvSpPr>
          <p:nvPr>
            <p:ph idx="1"/>
          </p:nvPr>
        </p:nvSpPr>
        <p:spPr>
          <a:xfrm>
            <a:off x="285750" y="1600200"/>
            <a:ext cx="8401050" cy="4530725"/>
          </a:xfrm>
        </p:spPr>
        <p:txBody>
          <a:bodyPr>
            <a:normAutofit lnSpcReduction="10000"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sz="3600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Определяются:</a:t>
            </a:r>
          </a:p>
          <a:p>
            <a:pPr eaLnBrk="1" hangingPunct="1">
              <a:buFont typeface="Wingdings" pitchFamily="2" charset="2"/>
              <a:buNone/>
            </a:pPr>
            <a:endParaRPr lang="ru-RU" altLang="ru-RU" sz="36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ru-RU" altLang="ru-RU" sz="3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тенденциями развития современного образования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3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</a:p>
          <a:p>
            <a:pPr eaLnBrk="1" hangingPunct="1"/>
            <a:r>
              <a:rPr lang="ru-RU" altLang="ru-RU" sz="3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их  трансформацией в методическую систему обучения математике </a:t>
            </a:r>
          </a:p>
        </p:txBody>
      </p:sp>
      <p:sp>
        <p:nvSpPr>
          <p:cNvPr id="1024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>
                <a:solidFill>
                  <a:schemeClr val="tx2"/>
                </a:solidFill>
                <a:latin typeface="Candar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>
                <a:solidFill>
                  <a:schemeClr val="tx2"/>
                </a:solidFill>
                <a:latin typeface="Candar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>
                <a:solidFill>
                  <a:schemeClr val="tx2"/>
                </a:solidFill>
                <a:latin typeface="Candar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>
                <a:solidFill>
                  <a:schemeClr val="tx2"/>
                </a:solidFill>
                <a:latin typeface="Candar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15A3128C-6040-4C14-8063-FE2EAEFB5BE9}" type="slidenum">
              <a:rPr lang="ru-RU" altLang="ru-RU" sz="1000" smtClean="0">
                <a:latin typeface="Times New Roman" pitchFamily="18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ru-RU" altLang="ru-RU" sz="1000" smtClean="0">
              <a:latin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</a:rPr>
              <a:t>ЦЕЛИ ОБУЧЕНИЯ МАТЕМАТИКЕ</a:t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18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273</TotalTime>
  <Words>631</Words>
  <Application>Microsoft Office PowerPoint</Application>
  <PresentationFormat>Экран (4:3)</PresentationFormat>
  <Paragraphs>92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8" baseType="lpstr">
      <vt:lpstr>Arial</vt:lpstr>
      <vt:lpstr>Arial Black</vt:lpstr>
      <vt:lpstr>Calibri</vt:lpstr>
      <vt:lpstr>Courier New</vt:lpstr>
      <vt:lpstr>Franklin Gothic Book</vt:lpstr>
      <vt:lpstr>Franklin Gothic Medium</vt:lpstr>
      <vt:lpstr>Symbol</vt:lpstr>
      <vt:lpstr>Times New Roman</vt:lpstr>
      <vt:lpstr>Wingdings</vt:lpstr>
      <vt:lpstr>Wingdings 2</vt:lpstr>
      <vt:lpstr>Трек</vt:lpstr>
      <vt:lpstr>Презентация PowerPoint</vt:lpstr>
      <vt:lpstr>Методика обучения математике</vt:lpstr>
      <vt:lpstr>Презентация PowerPoint</vt:lpstr>
      <vt:lpstr>Презентация PowerPoint</vt:lpstr>
      <vt:lpstr>Презентация PowerPoint</vt:lpstr>
      <vt:lpstr>Презентация PowerPoint</vt:lpstr>
      <vt:lpstr>Уровни целей  образования:</vt:lpstr>
      <vt:lpstr>Презентация PowerPoint</vt:lpstr>
      <vt:lpstr>ЦЕЛИ ОБУЧЕНИЯ МАТЕМАТИКЕ </vt:lpstr>
      <vt:lpstr>Тенденции развития современного образования </vt:lpstr>
      <vt:lpstr>Следствия  факторов: </vt:lpstr>
      <vt:lpstr>ФГОС ОО</vt:lpstr>
      <vt:lpstr>Универсальные  учебные действия  (УУД)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351</cp:lastModifiedBy>
  <cp:revision>10</cp:revision>
  <dcterms:created xsi:type="dcterms:W3CDTF">2017-09-05T04:49:27Z</dcterms:created>
  <dcterms:modified xsi:type="dcterms:W3CDTF">2020-04-08T02:35:41Z</dcterms:modified>
</cp:coreProperties>
</file>