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8" r:id="rId4"/>
    <p:sldId id="259" r:id="rId5"/>
    <p:sldId id="261" r:id="rId6"/>
    <p:sldId id="260" r:id="rId7"/>
    <p:sldId id="262" r:id="rId8"/>
    <p:sldId id="265" r:id="rId9"/>
    <p:sldId id="290" r:id="rId10"/>
    <p:sldId id="291" r:id="rId11"/>
    <p:sldId id="292" r:id="rId12"/>
    <p:sldId id="293" r:id="rId13"/>
    <p:sldId id="294" r:id="rId14"/>
    <p:sldId id="295" r:id="rId15"/>
    <p:sldId id="275" r:id="rId16"/>
    <p:sldId id="266" r:id="rId17"/>
    <p:sldId id="267" r:id="rId18"/>
    <p:sldId id="268" r:id="rId19"/>
    <p:sldId id="269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udget.sakha.gov.ru/ebudget/Menu/Page/17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5 Региональные финансы</a:t>
            </a:r>
          </a:p>
        </p:txBody>
      </p:sp>
    </p:spTree>
    <p:extLst>
      <p:ext uri="{BB962C8B-B14F-4D97-AF65-F5344CB8AC3E}">
        <p14:creationId xmlns:p14="http://schemas.microsoft.com/office/powerpoint/2010/main" val="9765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913"/>
            <a:ext cx="910590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4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3338"/>
            <a:ext cx="90773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7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9538"/>
            <a:ext cx="90011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6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3813"/>
            <a:ext cx="89535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5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441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02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52550"/>
            <a:ext cx="6768752" cy="603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0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16" y="1052736"/>
            <a:ext cx="8325332" cy="529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5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0" y="836712"/>
            <a:ext cx="6970166" cy="576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1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885786" cy="592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5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инансовые ресурсы реги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Финансовые ресурсы регио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" y="548680"/>
            <a:ext cx="9134148" cy="52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3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3999" cy="445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81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1" y="1264069"/>
            <a:ext cx="9003949" cy="317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695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397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02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" y="1268759"/>
            <a:ext cx="9131179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14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4" y="1412776"/>
            <a:ext cx="918051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17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18352" cy="386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7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13" y="548680"/>
            <a:ext cx="9143999" cy="58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6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73" y="548680"/>
            <a:ext cx="9203713" cy="548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4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47663"/>
            <a:ext cx="85629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05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92106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97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инансы регион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2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92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452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20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Источники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budget.sakha.gov.ru/ebudget/Menu/Page/173</a:t>
            </a:r>
            <a:endParaRPr lang="ru-RU" dirty="0" smtClean="0"/>
          </a:p>
          <a:p>
            <a:r>
              <a:rPr lang="en-US" dirty="0"/>
              <a:t>https://minfin.gov.ru/ru/perfomance/regions/operational/municipalities/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7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Взаимосвязи в межбюджетной системе Российской Федерации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9847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77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Результаты объединения регионов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689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08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Результаты реформы местного самоуправления в Российской Федерации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Увеличение количества местных бюджетов в бюджетной системе страны;</a:t>
            </a:r>
          </a:p>
          <a:p>
            <a:pPr lvl="0" eaLnBrk="0" fontAlgn="base" hangingPunct="0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Повышение самостоятельности муниципальных образований в решении вопросов местного значения;</a:t>
            </a:r>
          </a:p>
          <a:p>
            <a:pPr lvl="0" eaLnBrk="0" fontAlgn="base" hangingPunct="0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kern="0" dirty="0">
                <a:solidFill>
                  <a:srgbClr val="FF0000"/>
                </a:solidFill>
                <a:latin typeface="Arial"/>
              </a:rPr>
              <a:t>Увеличение расходов местных бюджетов на содержание органов местного самоуправления;</a:t>
            </a:r>
          </a:p>
          <a:p>
            <a:pPr lvl="0" eaLnBrk="0" fontAlgn="base" hangingPunct="0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FF0000"/>
                </a:solidFill>
                <a:latin typeface="Arial"/>
              </a:rPr>
              <a:t>Увеличение нагрузки на бюджеты субъектов РФ по финансовому выравниванию  муниципальных образований;</a:t>
            </a:r>
          </a:p>
          <a:p>
            <a:pPr lvl="0" eaLnBrk="0" fontAlgn="base" hangingPunct="0"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ru-RU" sz="2400" kern="0" dirty="0">
                <a:solidFill>
                  <a:srgbClr val="FF0000"/>
                </a:solidFill>
                <a:latin typeface="Arial"/>
              </a:rPr>
              <a:t>Сокращение собственных доходов местных бюджетов в целом по стране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62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dirty="0"/>
              <a:t>Формы организации межбюджетных отношений в регионе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7077"/>
            <a:ext cx="7056784" cy="469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085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43632"/>
              </p:ext>
            </p:extLst>
          </p:nvPr>
        </p:nvGraphicFramePr>
        <p:xfrm>
          <a:off x="107504" y="116632"/>
          <a:ext cx="8856984" cy="6466341"/>
        </p:xfrm>
        <a:graphic>
          <a:graphicData uri="http://schemas.openxmlformats.org/drawingml/2006/table">
            <a:tbl>
              <a:tblPr/>
              <a:tblGrid>
                <a:gridCol w="2952328"/>
                <a:gridCol w="2952328"/>
                <a:gridCol w="2952328"/>
              </a:tblGrid>
              <a:tr h="3724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Целевая направленность межбюджетных трансфертов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Регулирование финансовых возможностей органов власти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бюджетного сектора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452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субъекта РФ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1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527">
                <a:tc row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бюджетов субъектов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федеральному бюджету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автономных округов, входящих в состав краев, областей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муниципальных образований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поселений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6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районов (городских округов)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3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527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местных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муниципальных образований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из бюджетов муниципальных районов на выравнивание бюджетной обеспеченности поселений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4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субсидии, перечисляемых из бюджетов поселений в бюджеты муниципальных районов на решение вопросов местного значения межмуниципального характера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4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субъекта РФ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1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для формирования региональных фондов финансовой поддержки поселений и региональных фондов финансовой поддержки муниципальных районов (городских округов)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47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JAAAABsCAYAAACFFjvaAAAgAElEQVR4Xu2dB3Cex3nnHxCdaEQjQBAd7BRIil2iWKwuU6ZbokiOY5+SszPSOXe2ZzI344wvdhLn7uY8KXaSccbnm3FixjnZls5WISVSpCx2ir2AABtY0DtB9MZ7fvtiwRcfvvJ+KFTDcjgAvm/f3X13//v0fTZixl9tvCPDZWl/hKyIiJOsmGjpGxiQVhmS033dci4uwlYZ9TMtPkXmxKVLS0+71HY3+a0z/eFHZwa+s/F5udhSJU+UrJVnljwiNbcbJcINoH+KipOyll5ZMCtWBiMi5MqtXilNiZafpM2TP1q0Tf7y+E/kO6u/Kv/z1E8lL3W2/PGqbfKz93ZrIxHym+vvfnRmavpNRmYgJylDHpi7VHZeOSp/uv7Z4AD6t+g4GVIw7LndLTP03+bkWIkciJDvJWXLd1d9Vcrbrsny9PlS3ndVHiy4T2JmRMnp6ivym/KDngAUExkt31j7jFxovi7ZCWmy59oJmRkdawbLdw2drZIWnyyNXW2SEpsgg3eGzM/KtlrJmJliPi/NLJGrbTXm877BAZmhQB+6c0eiZkRKW0+HpMQlSFnjNbmj/zblL5eV2QvkpQt7JV3b7R8c1DYH9dlEudneIHMS06V7oFeSYmbKjfZ6M6am7luSGpckg0NDps3zjZWmrc8s3CgrsubLry/u1377TV+JMfESGTHDjIPfW3tuS35ylvQM9unubJJZcYkSrXPUrG3yLrRLoZ8jNWXSodR9bc5i+bS2fby2QufjuBkTbbNw9R2tEh0ZKbGRMWb8dZ0t5vk7+r6p8UnS2Nlm5ot+k2NnmveraL5hxjtZJT4qVj63aJO8dumQrt3vBgfQPwzG6MDjZHdnp/T1DMnWjGSp6emW7RmL5JniR2R2fLokRsdLzCyRnJQMM/DDlWXy6qWDsr/uVMgxA5IvLH1U8lOypFonmIm9Xxe4SYGRrRP3duUx2Zi/Qs41XDGTve/mGVmXs0Qut1bJet0FO64clqdK1uuzjWbRajuadXKj9dk0mZeaa4A2O2GW/POJ30i8AvOP79+mCxClzx2RTXnLpW+oX5q72mXp7CLZU3lcthSulCoFEuM5ePOsxEXFKCAidQ6ULXfflrm6iN8//O/SPzQgn1+0Wcd5S7J08XOTM83v127VyoK0PDmnIHuiZJ2crLso83UcAwpSNsO1tjr5ncVbZL++B0CiXd77vtnF8pOTrxnQPpS3TLYteEhOKICq9L0AFBvrsaLVcruvSxp0bgaGBiVH54d35r1ouyR1rhxVEDJftl/e7x+PvaIbaijkWnitkJs0W5ZkFsqJugr52qrPBQfQio4B2RwdJS2REboDRXJ1d/9aB10RN2NUf4vTC+SHT35Dnnv5O9LY3eZ1LGHVm6E72z0R/F00a47ZvQeqzirlGf09jUfoP7NDh3dgYcocyUuerUA87bdv6rt3K22yu91t+D5o+7CfRxgKOHbBfMfi+3egyWAMUBNAA0WB2m0uWCFXW2sM1bTjhSpFzpghXf09Yc1ruJXZUPTJO/qVgXTCRuhde1uTvPmzP5Me3dksQ9zMZMlRgWnD1hfC7Xe6/sdkBiLcAOKdL5zZJ+ff+lvRjSXrP/89mVu4+GMyFdOvOZ4ZGAOg8TQy/czHdwbeVwC1dbZLRU2lxMXEyvKCRVO6CuduXpTe/n5ZVbx0Qv00326VU9fLZV5WvhRkzvXbVk9fr1Q2VklWSrqkJarG4Sru72apiHD0yhkp1HayZ2VOaFzv18PvO4DOV12W+ltNMjs5Xdq7OyQ2OkYSVYhE7R1UQZKSHJ8oXb3dsiR3nhy7es4Iy7e6bktuerbEK/huNNVKnGonCHqRqnqj2mckpcq1xmpJiJspKxScRy6fkVkzk6Sjt0ufiZP+gX41lvabejeaa3WhU0ybtNPb3yczY+MlSU0CNa0NsnZeqdSpfFh/q1kWzCmUnaf3mTEVZORIirbZ09+rAu+A0fiab7dJTFS0aSsjOdW8C3129HSZz3muqrlOirPypEHbq9QxxurnRbNzpa3ztiTqeBO07+aONiPQd/X1mHEzHsaF4NytAGWe+HtuWpaU5i94v/Aj7yuAzt+8JJfqrsvVhpsGQEwKk8pk8Tt2GLQcS6We3/xZefPMAalsqDKL9ch9D0h5zVWz0wFPZUO1qQ9lY0EXzikyoHx65RbZV37cAAvKADCi9HkKwAEQSxWcgIFnADXt8/fJa2Xy2TWPKUhrpExtXo8v2yCX627IwpxCOXWtXMcaJ7e7O01/JUqVTit1ykxOk8b2FklNSFYwsBkG5fzNy0qxcsx7Xqm/IferbJmlppBXT+yVosxcM24AQ13zU+1QgLmjp1PqdINlJqUZzQxw0bbtg3Y2L1n78QPQkE5QWfVlKZ6dZwC0KKd4ZFGZDUAANekb6JN0pRKTXeqVosA62dGJCqgPQvF95/0K+vnZBZI1K8MMD4rc0nHLgOeDUt5XCvRBmYTpcYx/BqYBNP65m35SZ2AaQNMwmNAMTANoQtM3/fA0gKYxMKEZmAZQGNPX3duvIXYi/f2D0nqrQ6IjBiQ3JzuMFj56VacB5HFN226rITA2Ru01URoWgkp9R86fuyDpiZGyZPFCj6189KqFBBD2EoxvpXkLTOAWTtYhnbx+DTOI0fgZAp4wes1Qewo2Fay7WF0xxPH9gBrYMNrxs6qlXi2uc00oRqdalqmDVbhTLbVRGi8TpW1hRKM+BjTsM9QZ0HgcGzNgP6c9rLQYBzHCYeXlP/WokxSfYAx8V+pvqpsgwxjg7O8YCE9oHBOGPgrfYZFOVaNioFJ+tUbm5ubIoYtnpbqlVp5e9bh0dnTKO7tel//wxWfMY7gp3rt61rSVri4M5oM5wMiJ3YufGEhtsBrvyXy1aYzSTbVOL8opGvkuIS5ere895nvez1raacdaoZ3n+xzruf7Ebsb3fM5c8CxjoDAXfE9ohrutLg1qw5KPlZ91weIfHRWl1vEY8xzrhLG0X0OcmTfW2V1CAuiCWl+PXz1vJpnOMdUnz0w0nWH42rBwpfpzzhqXAhOYnjTL+Jxu6yKyuDM1Uo/v5qlB7ETleTNBTAgDa1K/En6gOJ1ULLkEnAGKdfOWGddDivbDoOvbmk3fmPQx48fFxBjLLhNCf936DJNCXQxvWJZxMyzNm6eW4QqZn1VgwHlBrdb8nqbPHKg4bqzEqYnJGqQVJ3NSM41bIFA5cKxM5i9cLPsqDku3LuwTKz4hvb298tL2n8o3/+Sr5jEsxDtOvWsWhPcDMLgucGswNjbWktwSaWpvNQuO5fq6WrjZJDyDS4LfsYQnqUuDueLdmBuMh7a9B+avkL3njxh3D9+nJaQYdwm+tYu114w75PceeEp+tv9Vs27MDdZ6Fv/UtQuj2sKFcuzKOdMHYBvQGCTcN7haVhYuMZZ+XDUA8LkNW+U+JSRhAYhJwaVg3Qs8zA7HH4WfaTwFHw4U7INiAfbyDnsPHJPiBUtk5sy779zc1CRvvfGK/OcXvmKaYENBQVkoADNVBSoBuKCytrDAcIeJzKm/dkO9g6FAdM6Lg0DQxiBojMIut59Djon5A/n4k0D/VfVLZeiOhhLA2tglUCfcBFeVfUB9oEaQY1DObqA9Xh4yD+Ix0VtWxueQS/w+OFkBKp5qSHWTUj8oFv3yDCwVKkV/UDVINr9bkNOmLUw47wj1au1oN+OrVpaKI3WxulFwzPKugUp1bb2cKa80VAgQdXd1yp7db8m6+5fKstKlZjywIRylC5UVwUJgA4wV6un83msoIVSGz9hItjAPfMc4eZa2YB34wGjb+u6YB7MOw6IE882a0aZlj8wD83Krq8O0ZSMtWYeZOifMLWvA3NIuz8MtGpUywr7wzUE1oWStuimM81k3vG9kAWOPGBwcvPPmmf2G/ELSaYxO6IwB2QVmsegEUopX+oH5y9XReMGQamQJyN7iuSVy9sZF46DEAVnVUkdgo3EG4ozkWRZxdkqamQRYGI5SqBsFSodz8D31uOOhBsgt6pVmXMhJ0frZqqKlcvjSKfMMANu4cLXxXEOqD148aYAAq+MzFg3Qwi7oGz8S7cJWaDM6SgPxdZLpd27abPW0FwXdcI1NrXKu4orc1pjxQQXGkoUlsnD+PPMMTmD6Z04AM6x0ic4H8iMLyfzM0Y0AZcKZulbZNM5k5jI/Y44BAAvPXM1NzTJtsIgsHpu5tq1R5y3dBPHfUgcx9ZG12KDMIeAHuPwOaH5n3RPy0uEdZpMRefBo6YOGvc1KSJJLtdclR0/VNLQ3m34QSwASxAEH7yeWrpN/P/i6/O76J41zmLAVZMYvKAvzDTsJKQOFImHhfs+ucyiBcxqD0qmyQYPxMKeaSWShkZ1ydFG9ljqdYAATTBB2t+VvHF778lcP4RVh2O5S+zcL64+dQfXZYIYa60aZowvqpdCuW5ANh+2wGQONx/ZN+1BNr+KJARAyDaiF2jCxkDHYEeiErDJIvqNQj0HwndW6EH67Nbib3WKCzHUQ7Hy7e4zkr8dDqBOtdWEjPX19hjI4VKLfUBSEcKge7dOn1SRoxw04LxP9Ya0D1YG6wJpg5TZgH9YPezMcYlgrgsUwz6wN2hRUlXlj/lg3CuwP1gm1moo5NCzsjVO/lRQ9Z0RYBZ1BFiFpVpVDvoHs8hnfWe2An4UjMS4822NYnwncUqrCoLv1hZGRnDiYm4YlWRWblyeMA00P0gnr4/nZym5gjbAhwMiEoHnkKan/KBfe9Sd7f2lYCxSYgLQDFSeMDJOnrBk2zLyy8WCLsHvWBe3RylNQcuTES8quWJ/G2y3y4IL7ZdOi1QEjKCcypyFZGKGgUIuVRUsM2qFWdjfAbuCf8bGOCs3nRAGWqArIS/OiBHSdqLwgq4uXGCAQQIZsAG/GluNQtbv2IsDF5+xEYy/SnYWaCtszqr6x9dwxVJKdRx1+pz47lp1Hewib7EhkD3ahnWRLVS2Vg7ox0bHR2JEc28cHpVh2cllBgh3O1wbjdZw2uM0K4l6f81IvJIB2aQQgi/Dk8o1y5kaFIrrVyCmZSl34nCg72B1IZwERkDcvXmu+Q6C2YaZWA6ptbRwJ00QodjSnu/airRo9SNzxLw6/aWwz7DgWHSpmDIFKqayt6LUT76hQmGxsHICEXUk/UMJUBR1AZlwXqq8agEM9+Z7wVAAFUAENVA8j3nqlctMlvBkICSDf5hB4YS1YjjOSZ5kFaFWhF22ChfQqxAYbpj870URtT44s4MhgyFlTVaAaTWofmj07tFDc0aHHoxMTQw7l/aoXcmBawQCopqXBqInzsvMNS4CcY01mh0LqcSVYV4G10diTlgjAuA+wSyAzESSOWko7LBrPOcIcsoyeuB/+HFmLZywLg+VgEUbQhhXyHCwQCoQ8QD+G/ShwEcoZG/1iCshNzzLA4DO3RRV2SD9WRaYvxsA7Uc/0Ocks7MSJEwY8ubm5Iee/trZW5swJLdfV1NRITk5OyPYmu17IDgEQQvRbyqaQVayfBBsGFIUFQ8DFfoGtB/UaE3eZmtphF8VZuWbhbqoxjkWnHkKcAZx+jk2DHclJBlgfthIEZdiHOTGhmhdyjGU52amaUEDdFoCF9pBnAMwMTfjQqWf0WXhM/8kKDPi5dWHclzffyEEEuRMU7xgJ62RBdqGcVVuLPTUBO6Ud3guwocVga5pMFvbOO+/IggULPC34RwJAUCDYkjkFMXxSwVh929v82mFgJQ23WswioG2Nh2WFw05gj5Rg/aC6AjgvQqZlwfnqK5uKUl3tnAzxQjE+MgBy2IGa1hU4xg5knJqOXQEqgKCLsYvS2nkroC0HeYjFNBqZUgHaxWCGjQctCWqDcRCqBJWCHeIKgeUBKv7GUUux9hBrtncokuPVt206nurR0QG+2hTulHuphX3sAAQL++2F98yCARZkH0CCuR/1D/sMnt4nlz9k5IXdZw/5teUgQ7FQLO5Di1aZk6awrF1nDxpWQYFi8R3nqgJpaD0K4MVzi+Wcsh40LDQ0WBemd0zsaGiwXOQba0ZwRwdwbsueGAWou88dvKda2I6db0rZkJoGoIgBSZwj/HWoP83tnMU7ZQo/XCl+OtR1kpjgdlyrsdZPDqCuzi412M6Qrzy0UtcqykQLQJWjlL0nJNx1vHqVlbxQ6LC1MBrFeEW4RDh2BRYTOQtQTKSMV0MLh216GV9bW5u0trZKT4+GU6Q557QyMjLkyPET8oN9B6Rz2MblPzmglx6C1IHsjgBsdDKpQeUAX9+8UhpqGiVHQ1eSk5OlUwH44IMPGiBRJh1AUB+rIUGFYCXsboKaoEgIn7AmbCuwJsAAu4Ml2RgSx38SP+L5tb4UKJJlK7gqkKGgKFAQC0AbdEa7CLQUq2XxO+3yLF5kbDlocoHGCcCgeNZBiwzlsFPHFQNFc7zPTsQAwOJ3W9/r0l65ckVOnTol7e3qrY6Pl+zsbFm2bJk0alzPpcbdEhfvaJ9jig918dpfuPVam3rl01v+kwEL1If/ym0kKSlpcgEEC+OAP1oX8gLGO+vPQgbCrM6C4OrftHi1YU0XaytNoBZaGQsANbLntVn4FmWBzz241Qi2GPswLmKkI3zicu0NVdW7ZZGyqUINGyCGBk8vQWQA5FdH3jKAQYuD/AJM2gaoViYLNs5qNUkQgfjsg580Y3v73GHDVq2vD9nORhaYMAf9x2Z5Zv1To+JrvCwY1IcSF3c3bKSyUj3jugkzMtJDNtHQ0DBiL2LzQNGgErFq2e/uVlkyJcXMQV1dnQGoKW6S5pPJrr6+XrKynKA4NNdjx05Ienq6AQyUiPbQECedAtk3tawJm42XgC9/RkXaQoujTMQ1YLUv63B1a2Fex+mVbU3GeO0c/uJXL8vbnRqaoRtgZLX9Uh11zSh1n6HU/nvbNklmSpKcPn1a0MyKi4ulT91Hy5cvN4DyuuDB6iEPAUyK1/ZC7gDe0KrxIB3yz6RDgTAKslOdGGVHEzPGPa1DmCPshxQnxzVMFUEbtwFsgIX3GvuMUO4EhzmANTvHlbrOJhwAiIwD1gPrczz1ozU+WBwFYR7DIUoA78KYGDtslJ9n1L2CHQmH4+FLp0eN3cuEUYfFYBGgNFAhdjYFGejS1avyf959TXpUy3SKosdXEHJRjjtKsV/cukVmRiZL5qzCEbkqNTXVrANtQ4G8mAW8AsNrPS/zYQD0nsY0EziEdZaJt55dotGIV0Ytx00B2yFdCflx8A4DgLIqTYipgjGxMLA4MmR4jX3+9OqH5ZfKsvBzYXFGA7NB8tbZidxFMBmTSSQhRkkMlNSzGl+uGiZfP/lbAzJkKJNyxUT/RZmoR1gqvi48/29ozDKRB3iyz1VdMo5aO3avFPPixYumrxs3bpjFjVZwWhmoSVno5dp3JSbOEVjdxeLI4megX52/mpOSz2MkQxYWrDcUiPagQMgsUCFY3QcaQF6Q5lsHno08YWNw/QVoeY199mcshMp4FWzDNQ56Gft45oRnjh49atwYXhY8mCFxQFmbiblSKueVYkx2PS9zYCiQ29jGzrJHOQKFPJh4ZBPc5ATHQ4mcYyuOjwqtDYEXLQcNj+8QxBFYYVGOZuYkSHJieh2fFyGZaGntah9B29qvsTCwGsseaRvPOvFCsDKe9w3PsHHB1vBJ/3xGvwiWhKZQEMr9jdfLpAWrs/PtPfL901XS4Sh9o1kYpGeUEDzsRNR5G9I5/e4nlquyUWSoG+9FQbRADfcCyPcFQGhh1tgGucdPdV5JO2qvv5CHtSXLBMMj2pmNOXYswxqs7YpaBAzEsOwtO2L8ablp2SMskkWFPSKrMEGwI9jNFzY8bWJ6YYtblqyRag0JgRVZFoMfa48eZ0Fusiq9b3gG8hQOVrQwgM2RpOrWesP+smY5mhGpa7GE+47Xa5o92AvUA/X99m0NPh/2qCMDXbteKW+d3ynKgMLDooJm/eISuVFRJfGSZ9RtNKgYjd6k/Q8sgKBA7jedaNhEeLPmv7YXFuNVw6IHN4ubjPe7deuW7Ny50yxsc3OzWWQrA7WqM7iy7qR+NtYOPXqmEcY18kBNAG6bYF/vgKxc/JiRg9DSACl95OXlhZxarxTo9//5JalXuWr3t79m2iRcBBMAgjubA8UA8LJJoIQoDVjMYc28q7sYFgZFoKBlQRUo1t+E5gPrsEIulIXTqrA52ABedoLLOA0BFjkUh8CNMA6lsL4s2rS5B42RUkM0iDakjNdoaI2bsCaoCe2iCFhBnJATdxJw2Cpjsk5XG1BmoxcnI2b4tddek/z5CyUuefQp11g9AVKQmS5dXV1GOEa2sdqV246E7HP+/HmziCwmVm7Gu3hx6HTLXgG06RvflsqKCvnes0+btjGAYhjFfEAsE8AtKVFqqEoCFndz6ljH+9BDD41Y3S2ITDiHZUntJkQjT2WQDrMQyCxWm0E9xh8Fmzmkx1c4XUnqfXOGSK8FQBNDM9txap8xMBJHDRj5nYXhqJA5Wqsgw7f24IIVsr/8xISMhta4SVgIrC0/fY456mNDPdzxQEae0N1kT8YCZjaMDSWZP6fAc6ZYJpUdC3WAWvKTYlwZJ0/Li68ekkg1hroFnuw7PfL6t16Qa9euGes1mhXGQnb1/fff75e6WEGavj40LCwknRyuAFtwcgw60f++f3vVwHh2MoyGtENgnI2S5G/YHJRpMiMQAQyaFqT95s2bZmdC4i0La9GNdrFpn7mXg2LcVsqj4uNiJC0yX9aUPmbAw0ZqaVFntVqOrS8t0Nx7pSyTXc8LFgwLg5ST+ZSJxijIxPOCkC5jhFOjHazM+fxuFCBxzwCI9LS9eusNB+JgZZxCZeJwZXhlaWhNsEVrFaYfWCRjgkqgMYXyg1mWBOWBcsK+EKgNdVA2C6gBvQ1PuVx/3WiLUCbGOp7YJt9JLis7r9T5hspHeM/dapceqEwrkBwN1tu/f79DiVX2gALdd999BogTARBUsaysTJYuXWrYH/KZ2wPvbtsr0DwBCBaGpsRpRcIimHgWiknm9TmGw5EcDHRWrmGyOWbDseA7ZpHajJGOWOk56ocirBUNaHn+QmPg88LSHteTkyRpIMkArBDwwpqIF4K6EQCGRTyYHwyqgKFzvZ6axUAJ4DEqElYCazYHFlVbJLD/GT11WVF7zfTBZxgsgyVX8DKZ1HnjjTekd5aeLI33zRvgY47WP1tVOE5O0SweQcBDm2232mSW1gtUolSjLI6fYeQY2On8+fONEBwo3vpg2UvSqrLO1k0vmiZDCdHIbMhphYWFY4YwIkSzI1CtOfprD/IZodQYtMTYXfxZan1ZV6CXHA9LQ0YBlO7oQS9+sHAMi+M9ocqOhxUxue5wjlMXKuTrL+/WO8M83tnlaxsKhVQbgD5cjz8Th3plx7dflPq6esnPKxJkJ19tyd3sj/71z+XsGXVgl37KkxCNSQEAIUSPSe9ihWg85QSQ5akgSrJrgMMOBjgMEkrzmTWPhhUDFGouPszfX1WfF85PgOQO52hQClrbvV/iE+4e3bbv6c+nGsS5bh7zF0/khqa7zab6Nlm/6AtCgn9AhFAPYbBOVDuOSWVh1g7kPls+FcLnhxks4Ywd+SZRb3pMVu+6uxgg2GMoOKn1z1YVog31Gv7cxyQ38jiqdaaCwcIJljZj+Hg5j1pZh3pYRlD/YecI6LCntWtHZ7KfEgCFM0nTdVUuUcqDFRq7zqxZjnzCjj/63jHZ36y2Hj2iZK/AC0QxukxIq4aa4rCHyvudWL0vw9bT7/vUGp+kp4UXFReYI0GMAxsR8T5QRYRoiok7D8DKpgH0AUAwC3fs2DHBKo3hzarx1Q2N8tdv7FAZSMM5gsazun3zdys6LMkXcryw89mQguKbT26QeZrcc7BHL5pRYx9aF5ZrALNly5aQQvk0gD4AAAo0hPKL5+WyhrTG2nCOEcoyVlq2HM23LV+Xh/3eXb+poV0+/+g3JWb40mJsUbg8JtPg6GWaxxVU76Xhj2udl19+WVavWT0SWhpsHuo1lijLhqoGqehLMQBLX68m1Rw2YsK+8FV5pSxe63lZwzEAms6F7GXanKhE6zdyuzLKLl+Rvz9cLr3q8R9hYYb4uPSlYWIE6yPBhCmj2N1w3WFONmCyrUbKC6vmyYbSxcYQCQgKCgqMk5WoRQRpr8DwWs/LTIwC0HQuZC9T5tQhKhEBmiB6tyujsaVZ/mX/69Jzx4a03kWHg5Fh9PjR6ZF9Rm6FHgbUCDtTM8pn15aqv69Ij0bNMdoVVIe+EeJR1b0Cw2s9L7MxCkA2F3KP48YxxTcXspdGP851jr6nBy97L0g04Ry+VGd4YkZCWpWyIPy6i1v+sUSJHIfRJqOIZnqLyJHBrjiZO3eu0QIJukddz8zMnFQAYcq53qi5sTU+LJgvcRSAbC7kk9fOGm/8uvkrx+RC5mVtQm18XxganYRTTrZVa632vfMdfxP+LHxdNnDeyQAbOZINBDsI6e9M6IjaMgiEd2cexe3AlZfkV8atQls23R471yY/53NcE17Oyk822Pfu3WuOzszO0mM4QbUwTT6q8TbZIbJzkMid8A5AwvtgEYbaIP+4w155D6+UxdbbraeGSYZB4XgVGdD4T9IwIikIWd6omc2CuXhGAcjmQj5TfUEXsEe2LN0gvrmQ6cwm1CZRE05WrNckjMQPRaQghWPMuEKIa8ZI2au/E55aqw5YJ7OrLjCB8epj27bqYZMcnNMcpGIjgRQvQZySO/PoZ9Y8YnxcfEdCTsJkyRICWIlBItE2/jlS7b74+HNjkmJPJlhgHZyDt4vKT/xPp8or5L+8dlj69EoEU0KAaMyYXBr8QHeX/PQPnpK6KxdNWCt2H0JAiNXxF2AWLoBGuIxuWNxYhOQ4aX2dNIZkhQ1VRgEoVC5k25i/hNqBsoWe0QOIpIFxJ8DGaw6IoFzjDbVo1wiAPhVC3cm2fV+WXWqP84aaiHC/R2U+cEYpSvcAABWESURBVOCA8YUBJtRnvOqtmrnk3YtvSe/IsR7fln3Nhf6cGXdtRBtLNkmcHvkhWhCKQ18IzP5CQMYLoHDf3V1/jBYWLBdyqI4Q7C5cuGBe1F/BvF5UVORJxQ3WF+0fOnRIysvLjK8nUF8FBUXy8MMPTwmIoAi4DFhYd3n11V9LZIJGLqT4yeJPEnQz3CHpuE0Cct0A6qgMVAYGBjWOe74okTc2HlhXfn6++d0dAkKAGhuF+KJgia1w/tpQVS8JsEKttyGwvjHRXh7yVweV9NVXX9WIu8uSX5KuQeV6fl6U0ugkKccWTTIrt1v0WPFQjHzpS8+PER7D6RfL6/bt2/WRTo3my5Nu3e231SPdrZpPamScJM/QZJ/XmqWxsU++/OU/HHX0OJx+xlOXOSDsAbdGsHL8+HEpLS0N6jVHSMbSvGjRohHrsq/cQx9VVVXGdQEogsl9yFILFy40AvhkyYeTBiAW9ec//7kkpg5JzsZ0udTZovdpcfZc5SH1C6VpfFB6Y7Ts2VMpzz//Hye0qBZAOTnR8sgTi2RXw1Wp7GyTksRU6deJfCSzUK6UNSiVqr6nAIIisZiwM3ecsxtIgAITALE6aGCB6uIqgdJA1TEUQrl9C6CBqsDWcKkADCiMb6GtxkZNv6PsFopNW4HGF+6mCQtA8Fg69sd/mbxXXnlFJ6dCXyRNPvOZZfLSKyekt0uD3Iclye7uPrVZpOqiPj8mxCCcgbMLd+zYoeEUp1SYTJdt20rll788qRN5l3V2dvboOPLk2WefmxIW5m+8JEc4cuSIrFmzxu9C8gwLvm/fPkMBMEAGqvvee3p0SutirAQYjz766Jgu6Y+UehQAtG7dOr/B98Rhk0kELgGAHnnkkYDjC2cdxrCwCo3UP3z4sGn80qVLhiRCitE2MFrBZ9kxq1ev9tsPvJg44YMHD+gzNao1ZMmmTVuMlnSxt17+te2gfLFgi3yu+KFwxzmmPruJYyc7d+7QXV+tVtl8eeyxx0fq1Q3ckuNDVfKVosdGLmCZcKfTDYyZgYAU6Pr160ZABLWQUXaLl9S1hifX1cj//u0vZe6SYgNG7D6lyfmSFq05FWNCp7UNZ53YhT/8+Y+lYOMySU6/G/aZoFcr9Oip2W1zRsfChNP2dN3QMxAWCwvVXOdAj7zZcFJiZ0TLypRimRPvZO6a7MKJh9frjo8c/82JTZVlKYWq7k5d/ufJfoePSnuTAiDkH1RI/qPeEo+L4EdB7YQdIjtZVZPYGaga33m107j7sLluYKvwdHcfyEcIjbBaqCcOx+kydTMQNoAACVqQPfzP0DgNwJESBMKzZ88aHw11AMcnP/lJeffdd82iYkVF80AoBECbN28eieYL9YruPs6dO2cO51mgrly5cqQP2lm4aKHM1FMRAJf+A4EUtmyjCUP1H8731/VUCpZc3ALmxkc1aGI1txe8udPs0S45ru3FcDbxBFZ8DjfYwwju+2ntHbF4AQLdT0seblLhMA7rVvJ3P6291AY3EeNF3MAlZK4WVUMv7jzGEOhQRVgAAjxYd21CJTup9c1t8q3tL0tlW6d06JXYqmKo5UckfVaK/OGGFZLYc0G6B5v0c81HqF8MDWq2jqRkyU6dJ0uLNntem+/+7Fdy8Fqt3OrTgH+WQ6lPsqrDGxcUyqdKYjTh+Tm5E6G+NtPHHRX84yU1OUtKix6XuNi7WUo9dziOiqjW+8qPmXvDOGtHbiPcLaQyZgHx5eF2wS/ICRiAgvuHnEWrS+4zp36xznMEyZxlG/Yd2vtpSYrFopPvyEnL7P9+2j3nDxvAAgoAzPk83/tpOSHMyWLcSRyXshfqcEaPhO6AD/8m/kZA/9m1j42ZEb8AglrYg288AatAdUe15Bgu9gl3+b9vvSM/ePuwzJxbIImZ2ZKRM9eEOrQ1NUpEdblszW2Q0hUlkluQLQU5egWAorpeT5Feu1wjq+f/nr5ggISUrk5qNFT0s3/xt5JQMF9mah+ZqqIrmqVZj/12N9XJpqHjsnZ9iRQUzZGC/Lm645P0vFqj1FY3SnLEUsnNGn1ZLE1DgXw3wzgwM2mPjDcDbbABhEom4ZtknrZ8T/gGa98vgDB0wYZgARTkiY0bNxpbAmq9ryPvx794Rb73qzdlZk6+xOl1BTNT00zChJ4OTdpQc1Eez6qXpcuKJScvUzJnp5qsXO23OqTqer18evPX1SbknC0PVq6qgW7TC/9VEgvmSWxapiSkqsFM2SF99LY0ytre9/T0gYK0MEs93OnqL9JrMjUYvVGPupTM3iQLi/2fPw/Vb6DvmXhYCGTeObXr3AViM9Dyk13N7ocKOOfrnAv83BfrmQOcSo2gVM59JHevquIULaCyV53zrE3YzjP2HhKSkpL6xjfXEmPnedaCrLn+suTazLi0ZS8KtBESRETAzkg8b5Kc+rlkOSALg4JYSgMFQh1HvsH87luCAShCAfTYvQBQnwJojXqpFUBZPgCal7VJFhRNLoBOambZ3ecOmbs5ABCebPIZEYWwUZOpE21A3iVO/MIauPOLTLjc30G+I1gUySqsM5n7Rogm8E32cFnvV+MKdNgKOY0ArD0E6qQWdBLEAyCbawmgfmrlJ0xO7nJNyEUey99/6FN+s+QCyO16PTgyDiwT2Yl83mTeRb7iPeydtLThWwICCKszDks0GUuBiHXh2AhIdZd/e+Mt+eGuQ34pUCgArV/0nBKSsYfwfAd6o7ZOPv/n3w9MgYIAKCNuueRlLRzz8hMRots07+LV+ipJ17ASND+ojL/rIazPyVIScxZf09GQP8Dexuzk6XZucyarifv2aBJPEBIDhULA5tJbwllsEgnahYpBfZwLZJx80Mg1Jl3yMFWzL099QMpxbtqzlwcCTi62oVxtvCmFGeovGxaoaZNN4u/u14AAQh1HaKZYCgRrA0y+Z65HKNBcZWF6Nt7NwkIBaNJY2D2kQGwg8gkgJK8oWGwEzkDXQ9hbjqEk3OpMsWlvYAnccMSOd7S1KPm8CqrpSgks+9l19sDIlVVQCTK9cS2XBRk3J+3V1DbkNeBaLIBgU/+Z679VOH9Cr6mwYS9kgHtXM8yRRAOQwZrsVeMAmkQaAI8LdRDu0c7sWL64cZt3CkSsL+ee2F2AZtOmTbJr1y7zEyHbXbZDgd46qEJ0+AB6YPEXPFOgz/23/+WRAqWZmBkrA2XG6n2rc/xToHspRIdzZt+f7GWvAWVRA3nTJ9qHl9uR3GMLS42/fPmyWRjfS9LGRYHaVYi+NolCNBRIhei8AmSg0QCaChmIADp2OpTAJB1VFmJzafvmt7bswYbcOqwr0lCWFKUc7qQVAICMJDl6YwBqP8Um3YRSUGxYsKVCsETftuytRobiqZ0J9mQzsNE/eSuJJKWec8mgk/TUyfk0w7BY2BvvZPNt+wv+CwggvLs4KwGMVeORibi0w7eMC0AT1cLSVAtT/j6ihY1iYVMPoLdVgGYRiM/GRsMCEg7KVRE29R5yC4uMHGLvfsWeAgsjFpmF2nr/Fima7dxuSDuE9iKbUGAxS3Pnm34Qaq/ordrxuqiwvihtF1kGQdnJ0zS6LW41IvMcICBHEkZFeycsV1XsOnNw5Got5/JiB4TOzUcR5l5ZhHzGjQ2LGPmnVmzyzsLQwsg+QSiAZWEnT5401MdthaZFhOgf3CMWlqBqfBxqvD8AocYrBcqGAiUqC1M5DjU+M05ZWPbks7CJ5rf2x6bsZ+O5EcndXrB0OshwlY1Vxog40cCygBQI3xOyjs3QiRoPoIho8w1GCo8CqWU0OnLcdqCEQgWQ7vLgAFI7kGYIswCaChZms7pB8rEsY+dBU0FjsUnSbYJSe3LE3pvGjsdFgOrNWTCbAQ5WYikWVAsKRIA7VIDvLEuD2lDMfbKqTcGebPJQvoPtACDnVqOo4ZuzneexTmPJZvz+rk533BeaqEupHGOxCVgDxa8HBBAaF4ZDVEJLgd5++23DwvBDuUswCjTWkDgaQOEK0SMACsOQONkUyGph2HhQuwGMVXVZcBapTw1wNkEpQGIxuLSPxKBcLYGmA6uCbVgNybKl0vwFeuleibm5iO9gbSy+c8pFQaALjCDNxX1kY+POWE6r0Dd9MibGYxPIw1YJHSfzG+3CJjEFmCu+9D9A5J5cLvmjP8a6ft5yk+CdZO/kBOcYVVgsDGcoYZAUq8YTn4vthENs7hKeJdoC6LZaohvCt0QrBYqFAnkCUJeysFa9FGbyDYnB2E+w79x5mMJpY7zPhdOHu67Xe2gDUiByGHOFNcK0pUAk137qqacCC9F+XBlj7UATY2GJgQA0LET7c2VMBYDsQUqojb1r1nrPHaOec+U5mgvk39wBq9oQdfjuYu01c5ENFmZybfM7Vmys2TwPZeJvKAI2G6gPxXFLxBuKAgUxV0noH2hzOFbt4UxyTSJcY0mGkkBVsDdBSRDi7RjREK12x7vQpr2Qj/7s+Knv74bKsNR4BGp/Z61GLNGe7ECjARS2JToEgPy5MgJZotEwbdxSODsVFoaGg/EPkNi7ZklIyiECayiElcCWHtCc2EfVHQEIuE4BjerQpVNmMWFJaDz8npaUIo1qwGs3rK3HaGfIR/SBh59EDICiWD83PjcDvhYDoqeWb1L1/6YBI5oad9PCmmBVWMjRqN48vd8kGy2enafJTGuMuQBKA0uEzQFsxyTBnSbOSWLGbwG4Vi8F9C1BhWgSXFsWhjeeg3SkS/NN4BhQiFaHbERtAF/YeO1AFkABtLARO5BLC5sKChQO4Caz7kS1MzuWiRocbTsBAUQg/cGDB0dZojnLxLlvVHx32f46vrB7bIkOA0AZqsbnT7IajzEPY5u9v9XxL8WbHW0TqWI7gRphKHTyBkSbOuZ6S/WlGa2InW4u3Bswf/O8zQcAO7FXXkFlnGvR1dfFTUnK4mwEAJqg9fC76/M8nnS8+TYgjL5oy/GTOeNyrmF3jqTby/zsrUv2WlB++rswOSCAiBjEG4+UboVoTm0QzuF79mhcFGichsSgdqARb/zUGhKZ8DfP7DeeaxyMqMz8T0tMMU5VPOuowbAbPOyc9eeqBxYLfxKshevTAR2qOl51NDJHo+sxAML4xzPURzbB94b2BltzEkkMjJgL7IXJAJTblLgzlntw8WcBFLRFTA0EhAGeV4/vlQ0LVxpW+q6yRp7nhiS0OfrlP6wP9pqfrqHB2hdyHtdceGZh2IA444RD1QrRnMUiRNT36PJPfvVr+e+v7PLrCwulxm/d8DVP8UCVenTnE3/yLQmoxo9yZdh4IEcLK8rYIPMLV4x9ed39oZJ8Tyb78deWmyWFuoFoPOwrnPzc43nXoBQIGQh5x1Ig1HrimvnbXX722k75u537xwWgjaVf8uRMvV5TK5/+s/9xF0BBWdhoQ2LWTN1tOWNvu+GsebCz6cEmFCrDvWNQECgKgirCKRoMFIIdT7F2HqMW61zC3lhUqBeCLWyLKzm5pTonbfZ41vB9fSYggGBfhLBy7spSINL4P/nkk2N2bTBL9GRHJAZkYUQkrgvgTNWIxAWTHJFIWASgIJ2MYUXKgtCwrHGOa9G5WfGShnEQqMV/cv3UqsaF9kQ8Mpf/cscsRsGCzBzZvHjNhy6Re1hqPHmIOWyIe2OUEB0snKNatbDswCGtYVuiA/nChkNaHTV+tAyUoeEc+fcgnMPftQkYAB1PeIzKFXr1lco3CL8fRmrjj9QFBBCWaKgP8o71xnPsmUwRvilNgvrCQgAo3ICyEQoUwBLtD0BTERMdjG8Q5IUgCkuDIpFci8AxjHwY7ijWf4WBztx3oUK3jYFGiEYLog0EY1giRkir3dlbtbEd2ZAO2kVLw7aD9xx5ytHayOSmJz/IW60FzYvfMQqimaHOIyTTDz8xekJZrdGQLHH0a+OqPQvRsDB8YfbKaQLJuCeLc/E4Kd3lX37zhnz/tXfGFVT/8Mo/UjnLiXsJVpCBnvrTv9BTGcPe+DAAlJO0Rorz7hvTPGfUbIbVUP2H8z2hHjc1S5pxWOpCWXUeeYl7abE2c8sjgEFGQlt7eOk6c+PR/orjsqpoqVnQlw7vNM/D4gCBvRYdlRu2WaBhpysKFxkD4NkbF4edps6lflA8biVCA8SijRGSNjAQErmI32zryi1CbPfhy6fNkR/GnK1Wb8bLWCkcH0KTtHHVngFkK2LzQXBGdSd1CRTJfUaev3/80svyD28fkfg5eaNOZfTqiYnEluuyYVaVLC4tHHMqo+ZGs6ws+ZwmnMoeEyLiHigTcvZCuTz7V38vsbmamsTnVMYMtQiv6jshKzRXkOPKuMvCmurbNV/QElm2eO0o2Q0XDRqY1/P+4QDIXRfZCDsM1ML35qFgd5JMtfZkx+h77CeUJhg2gJB7yLgBBfrRj34kTz/99KiTniwudpHOrm49PKim8DtKcDFgabhCbKTakOL0aIraNvSImtqU1ESun0VowhfsVjGaNwg7kzu+iDDa5cuX+8leqndGKJA7+5QcD/cRaYKzlPyrNjWkfffrpXccKiRCj3gJvXRISXyMacu3Dyipb2RlOCBhgS0AcGXwH5bB+0A1sLfcVvaQq1lOTfC67ngK8wXbwZAIJbBRipatQG3Q6mzIBtTGfocxD0GccAwMhFCZoaE7w0HyPKfHypVFwRaNAdBc6uKkDqau21cG5aPYfIiYCIhQNEFqSnF4H2K9GSvUKVAJS4gGKBMNQAq1SB+GPhjj/zu226ji9jI+wyZ0UVHjrV8JVR85A3kHoGCcwyBHIH5ZtYYH6wkNgO1mK9zduvf8UbOw9vQqbQBCZCkAyUlX/G7ITZgBWHS0PCgc4CLOiMD7K3ouDU0P9sUpWKggvjJ+J/Mq3wNUxkWxxk9CPjCQwm6JWyrViwMnBUChFp/vbfZSbgCeqkLqGew3oe4anar+addt1PNn4LOsi0ynLDDgIpMt1l9/Xm3fsSLcctExVMqfxubl4r1Q72/bgFqNN0IxLAoUakB8b7OXErWIFRtvN3IUrpH169cbLW4ihd1Pqn+EewRgKCIaI/0Rw002DjJwTZd7MwOTDiDf7KUsuF3gqWR/gBSrudd0Mfdmej/6vUwagJ7/p+1y9WK5/Pbv/tLMGguKHQkqgaYGkDiQiHuEReYzUqv4SwrpO+17jm6XiopL8sIffMeE2ELlaA/qZvtAq7LtQo0mIiB/9Jd98t5w0gC07Tt/IxVnTso/vvhlk3J/3rx5JkEk3nsSNaAJkWG9vFxvslFLNn4oFpocQaHK9l//jezZtV82rHzasCijXeh/8gxxVo1kD8Rp8x9QAaQHHnhgygX+UOP+OHw/aQD6OEzW9DuOnYFpAE2jYkIzMA2gCU3f9MPTAJrGwIRm4P8D1p3wXV2E6g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6675"/>
            <a:ext cx="9077325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65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222</Words>
  <Application>Microsoft Office PowerPoint</Application>
  <PresentationFormat>Экран (4:3)</PresentationFormat>
  <Paragraphs>40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Тема 5 Региональные финансы</vt:lpstr>
      <vt:lpstr>Презентация PowerPoint</vt:lpstr>
      <vt:lpstr>Презентация PowerPoint</vt:lpstr>
      <vt:lpstr>Взаимосвязи в межбюджетной системе Российской Федерации</vt:lpstr>
      <vt:lpstr>Результаты объединения регионов</vt:lpstr>
      <vt:lpstr>Результаты реформы местного самоуправления в Российской Федерации</vt:lpstr>
      <vt:lpstr>Формы организации межбюджетных отношений в регионе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ФАВ</dc:creator>
  <cp:lastModifiedBy>ФАВ</cp:lastModifiedBy>
  <cp:revision>35</cp:revision>
  <dcterms:created xsi:type="dcterms:W3CDTF">2021-04-08T05:54:45Z</dcterms:created>
  <dcterms:modified xsi:type="dcterms:W3CDTF">2021-04-08T07:48:10Z</dcterms:modified>
</cp:coreProperties>
</file>