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3"/>
  </p:notesMasterIdLst>
  <p:sldIdLst>
    <p:sldId id="311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</p:sldIdLst>
  <p:sldSz cx="9144000" cy="6858000" type="screen4x3"/>
  <p:notesSz cx="6858000" cy="9144000"/>
  <p:embeddedFontLst>
    <p:embeddedFont>
      <p:font typeface="Exo 2" panose="020B0604020202020204" charset="0"/>
      <p:regular r:id="rId14"/>
      <p:bold r:id="rId15"/>
      <p:italic r:id="rId16"/>
      <p:boldItalic r:id="rId17"/>
    </p:embeddedFont>
    <p:embeddedFont>
      <p:font typeface="Roboto Condensed Light" panose="020B0604020202020204" charset="0"/>
      <p:regular r:id="rId18"/>
      <p:bold r:id="rId19"/>
      <p:italic r:id="rId20"/>
      <p:boldItalic r:id="rId21"/>
    </p:embeddedFont>
    <p:embeddedFont>
      <p:font typeface="Squada One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6522105-95A9-40D3-BDEC-86ABB96A0E58}">
          <p14:sldIdLst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3D98DC-82C5-44B1-B10B-4B1A1C28E929}">
  <a:tblStyle styleId="{863D98DC-82C5-44B1-B10B-4B1A1C28E9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85750" autoAdjust="0"/>
  </p:normalViewPr>
  <p:slideViewPr>
    <p:cSldViewPr snapToGrid="0">
      <p:cViewPr varScale="1">
        <p:scale>
          <a:sx n="70" d="100"/>
          <a:sy n="70" d="100"/>
        </p:scale>
        <p:origin x="176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Число абонентских узлов, подключенных к одному приемо-передающему модулю OLT, может быть настолько большим, насколько позволяет бюджет мощности и максимальная скорость приемопередающей аппаратуры. Для передачи потока информации от OLT к ONT – прямого (нисходящего) потока используется длина волны 1490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нм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Потоки данных от абонентских узлов в центральный узел, совместно образующие обратный (восходящий) поток, передаются на длине волны 1310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нм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В OLT и ONT встроены мультиплексоры WDM, разделяющие исходящие и входящие потоки.</a:t>
            </a:r>
          </a:p>
          <a:p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Прямой поток на уровне оптических сигналов, является широковещательным. Каждый ONT, читая адресные поля, выделяет из этого общего потока предназначенную только ему часть информации.</a:t>
            </a:r>
          </a:p>
          <a:p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Все абонентские узлы ONT ведут передачу в обратном потоке на одной и той же длине волны, используя концепцию множественного доступа с временным разделением TDMA (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time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division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multiple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access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). Для того, чтобы исключить возможность пересечения сигналов от разных ONT, для каждого из них устанавливается свое индивидуальные расписания по передаче данных, с учетом поправки на задержку, связанную с удалением данного ONT от OLT.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439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body" idx="1"/>
          </p:nvPr>
        </p:nvSpPr>
        <p:spPr>
          <a:xfrm>
            <a:off x="642050" y="2846400"/>
            <a:ext cx="5308200" cy="19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ctrTitle"/>
          </p:nvPr>
        </p:nvSpPr>
        <p:spPr>
          <a:xfrm>
            <a:off x="1964851" y="470467"/>
            <a:ext cx="52143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33">
    <p:bg>
      <p:bgPr>
        <a:noFill/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A3D073-F6C4-447B-B362-8E0831596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AEED88-02B5-4B9B-B0D5-2EC1A49C0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05C4C7-6B23-4A25-8DDF-748360F79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5032-5E18-4C75-8033-9BD3D2EDC629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5F759A-F2F2-4D2E-88B5-9B0934318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1A627C-0F82-4595-9318-BA67CE7E7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47FB-438A-40E6-B387-6A11CF2333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391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5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8A66DBA9-F717-48B6-AB97-DE9CF88FF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744" y="1732067"/>
            <a:ext cx="8786429" cy="4384253"/>
          </a:xfrm>
        </p:spPr>
        <p:txBody>
          <a:bodyPr/>
          <a:lstStyle/>
          <a:p>
            <a:pPr marL="203195" indent="0" algn="just">
              <a:buNone/>
            </a:pPr>
            <a:r>
              <a:rPr lang="ru-RU" sz="2400" dirty="0"/>
              <a:t>PON - от </a:t>
            </a:r>
            <a:r>
              <a:rPr lang="ru-RU" sz="2400" dirty="0" err="1"/>
              <a:t>аббр</a:t>
            </a:r>
            <a:r>
              <a:rPr lang="ru-RU" sz="2400" dirty="0"/>
              <a:t>. </a:t>
            </a:r>
            <a:r>
              <a:rPr lang="ru-RU" sz="2400" dirty="0" err="1"/>
              <a:t>Passive</a:t>
            </a:r>
            <a:r>
              <a:rPr lang="ru-RU" sz="2400" dirty="0"/>
              <a:t> </a:t>
            </a:r>
            <a:r>
              <a:rPr lang="ru-RU" sz="2400" dirty="0" err="1"/>
              <a:t>Optical</a:t>
            </a:r>
            <a:r>
              <a:rPr lang="ru-RU" sz="2400" dirty="0"/>
              <a:t> </a:t>
            </a:r>
            <a:r>
              <a:rPr lang="ru-RU" sz="2400" dirty="0" err="1"/>
              <a:t>Network</a:t>
            </a:r>
            <a:r>
              <a:rPr lang="ru-RU" sz="2400" dirty="0"/>
              <a:t>, что переводится, как пассивная оптическая сеть.</a:t>
            </a:r>
          </a:p>
          <a:p>
            <a:pPr marL="203195" indent="0" algn="just">
              <a:buNone/>
            </a:pPr>
            <a:r>
              <a:rPr lang="en-US" sz="2400" dirty="0"/>
              <a:t>PON – </a:t>
            </a:r>
            <a:r>
              <a:rPr lang="ru-RU" sz="2400" dirty="0"/>
              <a:t>это технология абонентского множественного доступа посредством одного оптического волокна с применением временного мультиплексирования (TDM) и частотного разделения трактов приема и передачи. </a:t>
            </a:r>
          </a:p>
          <a:p>
            <a:pPr marL="203195" indent="0" algn="just">
              <a:buNone/>
            </a:pPr>
            <a:r>
              <a:rPr lang="ru-RU" sz="2400" dirty="0"/>
              <a:t>Основная идея архитектуры PON – использование всего одного приемо-передающего модуля в OLT для передачи информации множеству абонентских устройств ONT и приема информации от них. Реализация этого принципа показана на рисунке 2.1.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B7B9655-8F64-4A0C-B76C-05D6FE18B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082" y="394267"/>
            <a:ext cx="5883751" cy="1261600"/>
          </a:xfrm>
        </p:spPr>
        <p:txBody>
          <a:bodyPr/>
          <a:lstStyle/>
          <a:p>
            <a:r>
              <a:rPr lang="ru-RU" dirty="0"/>
              <a:t>Тема 2.Пассивные оптические сети - </a:t>
            </a:r>
            <a:r>
              <a:rPr lang="en-US" dirty="0"/>
              <a:t>PON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383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C33FAB4B-5F9E-4BF7-BDBF-3A663B674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985" y="971880"/>
            <a:ext cx="8126030" cy="4341800"/>
          </a:xfrm>
        </p:spPr>
        <p:txBody>
          <a:bodyPr/>
          <a:lstStyle/>
          <a:p>
            <a:pPr marL="152400" indent="0">
              <a:buNone/>
            </a:pPr>
            <a:r>
              <a:rPr lang="ru-RU" sz="1800" b="1" dirty="0"/>
              <a:t>Расчет оптического бюджета при построении PON дерева.</a:t>
            </a:r>
          </a:p>
          <a:p>
            <a:pPr marL="152400" indent="0">
              <a:buNone/>
            </a:pPr>
            <a:endParaRPr lang="ru-RU" sz="1800" dirty="0"/>
          </a:p>
          <a:p>
            <a:pPr marL="152400" indent="0">
              <a:buNone/>
            </a:pPr>
            <a:r>
              <a:rPr lang="ru-RU" sz="1800" dirty="0"/>
              <a:t>Расчет оптического бюджета при построении PON дерева можно произвести по следующей формуле:</a:t>
            </a:r>
          </a:p>
          <a:p>
            <a:pPr marL="152400" indent="0" algn="ctr">
              <a:buNone/>
            </a:pPr>
            <a:r>
              <a:rPr lang="ru-RU" sz="1800" dirty="0"/>
              <a:t>P = F + C + </a:t>
            </a:r>
            <a:r>
              <a:rPr lang="ru-RU" sz="1800" dirty="0" err="1"/>
              <a:t>Sl</a:t>
            </a:r>
            <a:r>
              <a:rPr lang="ru-RU" sz="1800" dirty="0"/>
              <a:t> + </a:t>
            </a:r>
            <a:r>
              <a:rPr lang="ru-RU" sz="1800" dirty="0" err="1"/>
              <a:t>Sp</a:t>
            </a:r>
            <a:r>
              <a:rPr lang="ru-RU" sz="1800" dirty="0"/>
              <a:t>,</a:t>
            </a:r>
          </a:p>
          <a:p>
            <a:pPr marL="152400" indent="0">
              <a:buNone/>
            </a:pPr>
            <a:r>
              <a:rPr lang="ru-RU" sz="1800" dirty="0"/>
              <a:t>где:</a:t>
            </a:r>
          </a:p>
          <a:p>
            <a:pPr marL="152400" indent="0">
              <a:buNone/>
            </a:pPr>
            <a:r>
              <a:rPr lang="ru-RU" sz="1800" dirty="0"/>
              <a:t>P = бюджет мощности (максимальные оптические потери в ODN);</a:t>
            </a:r>
          </a:p>
          <a:p>
            <a:pPr marL="152400" indent="0">
              <a:buNone/>
            </a:pPr>
            <a:r>
              <a:rPr lang="ru-RU" sz="1800" dirty="0"/>
              <a:t>F = затухание ОВ в зависимости от протяженности (в километрах);</a:t>
            </a:r>
          </a:p>
          <a:p>
            <a:pPr marL="152400" indent="0">
              <a:buNone/>
            </a:pPr>
            <a:r>
              <a:rPr lang="ru-RU" sz="1800" dirty="0"/>
              <a:t>С = затухание сигнала в оптических коннекторах;</a:t>
            </a:r>
          </a:p>
          <a:p>
            <a:pPr marL="152400" indent="0">
              <a:buNone/>
            </a:pPr>
            <a:r>
              <a:rPr lang="ru-RU" sz="1800" dirty="0" err="1"/>
              <a:t>Sl</a:t>
            </a:r>
            <a:r>
              <a:rPr lang="ru-RU" sz="1800" dirty="0"/>
              <a:t> = затухание сигнала в соединениях волокна;</a:t>
            </a:r>
          </a:p>
          <a:p>
            <a:pPr marL="152400" indent="0">
              <a:buNone/>
            </a:pPr>
            <a:r>
              <a:rPr lang="ru-RU" sz="1800" dirty="0" err="1"/>
              <a:t>Sp</a:t>
            </a:r>
            <a:r>
              <a:rPr lang="ru-RU" sz="1800" dirty="0"/>
              <a:t> = затухание сигнала в </a:t>
            </a:r>
            <a:r>
              <a:rPr lang="ru-RU" sz="1800" dirty="0" err="1"/>
              <a:t>сплиттерах</a:t>
            </a:r>
            <a:r>
              <a:rPr lang="ru-RU" sz="18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917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006D1DA-3081-4EB9-9E1F-F99F2B066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46" y="193040"/>
            <a:ext cx="8535708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776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7293082B-B9F4-4A6B-ADA0-E79DDE8ED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1971" y="6182096"/>
            <a:ext cx="5308200" cy="675905"/>
          </a:xfrm>
        </p:spPr>
        <p:txBody>
          <a:bodyPr/>
          <a:lstStyle/>
          <a:p>
            <a:pPr marL="203195" indent="0">
              <a:buNone/>
            </a:pPr>
            <a:r>
              <a:rPr lang="ru-RU" sz="1867" dirty="0"/>
              <a:t>Рисунок 2.1 – Архитектура сети </a:t>
            </a:r>
            <a:r>
              <a:rPr lang="en-US" sz="1867" dirty="0"/>
              <a:t>PON</a:t>
            </a:r>
            <a:endParaRPr lang="ru-RU" sz="1867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069E8EF-3C5A-418F-80D3-9A399BB56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60" y="187695"/>
            <a:ext cx="8331200" cy="5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210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7934706E-CB2A-4086-8EBB-1C9FAF6DE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931" y="936320"/>
            <a:ext cx="8732243" cy="5722147"/>
          </a:xfrm>
        </p:spPr>
        <p:txBody>
          <a:bodyPr/>
          <a:lstStyle/>
          <a:p>
            <a:r>
              <a:rPr lang="ru-RU" sz="2133" dirty="0"/>
              <a:t>Экономия волокон. До 128 абонентов на одно волокно, протяженность сети до 60 км.</a:t>
            </a:r>
            <a:r>
              <a:rPr lang="ru-RU" sz="2133" i="1" dirty="0"/>
              <a:t> </a:t>
            </a:r>
          </a:p>
          <a:p>
            <a:r>
              <a:rPr lang="ru-RU" sz="2133" dirty="0"/>
              <a:t>Эффективное использование полосы пропускания оптического волокна.</a:t>
            </a:r>
            <a:r>
              <a:rPr lang="ru-RU" sz="2133" i="1" dirty="0"/>
              <a:t> </a:t>
            </a:r>
            <a:r>
              <a:rPr lang="ru-RU" sz="2133" dirty="0"/>
              <a:t>Скорость до 2,488 Гбит/с по нисходящему потоку и 1,244 Гбит/с по восходящему.</a:t>
            </a:r>
            <a:r>
              <a:rPr lang="ru-RU" sz="2133" i="1" dirty="0"/>
              <a:t> </a:t>
            </a:r>
          </a:p>
          <a:p>
            <a:r>
              <a:rPr lang="ru-RU" sz="2133" dirty="0"/>
              <a:t>Надежность. В промежуточных узлах дерева находятся только пассивные оптические разветвители, не требующие обслуживания.</a:t>
            </a:r>
            <a:r>
              <a:rPr lang="ru-RU" sz="2133" i="1" dirty="0"/>
              <a:t> </a:t>
            </a:r>
          </a:p>
          <a:p>
            <a:r>
              <a:rPr lang="ru-RU" sz="2133" dirty="0"/>
              <a:t>Масштабируемость. Древовидная структура сети доступа дает возможность подключать новых абонентов самым экономичным способом.</a:t>
            </a:r>
            <a:r>
              <a:rPr lang="ru-RU" sz="2133" i="1" dirty="0"/>
              <a:t> </a:t>
            </a:r>
          </a:p>
          <a:p>
            <a:r>
              <a:rPr lang="ru-RU" sz="2133" dirty="0"/>
              <a:t>Возможность резервирования как всех, так и отдельных абонентов.</a:t>
            </a:r>
            <a:r>
              <a:rPr lang="ru-RU" sz="2133" i="1" dirty="0"/>
              <a:t> 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55113C9-6EC9-4CC0-8804-8AEB1E700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051" y="199533"/>
            <a:ext cx="8095549" cy="640360"/>
          </a:xfrm>
        </p:spPr>
        <p:txBody>
          <a:bodyPr/>
          <a:lstStyle/>
          <a:p>
            <a:r>
              <a:rPr lang="ru-RU" sz="2667" dirty="0"/>
              <a:t>Основные преимущества технологии PON</a:t>
            </a:r>
            <a:br>
              <a:rPr lang="ru-RU" sz="2667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421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952B219-2F1B-4627-A6FF-4E8C82002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850" y="196147"/>
            <a:ext cx="5214300" cy="545533"/>
          </a:xfrm>
        </p:spPr>
        <p:txBody>
          <a:bodyPr/>
          <a:lstStyle/>
          <a:p>
            <a:r>
              <a:rPr lang="en-US" dirty="0"/>
              <a:t>2.1 </a:t>
            </a:r>
            <a:r>
              <a:rPr lang="ru-RU" dirty="0"/>
              <a:t>Построение сети </a:t>
            </a:r>
            <a:r>
              <a:rPr lang="en-US" dirty="0"/>
              <a:t>PON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8374E6E-74F0-470E-9D38-142725942AB0}"/>
              </a:ext>
            </a:extLst>
          </p:cNvPr>
          <p:cNvSpPr/>
          <p:nvPr/>
        </p:nvSpPr>
        <p:spPr>
          <a:xfrm>
            <a:off x="487680" y="741680"/>
            <a:ext cx="83616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Roboto Condensed Light"/>
                <a:ea typeface="Roboto Condensed Light"/>
                <a:sym typeface="Roboto Condensed Light"/>
              </a:rPr>
              <a:t>Классическая PON-сеть состоит из: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Roboto Condensed Light"/>
                <a:ea typeface="Roboto Condensed Light"/>
                <a:sym typeface="Roboto Condensed Light"/>
              </a:rPr>
              <a:t>Центрального станционного устройства OLT (</a:t>
            </a:r>
            <a:r>
              <a:rPr lang="ru-RU" sz="1800" dirty="0" err="1">
                <a:latin typeface="Roboto Condensed Light"/>
                <a:ea typeface="Roboto Condensed Light"/>
                <a:sym typeface="Roboto Condensed Light"/>
              </a:rPr>
              <a:t>Optical</a:t>
            </a:r>
            <a:r>
              <a:rPr lang="ru-RU" sz="1800" dirty="0">
                <a:latin typeface="Roboto Condensed Light"/>
                <a:ea typeface="Roboto Condensed Light"/>
                <a:sym typeface="Roboto Condensed Light"/>
              </a:rPr>
              <a:t> </a:t>
            </a:r>
            <a:r>
              <a:rPr lang="ru-RU" sz="1800" dirty="0" err="1">
                <a:latin typeface="Roboto Condensed Light"/>
                <a:ea typeface="Roboto Condensed Light"/>
                <a:sym typeface="Roboto Condensed Light"/>
              </a:rPr>
              <a:t>Line</a:t>
            </a:r>
            <a:r>
              <a:rPr lang="ru-RU" sz="1800" dirty="0">
                <a:latin typeface="Roboto Condensed Light"/>
                <a:ea typeface="Roboto Condensed Light"/>
                <a:sym typeface="Roboto Condensed Light"/>
              </a:rPr>
              <a:t> </a:t>
            </a:r>
            <a:r>
              <a:rPr lang="ru-RU" sz="1800" dirty="0" err="1">
                <a:latin typeface="Roboto Condensed Light"/>
                <a:ea typeface="Roboto Condensed Light"/>
                <a:sym typeface="Roboto Condensed Light"/>
              </a:rPr>
              <a:t>Terminal</a:t>
            </a:r>
            <a:r>
              <a:rPr lang="ru-RU" sz="1800" dirty="0">
                <a:latin typeface="Roboto Condensed Light"/>
                <a:ea typeface="Roboto Condensed Light"/>
                <a:sym typeface="Roboto Condensed Light"/>
              </a:rPr>
              <a:t>), которое служит для агрегации потоков оптических сетей (деревьев);</a:t>
            </a:r>
            <a:endParaRPr lang="en-US" sz="1800" dirty="0">
              <a:latin typeface="Roboto Condensed Light"/>
              <a:ea typeface="Roboto Condensed Light"/>
              <a:sym typeface="Roboto Condensed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Roboto Condensed Light"/>
                <a:ea typeface="Roboto Condensed Light"/>
                <a:sym typeface="Roboto Condensed Light"/>
              </a:rPr>
              <a:t>Распределительной оптической сети ODN (</a:t>
            </a:r>
            <a:r>
              <a:rPr lang="ru-RU" sz="1800" dirty="0" err="1">
                <a:latin typeface="Roboto Condensed Light"/>
                <a:ea typeface="Roboto Condensed Light"/>
                <a:sym typeface="Roboto Condensed Light"/>
              </a:rPr>
              <a:t>Optical</a:t>
            </a:r>
            <a:r>
              <a:rPr lang="ru-RU" sz="1800" dirty="0">
                <a:latin typeface="Roboto Condensed Light"/>
                <a:ea typeface="Roboto Condensed Light"/>
                <a:sym typeface="Roboto Condensed Light"/>
              </a:rPr>
              <a:t> </a:t>
            </a:r>
            <a:r>
              <a:rPr lang="ru-RU" sz="1800" dirty="0" err="1">
                <a:latin typeface="Roboto Condensed Light"/>
                <a:ea typeface="Roboto Condensed Light"/>
                <a:sym typeface="Roboto Condensed Light"/>
              </a:rPr>
              <a:t>Distribution</a:t>
            </a:r>
            <a:r>
              <a:rPr lang="ru-RU" sz="1800" dirty="0">
                <a:latin typeface="Roboto Condensed Light"/>
                <a:ea typeface="Roboto Condensed Light"/>
                <a:sym typeface="Roboto Condensed Light"/>
              </a:rPr>
              <a:t> </a:t>
            </a:r>
            <a:r>
              <a:rPr lang="ru-RU" sz="1800" dirty="0" err="1">
                <a:latin typeface="Roboto Condensed Light"/>
                <a:ea typeface="Roboto Condensed Light"/>
                <a:sym typeface="Roboto Condensed Light"/>
              </a:rPr>
              <a:t>Network</a:t>
            </a:r>
            <a:r>
              <a:rPr lang="ru-RU" sz="1800" dirty="0">
                <a:latin typeface="Roboto Condensed Light"/>
                <a:ea typeface="Roboto Condensed Light"/>
                <a:sym typeface="Roboto Condensed Light"/>
              </a:rPr>
              <a:t>), состоящей из: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Roboto Condensed Light"/>
                <a:ea typeface="Roboto Condensed Light"/>
                <a:sym typeface="Roboto Condensed Light"/>
              </a:rPr>
              <a:t>Магистрального оптического кабеля;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800" dirty="0" err="1">
                <a:latin typeface="Roboto Condensed Light"/>
                <a:ea typeface="Roboto Condensed Light"/>
                <a:sym typeface="Roboto Condensed Light"/>
              </a:rPr>
              <a:t>Сплиттеров</a:t>
            </a:r>
            <a:r>
              <a:rPr lang="ru-RU" sz="1800" dirty="0">
                <a:latin typeface="Roboto Condensed Light"/>
                <a:ea typeface="Roboto Condensed Light"/>
                <a:sym typeface="Roboto Condensed Light"/>
              </a:rPr>
              <a:t>, разветвляющих оптический сигнал на ветви оптического дерева;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Roboto Condensed Light"/>
                <a:ea typeface="Roboto Condensed Light"/>
                <a:sym typeface="Roboto Condensed Light"/>
              </a:rPr>
              <a:t>Распределяющих оптических кабелей (ветвей) дерева PON-сети;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Roboto Condensed Light"/>
                <a:ea typeface="Roboto Condensed Light"/>
                <a:sym typeface="Roboto Condensed Light"/>
              </a:rPr>
              <a:t>Оконечных отводных абонентских кабелей (</a:t>
            </a:r>
            <a:r>
              <a:rPr lang="ru-RU" sz="1800" dirty="0" err="1">
                <a:latin typeface="Roboto Condensed Light"/>
                <a:ea typeface="Roboto Condensed Light"/>
                <a:sym typeface="Roboto Condensed Light"/>
              </a:rPr>
              <a:t>Drop</a:t>
            </a:r>
            <a:r>
              <a:rPr lang="ru-RU" sz="1800" dirty="0">
                <a:latin typeface="Roboto Condensed Light"/>
                <a:ea typeface="Roboto Condensed Light"/>
                <a:sym typeface="Roboto Condensed Light"/>
              </a:rPr>
              <a:t>-окончаний)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Roboto Condensed Light"/>
                <a:ea typeface="Roboto Condensed Light"/>
                <a:sym typeface="Roboto Condensed Light"/>
              </a:rPr>
              <a:t>Оконечных абонентских устройств ONU (</a:t>
            </a:r>
            <a:r>
              <a:rPr lang="ru-RU" sz="1800" dirty="0" err="1">
                <a:latin typeface="Roboto Condensed Light"/>
                <a:ea typeface="Roboto Condensed Light"/>
                <a:sym typeface="Roboto Condensed Light"/>
              </a:rPr>
              <a:t>Optical</a:t>
            </a:r>
            <a:r>
              <a:rPr lang="ru-RU" sz="1800" dirty="0">
                <a:latin typeface="Roboto Condensed Light"/>
                <a:ea typeface="Roboto Condensed Light"/>
                <a:sym typeface="Roboto Condensed Light"/>
              </a:rPr>
              <a:t> </a:t>
            </a:r>
            <a:r>
              <a:rPr lang="ru-RU" sz="1800" dirty="0" err="1">
                <a:latin typeface="Roboto Condensed Light"/>
                <a:ea typeface="Roboto Condensed Light"/>
                <a:sym typeface="Roboto Condensed Light"/>
              </a:rPr>
              <a:t>Network</a:t>
            </a:r>
            <a:r>
              <a:rPr lang="ru-RU" sz="1800" dirty="0">
                <a:latin typeface="Roboto Condensed Light"/>
                <a:ea typeface="Roboto Condensed Light"/>
                <a:sym typeface="Roboto Condensed Light"/>
              </a:rPr>
              <a:t> </a:t>
            </a:r>
            <a:r>
              <a:rPr lang="ru-RU" sz="1800" dirty="0" err="1">
                <a:latin typeface="Roboto Condensed Light"/>
                <a:ea typeface="Roboto Condensed Light"/>
                <a:sym typeface="Roboto Condensed Light"/>
              </a:rPr>
              <a:t>Unit</a:t>
            </a:r>
            <a:r>
              <a:rPr lang="ru-RU" sz="1800" dirty="0">
                <a:latin typeface="Roboto Condensed Light"/>
                <a:ea typeface="Roboto Condensed Light"/>
                <a:sym typeface="Roboto Condensed Light"/>
              </a:rPr>
              <a:t>)  или ONT (</a:t>
            </a:r>
            <a:r>
              <a:rPr lang="ru-RU" sz="1800" dirty="0" err="1">
                <a:latin typeface="Roboto Condensed Light"/>
                <a:ea typeface="Roboto Condensed Light"/>
                <a:sym typeface="Roboto Condensed Light"/>
              </a:rPr>
              <a:t>Optical</a:t>
            </a:r>
            <a:r>
              <a:rPr lang="ru-RU" sz="1800" dirty="0">
                <a:latin typeface="Roboto Condensed Light"/>
                <a:ea typeface="Roboto Condensed Light"/>
                <a:sym typeface="Roboto Condensed Light"/>
              </a:rPr>
              <a:t> </a:t>
            </a:r>
            <a:r>
              <a:rPr lang="ru-RU" sz="1800" dirty="0" err="1">
                <a:latin typeface="Roboto Condensed Light"/>
                <a:ea typeface="Roboto Condensed Light"/>
                <a:sym typeface="Roboto Condensed Light"/>
              </a:rPr>
              <a:t>Network</a:t>
            </a:r>
            <a:r>
              <a:rPr lang="ru-RU" sz="1800" dirty="0">
                <a:latin typeface="Roboto Condensed Light"/>
                <a:ea typeface="Roboto Condensed Light"/>
                <a:sym typeface="Roboto Condensed Light"/>
              </a:rPr>
              <a:t> </a:t>
            </a:r>
            <a:r>
              <a:rPr lang="ru-RU" sz="1800" dirty="0" err="1">
                <a:latin typeface="Roboto Condensed Light"/>
                <a:ea typeface="Roboto Condensed Light"/>
                <a:sym typeface="Roboto Condensed Light"/>
              </a:rPr>
              <a:t>Terminal</a:t>
            </a:r>
            <a:r>
              <a:rPr lang="ru-RU" sz="1800" dirty="0">
                <a:latin typeface="Roboto Condensed Light"/>
                <a:ea typeface="Roboto Condensed Light"/>
                <a:sym typeface="Roboto Condensed Light"/>
              </a:rPr>
              <a:t>)</a:t>
            </a:r>
          </a:p>
          <a:p>
            <a:pPr marL="457200" lvl="1"/>
            <a:endParaRPr lang="ru-RU" sz="1800" dirty="0">
              <a:latin typeface="Roboto Condensed Light"/>
              <a:ea typeface="Roboto Condensed Light"/>
              <a:sym typeface="Roboto Condensed Light"/>
            </a:endParaRPr>
          </a:p>
          <a:p>
            <a:pPr lvl="1"/>
            <a:r>
              <a:rPr lang="ru-RU" sz="1800" dirty="0">
                <a:latin typeface="Roboto Condensed Light"/>
                <a:ea typeface="Roboto Condensed Light"/>
              </a:rPr>
              <a:t>При построении оптической распределительной сети используется 2-каскадная схема деления оптического сигнала, пример:</a:t>
            </a:r>
          </a:p>
          <a:p>
            <a:pPr marL="152400" indent="203200" algn="just">
              <a:buNone/>
            </a:pPr>
            <a:r>
              <a:rPr lang="ru-RU" sz="1800" dirty="0">
                <a:latin typeface="Roboto Condensed Light"/>
                <a:ea typeface="Roboto Condensed Light"/>
              </a:rPr>
              <a:t>1:4 – первый уровень </a:t>
            </a:r>
            <a:r>
              <a:rPr lang="ru-RU" sz="1800" dirty="0" err="1">
                <a:latin typeface="Roboto Condensed Light"/>
                <a:ea typeface="Roboto Condensed Light"/>
              </a:rPr>
              <a:t>сплиттерования</a:t>
            </a:r>
            <a:r>
              <a:rPr lang="ru-RU" sz="1800" dirty="0">
                <a:latin typeface="Roboto Condensed Light"/>
                <a:ea typeface="Roboto Condensed Light"/>
              </a:rPr>
              <a:t>, 1:16 – второй уровень </a:t>
            </a:r>
            <a:r>
              <a:rPr lang="ru-RU" sz="1800" dirty="0" err="1">
                <a:latin typeface="Roboto Condensed Light"/>
                <a:ea typeface="Roboto Condensed Light"/>
              </a:rPr>
              <a:t>сплиттерования</a:t>
            </a:r>
            <a:r>
              <a:rPr lang="ru-RU" sz="1800" dirty="0">
                <a:latin typeface="Roboto Condensed Light"/>
                <a:ea typeface="Roboto Condensed Light"/>
              </a:rPr>
              <a:t>;</a:t>
            </a:r>
          </a:p>
          <a:p>
            <a:pPr marL="152400" indent="203200" algn="just">
              <a:buNone/>
            </a:pPr>
            <a:r>
              <a:rPr lang="ru-RU" sz="1800" dirty="0">
                <a:latin typeface="Roboto Condensed Light"/>
                <a:ea typeface="Roboto Condensed Light"/>
              </a:rPr>
              <a:t>1:8 – первый уровень </a:t>
            </a:r>
            <a:r>
              <a:rPr lang="ru-RU" sz="1800" dirty="0" err="1">
                <a:latin typeface="Roboto Condensed Light"/>
                <a:ea typeface="Roboto Condensed Light"/>
              </a:rPr>
              <a:t>сплиттерования</a:t>
            </a:r>
            <a:r>
              <a:rPr lang="ru-RU" sz="1800" dirty="0">
                <a:latin typeface="Roboto Condensed Light"/>
                <a:ea typeface="Roboto Condensed Light"/>
              </a:rPr>
              <a:t>, 1:8 – второй уровень </a:t>
            </a:r>
            <a:r>
              <a:rPr lang="ru-RU" sz="1800" dirty="0" err="1">
                <a:latin typeface="Roboto Condensed Light"/>
                <a:ea typeface="Roboto Condensed Light"/>
              </a:rPr>
              <a:t>сплиттерования</a:t>
            </a:r>
            <a:r>
              <a:rPr lang="ru-RU" sz="1800" dirty="0">
                <a:latin typeface="Roboto Condensed Light"/>
                <a:ea typeface="Roboto Condensed Light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latin typeface="Roboto Condensed Light"/>
              <a:ea typeface="Roboto Condensed Light"/>
              <a:sym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4148694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707924-8B9A-4593-9C40-C956B29E3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6454"/>
            <a:ext cx="9144000" cy="410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10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26CE6DB3-67A9-42AC-AB0E-D627C65C9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410" y="1200480"/>
            <a:ext cx="8644190" cy="4702480"/>
          </a:xfrm>
        </p:spPr>
        <p:txBody>
          <a:bodyPr/>
          <a:lstStyle/>
          <a:p>
            <a:pPr marL="152400" indent="0">
              <a:buNone/>
            </a:pPr>
            <a:r>
              <a:rPr lang="ru-RU" sz="2000" b="1" dirty="0" err="1"/>
              <a:t>Сплиттеры</a:t>
            </a:r>
            <a:r>
              <a:rPr lang="ru-RU" sz="2000" dirty="0"/>
              <a:t> - это пассивные оптические «делители», которые устанавливаются в местах разветвления оптического кабеля</a:t>
            </a:r>
            <a:r>
              <a:rPr lang="en-US" sz="2000" dirty="0"/>
              <a:t>.</a:t>
            </a:r>
          </a:p>
          <a:p>
            <a:pPr marL="152400" indent="0">
              <a:buNone/>
            </a:pPr>
            <a:r>
              <a:rPr lang="ru-RU" sz="2000" dirty="0" err="1"/>
              <a:t>Сплиттер</a:t>
            </a:r>
            <a:r>
              <a:rPr lang="ru-RU" sz="2000" dirty="0"/>
              <a:t> имеет 1 или 2 разъема (в случае резервирования оптического «дерева») для подключения к вышестоящей сети и 2 , 4 , 8 , 16 , 32 , 64 и др. разъема для подключения нижестоящих </a:t>
            </a:r>
            <a:r>
              <a:rPr lang="ru-RU" sz="2000" dirty="0" err="1"/>
              <a:t>сплиттеров</a:t>
            </a:r>
            <a:r>
              <a:rPr lang="ru-RU" sz="2000" dirty="0"/>
              <a:t> и/или клиентского оборудования. В зависимости от монтажа </a:t>
            </a:r>
            <a:r>
              <a:rPr lang="ru-RU" sz="2000" dirty="0" err="1"/>
              <a:t>сплиттер</a:t>
            </a:r>
            <a:r>
              <a:rPr lang="ru-RU" sz="2000" dirty="0"/>
              <a:t> имеет корпус для установки в помещении или уличного монтажа. Также </a:t>
            </a:r>
            <a:r>
              <a:rPr lang="ru-RU" sz="2000" dirty="0" err="1"/>
              <a:t>сплиттер</a:t>
            </a:r>
            <a:r>
              <a:rPr lang="ru-RU" sz="2000" dirty="0"/>
              <a:t> имеет </a:t>
            </a:r>
            <a:r>
              <a:rPr lang="ru-RU" sz="2000" dirty="0" err="1"/>
              <a:t>оконцованные</a:t>
            </a:r>
            <a:r>
              <a:rPr lang="ru-RU" sz="2000" dirty="0"/>
              <a:t> кабели или кабели без разъемов для подключения к сети или оптические разъемы для подключения кабеля. </a:t>
            </a:r>
            <a:r>
              <a:rPr lang="ru-RU" sz="2000" dirty="0" err="1"/>
              <a:t>Сплиттер</a:t>
            </a:r>
            <a:r>
              <a:rPr lang="ru-RU" sz="2000" dirty="0"/>
              <a:t> поддерживает деление длин волн 1310 </a:t>
            </a:r>
            <a:r>
              <a:rPr lang="ru-RU" sz="2000" dirty="0" err="1"/>
              <a:t>нм</a:t>
            </a:r>
            <a:r>
              <a:rPr lang="ru-RU" sz="2000" dirty="0"/>
              <a:t>, 1490 </a:t>
            </a:r>
            <a:r>
              <a:rPr lang="ru-RU" sz="2000" dirty="0" err="1"/>
              <a:t>нм</a:t>
            </a:r>
            <a:r>
              <a:rPr lang="ru-RU" sz="2000" dirty="0"/>
              <a:t>, 1550 </a:t>
            </a:r>
            <a:r>
              <a:rPr lang="ru-RU" sz="2000" dirty="0" err="1"/>
              <a:t>нм</a:t>
            </a:r>
            <a:r>
              <a:rPr lang="ru-RU" sz="2000" dirty="0"/>
              <a:t> для предоставления услуг CATV или деление длин волн 1310 </a:t>
            </a:r>
            <a:r>
              <a:rPr lang="ru-RU" sz="2000" dirty="0" err="1"/>
              <a:t>нм</a:t>
            </a:r>
            <a:r>
              <a:rPr lang="ru-RU" sz="2000" dirty="0"/>
              <a:t>, 1490 </a:t>
            </a:r>
            <a:r>
              <a:rPr lang="ru-RU" sz="2000" dirty="0" err="1"/>
              <a:t>нм</a:t>
            </a:r>
            <a:r>
              <a:rPr lang="ru-RU" sz="2000" dirty="0"/>
              <a:t>, если в сети </a:t>
            </a:r>
            <a:r>
              <a:rPr lang="ru-RU" sz="2000" dirty="0" err="1"/>
              <a:t>xPON</a:t>
            </a:r>
            <a:r>
              <a:rPr lang="ru-RU" sz="2000" dirty="0"/>
              <a:t> нет сигнала КТВ.</a:t>
            </a:r>
          </a:p>
        </p:txBody>
      </p:sp>
    </p:spTree>
    <p:extLst>
      <p:ext uri="{BB962C8B-B14F-4D97-AF65-F5344CB8AC3E}">
        <p14:creationId xmlns:p14="http://schemas.microsoft.com/office/powerpoint/2010/main" val="2163668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LC сплиттер Ubiquiti UF-SPLITTER-8">
            <a:extLst>
              <a:ext uri="{FF2B5EF4-FFF2-40B4-BE49-F238E27FC236}">
                <a16:creationId xmlns:a16="http://schemas.microsoft.com/office/drawing/2014/main" id="{B91D196D-75E2-42FA-8690-1DE6C3DB4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" y="720090"/>
            <a:ext cx="4326890" cy="223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27CD7F3-457C-465A-9F78-DF76A988C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760" y="738780"/>
            <a:ext cx="3474720" cy="221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236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09AC4EE-B75B-408F-A4E0-A8E0A1A51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90" y="1461000"/>
            <a:ext cx="8715310" cy="4279400"/>
          </a:xfrm>
        </p:spPr>
        <p:txBody>
          <a:bodyPr/>
          <a:lstStyle/>
          <a:p>
            <a:pPr marL="152400" indent="0">
              <a:buNone/>
            </a:pPr>
            <a:r>
              <a:rPr lang="ru-RU" sz="1800" dirty="0"/>
              <a:t>«Оптическим бюджетом» принято считать максимальное значение затухания в оптическом волокне от OLT до максимально удаленного ONT.</a:t>
            </a:r>
          </a:p>
          <a:p>
            <a:pPr marL="152400" indent="0">
              <a:buNone/>
            </a:pPr>
            <a:endParaRPr lang="ru-RU" sz="1800" dirty="0"/>
          </a:p>
          <a:p>
            <a:pPr marL="152400" indent="0">
              <a:buNone/>
            </a:pPr>
            <a:r>
              <a:rPr lang="ru-RU" sz="1800" dirty="0"/>
              <a:t>В данном случае оптический бюджет = </a:t>
            </a:r>
            <a:r>
              <a:rPr lang="ru-RU" sz="1800" dirty="0" err="1"/>
              <a:t>Tx</a:t>
            </a:r>
            <a:r>
              <a:rPr lang="ru-RU" sz="1800" dirty="0"/>
              <a:t> (выходная мощность трансивера) – (-</a:t>
            </a:r>
            <a:r>
              <a:rPr lang="ru-RU" sz="1800" dirty="0" err="1"/>
              <a:t>Rx</a:t>
            </a:r>
            <a:r>
              <a:rPr lang="ru-RU" sz="1800" dirty="0"/>
              <a:t>) (чувствительность ресивера).</a:t>
            </a:r>
          </a:p>
          <a:p>
            <a:pPr marL="152400" indent="0">
              <a:buNone/>
            </a:pPr>
            <a:endParaRPr lang="ru-RU" sz="1800" dirty="0"/>
          </a:p>
          <a:p>
            <a:pPr marL="152400" indent="0">
              <a:buNone/>
            </a:pPr>
            <a:r>
              <a:rPr lang="ru-RU" sz="1800" dirty="0"/>
              <a:t>Для оборудование OLT MA5680T и ONT HG850a расчет бюджета оптической линии будет следующим: выходная мощность OLT и ONT составляет +1,5dBm, их чувствительность – -28dBm. Соответственно оптический бюджет для потока: 1,5 – (-28) = 29,5dBm;</a:t>
            </a:r>
          </a:p>
          <a:p>
            <a:pPr marL="152400" indent="0">
              <a:buNone/>
            </a:pPr>
            <a:endParaRPr lang="ru-RU" sz="1800" dirty="0"/>
          </a:p>
          <a:p>
            <a:pPr marL="152400" indent="0">
              <a:buNone/>
            </a:pPr>
            <a:r>
              <a:rPr lang="ru-RU" sz="1800" dirty="0"/>
              <a:t>С учетом эксплуатационного запаса в 3 </a:t>
            </a:r>
            <a:r>
              <a:rPr lang="ru-RU" sz="1800" dirty="0" err="1"/>
              <a:t>dBm</a:t>
            </a:r>
            <a:r>
              <a:rPr lang="ru-RU" sz="1800" dirty="0"/>
              <a:t>, максимальное значение оптического бюджета линии не должно превышать 26,5dBm</a:t>
            </a:r>
            <a:r>
              <a:rPr lang="ru-RU" dirty="0"/>
              <a:t>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442C7F4-0404-4D33-B97A-A519C0C38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850" y="328227"/>
            <a:ext cx="5214300" cy="1033213"/>
          </a:xfrm>
        </p:spPr>
        <p:txBody>
          <a:bodyPr/>
          <a:lstStyle/>
          <a:p>
            <a:r>
              <a:rPr lang="ru-RU" dirty="0"/>
              <a:t>2.2 Расчет оптического бюджета при построении PON сети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055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65C2C3A9-FCDF-47C9-8CC4-70F15AE1C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9650" y="367360"/>
            <a:ext cx="8115870" cy="2325040"/>
          </a:xfrm>
        </p:spPr>
        <p:txBody>
          <a:bodyPr/>
          <a:lstStyle/>
          <a:p>
            <a:pPr marL="152400" indent="0">
              <a:buNone/>
            </a:pPr>
            <a:r>
              <a:rPr lang="ru-RU" sz="1800" dirty="0"/>
              <a:t>На затухание сигнала в оптической сети влияют следующие составляющие:</a:t>
            </a:r>
          </a:p>
          <a:p>
            <a:r>
              <a:rPr lang="ru-RU" sz="1800" dirty="0"/>
              <a:t>потери в соединениях волокна;</a:t>
            </a:r>
          </a:p>
          <a:p>
            <a:r>
              <a:rPr lang="ru-RU" sz="1800" dirty="0"/>
              <a:t>потери в оптическом волокне (на километр);</a:t>
            </a:r>
          </a:p>
          <a:p>
            <a:r>
              <a:rPr lang="ru-RU" sz="1800" dirty="0"/>
              <a:t>потери в оптических коннекторах;</a:t>
            </a:r>
          </a:p>
          <a:p>
            <a:r>
              <a:rPr lang="ru-RU" sz="1800" dirty="0"/>
              <a:t>потери при использовании различных типов </a:t>
            </a:r>
            <a:r>
              <a:rPr lang="ru-RU" sz="1800" dirty="0" err="1"/>
              <a:t>сплиттеров</a:t>
            </a:r>
            <a:r>
              <a:rPr lang="ru-RU" sz="1800" dirty="0"/>
              <a:t>.</a:t>
            </a:r>
          </a:p>
          <a:p>
            <a:pPr marL="152400" indent="0">
              <a:buNone/>
            </a:pPr>
            <a:r>
              <a:rPr lang="ru-RU" sz="1800" dirty="0"/>
              <a:t>В табл.  приведены значения потерь для каждого элемента PON дерева (приведены усредненные значения):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E187673-A485-4CED-8140-C6BCFE348A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5083"/>
              </p:ext>
            </p:extLst>
          </p:nvPr>
        </p:nvGraphicFramePr>
        <p:xfrm>
          <a:off x="1208070" y="2996089"/>
          <a:ext cx="6879290" cy="3108960"/>
        </p:xfrm>
        <a:graphic>
          <a:graphicData uri="http://schemas.openxmlformats.org/drawingml/2006/table">
            <a:tbl>
              <a:tblPr>
                <a:tableStyleId>{863D98DC-82C5-44B1-B10B-4B1A1C28E929}</a:tableStyleId>
              </a:tblPr>
              <a:tblGrid>
                <a:gridCol w="5162310">
                  <a:extLst>
                    <a:ext uri="{9D8B030D-6E8A-4147-A177-3AD203B41FA5}">
                      <a16:colId xmlns:a16="http://schemas.microsoft.com/office/drawing/2014/main" val="2665024440"/>
                    </a:ext>
                  </a:extLst>
                </a:gridCol>
                <a:gridCol w="1716980">
                  <a:extLst>
                    <a:ext uri="{9D8B030D-6E8A-4147-A177-3AD203B41FA5}">
                      <a16:colId xmlns:a16="http://schemas.microsoft.com/office/drawing/2014/main" val="13734003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effectLst/>
                        </a:rPr>
                        <a:t>Параметр</a:t>
                      </a:r>
                      <a:endParaRPr lang="ru-RU">
                        <a:effectLst/>
                      </a:endParaRPr>
                    </a:p>
                  </a:txBody>
                  <a:tcPr marL="22860" marR="2286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Затухание, </a:t>
                      </a:r>
                      <a:r>
                        <a:rPr lang="en-US" b="1" dirty="0">
                          <a:effectLst/>
                        </a:rPr>
                        <a:t>dB</a:t>
                      </a:r>
                      <a:endParaRPr lang="en-US" dirty="0">
                        <a:effectLst/>
                      </a:endParaRPr>
                    </a:p>
                  </a:txBody>
                  <a:tcPr marL="22860" marR="22860" marT="22860" marB="22860"/>
                </a:tc>
                <a:extLst>
                  <a:ext uri="{0D108BD9-81ED-4DB2-BD59-A6C34878D82A}">
                    <a16:rowId xmlns:a16="http://schemas.microsoft.com/office/drawing/2014/main" val="6143556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Потери в соединениях волокна</a:t>
                      </a:r>
                    </a:p>
                  </a:txBody>
                  <a:tcPr marL="22860" marR="2286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0,05</a:t>
                      </a:r>
                    </a:p>
                  </a:txBody>
                  <a:tcPr marL="22860" marR="22860" marT="22860" marB="22860"/>
                </a:tc>
                <a:extLst>
                  <a:ext uri="{0D108BD9-81ED-4DB2-BD59-A6C34878D82A}">
                    <a16:rowId xmlns:a16="http://schemas.microsoft.com/office/drawing/2014/main" val="2143475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effectLst/>
                        </a:rPr>
                        <a:t>Потери в оптическом волокне (1310nm), на км</a:t>
                      </a:r>
                    </a:p>
                  </a:txBody>
                  <a:tcPr marL="22860" marR="2286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0,36</a:t>
                      </a:r>
                    </a:p>
                  </a:txBody>
                  <a:tcPr marL="22860" marR="22860" marT="22860" marB="22860"/>
                </a:tc>
                <a:extLst>
                  <a:ext uri="{0D108BD9-81ED-4DB2-BD59-A6C34878D82A}">
                    <a16:rowId xmlns:a16="http://schemas.microsoft.com/office/drawing/2014/main" val="1829782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effectLst/>
                        </a:rPr>
                        <a:t>Потери в оптическом волокне (1490/1550nm), на км</a:t>
                      </a:r>
                    </a:p>
                  </a:txBody>
                  <a:tcPr marL="22860" marR="2286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0,22</a:t>
                      </a:r>
                    </a:p>
                  </a:txBody>
                  <a:tcPr marL="22860" marR="22860" marT="22860" marB="22860"/>
                </a:tc>
                <a:extLst>
                  <a:ext uri="{0D108BD9-81ED-4DB2-BD59-A6C34878D82A}">
                    <a16:rowId xmlns:a16="http://schemas.microsoft.com/office/drawing/2014/main" val="31469853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Потери в оптических коннекторах</a:t>
                      </a:r>
                    </a:p>
                  </a:txBody>
                  <a:tcPr marL="22860" marR="2286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0,25</a:t>
                      </a:r>
                    </a:p>
                  </a:txBody>
                  <a:tcPr marL="22860" marR="22860" marT="22860" marB="22860"/>
                </a:tc>
                <a:extLst>
                  <a:ext uri="{0D108BD9-81ED-4DB2-BD59-A6C34878D82A}">
                    <a16:rowId xmlns:a16="http://schemas.microsoft.com/office/drawing/2014/main" val="38747952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Затухание в 1:2 оптическом сплиттере</a:t>
                      </a:r>
                    </a:p>
                  </a:txBody>
                  <a:tcPr marL="22860" marR="2286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3,2</a:t>
                      </a:r>
                    </a:p>
                  </a:txBody>
                  <a:tcPr marL="22860" marR="22860" marT="22860" marB="22860"/>
                </a:tc>
                <a:extLst>
                  <a:ext uri="{0D108BD9-81ED-4DB2-BD59-A6C34878D82A}">
                    <a16:rowId xmlns:a16="http://schemas.microsoft.com/office/drawing/2014/main" val="2733417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Затухание в 1:4 оптическом сплиттере</a:t>
                      </a:r>
                    </a:p>
                  </a:txBody>
                  <a:tcPr marL="22860" marR="2286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7,6</a:t>
                      </a:r>
                    </a:p>
                  </a:txBody>
                  <a:tcPr marL="22860" marR="22860" marT="22860" marB="22860"/>
                </a:tc>
                <a:extLst>
                  <a:ext uri="{0D108BD9-81ED-4DB2-BD59-A6C34878D82A}">
                    <a16:rowId xmlns:a16="http://schemas.microsoft.com/office/drawing/2014/main" val="50372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Затухание в 1:8 оптическом сплиттере</a:t>
                      </a:r>
                    </a:p>
                  </a:txBody>
                  <a:tcPr marL="22860" marR="2286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11,0</a:t>
                      </a:r>
                    </a:p>
                  </a:txBody>
                  <a:tcPr marL="22860" marR="22860" marT="22860" marB="22860"/>
                </a:tc>
                <a:extLst>
                  <a:ext uri="{0D108BD9-81ED-4DB2-BD59-A6C34878D82A}">
                    <a16:rowId xmlns:a16="http://schemas.microsoft.com/office/drawing/2014/main" val="41957866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Затухание в 1:16 оптическом сплиттере</a:t>
                      </a:r>
                    </a:p>
                  </a:txBody>
                  <a:tcPr marL="22860" marR="2286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14,2</a:t>
                      </a:r>
                    </a:p>
                  </a:txBody>
                  <a:tcPr marL="22860" marR="22860" marT="22860" marB="22860"/>
                </a:tc>
                <a:extLst>
                  <a:ext uri="{0D108BD9-81ED-4DB2-BD59-A6C34878D82A}">
                    <a16:rowId xmlns:a16="http://schemas.microsoft.com/office/drawing/2014/main" val="3350106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Затухание в 1:24 оптическом сплиттере</a:t>
                      </a:r>
                    </a:p>
                  </a:txBody>
                  <a:tcPr marL="22860" marR="2286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16,5</a:t>
                      </a:r>
                    </a:p>
                  </a:txBody>
                  <a:tcPr marL="22860" marR="22860" marT="22860" marB="22860"/>
                </a:tc>
                <a:extLst>
                  <a:ext uri="{0D108BD9-81ED-4DB2-BD59-A6C34878D82A}">
                    <a16:rowId xmlns:a16="http://schemas.microsoft.com/office/drawing/2014/main" val="2492557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Затухание в 1:32 оптическом сплиттере</a:t>
                      </a:r>
                    </a:p>
                  </a:txBody>
                  <a:tcPr marL="22860" marR="2286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17,0</a:t>
                      </a:r>
                    </a:p>
                  </a:txBody>
                  <a:tcPr marL="22860" marR="22860" marT="22860" marB="22860"/>
                </a:tc>
                <a:extLst>
                  <a:ext uri="{0D108BD9-81ED-4DB2-BD59-A6C34878D82A}">
                    <a16:rowId xmlns:a16="http://schemas.microsoft.com/office/drawing/2014/main" val="38542915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>
                          <a:effectLst/>
                        </a:rPr>
                        <a:t>Затухание в 1:64 оптическом сплиттере</a:t>
                      </a:r>
                    </a:p>
                  </a:txBody>
                  <a:tcPr marL="22860" marR="2286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21,0</a:t>
                      </a:r>
                    </a:p>
                  </a:txBody>
                  <a:tcPr marL="22860" marR="22860" marT="22860" marB="22860"/>
                </a:tc>
                <a:extLst>
                  <a:ext uri="{0D108BD9-81ED-4DB2-BD59-A6C34878D82A}">
                    <a16:rowId xmlns:a16="http://schemas.microsoft.com/office/drawing/2014/main" val="1353763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236444"/>
      </p:ext>
    </p:extLst>
  </p:cSld>
  <p:clrMapOvr>
    <a:masterClrMapping/>
  </p:clrMapOvr>
</p:sld>
</file>

<file path=ppt/theme/theme1.xml><?xml version="1.0" encoding="utf-8"?>
<a:theme xmlns:a="http://schemas.openxmlformats.org/drawingml/2006/main" name="Tech Newsletter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927</Words>
  <Application>Microsoft Office PowerPoint</Application>
  <PresentationFormat>Экран (4:3)</PresentationFormat>
  <Paragraphs>77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Exo 2</vt:lpstr>
      <vt:lpstr>Squada One</vt:lpstr>
      <vt:lpstr>Arial</vt:lpstr>
      <vt:lpstr>Roboto Condensed Light</vt:lpstr>
      <vt:lpstr>Tech Newsletter by Slidesgo</vt:lpstr>
      <vt:lpstr>Тема 2.Пассивные оптические сети - PON</vt:lpstr>
      <vt:lpstr>Презентация PowerPoint</vt:lpstr>
      <vt:lpstr>Основные преимущества технологии PON </vt:lpstr>
      <vt:lpstr>2.1 Построение сети PON</vt:lpstr>
      <vt:lpstr>Презентация PowerPoint</vt:lpstr>
      <vt:lpstr>Презентация PowerPoint</vt:lpstr>
      <vt:lpstr>Презентация PowerPoint</vt:lpstr>
      <vt:lpstr>2.2 Расчет оптического бюджета при построении PON сети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Технологии оптической связи</dc:title>
  <dc:creator>ALEXANDR</dc:creator>
  <cp:lastModifiedBy>Александр Николаев</cp:lastModifiedBy>
  <cp:revision>19</cp:revision>
  <dcterms:modified xsi:type="dcterms:W3CDTF">2020-04-12T06:32:54Z</dcterms:modified>
</cp:coreProperties>
</file>