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10" r:id="rId3"/>
    <p:sldId id="309" r:id="rId4"/>
    <p:sldId id="257" r:id="rId5"/>
    <p:sldId id="258" r:id="rId6"/>
    <p:sldId id="305" r:id="rId7"/>
    <p:sldId id="311" r:id="rId8"/>
    <p:sldId id="262" r:id="rId9"/>
    <p:sldId id="312" r:id="rId10"/>
    <p:sldId id="313" r:id="rId11"/>
    <p:sldId id="306" r:id="rId12"/>
    <p:sldId id="314" r:id="rId13"/>
    <p:sldId id="315" r:id="rId14"/>
    <p:sldId id="316" r:id="rId15"/>
    <p:sldId id="288" r:id="rId16"/>
    <p:sldId id="317" r:id="rId17"/>
    <p:sldId id="318" r:id="rId18"/>
    <p:sldId id="319" r:id="rId19"/>
    <p:sldId id="320" r:id="rId20"/>
    <p:sldId id="266" r:id="rId21"/>
    <p:sldId id="267" r:id="rId22"/>
    <p:sldId id="321" r:id="rId23"/>
    <p:sldId id="322" r:id="rId24"/>
    <p:sldId id="307" r:id="rId25"/>
    <p:sldId id="323" r:id="rId26"/>
    <p:sldId id="324" r:id="rId27"/>
    <p:sldId id="325" r:id="rId28"/>
    <p:sldId id="276" r:id="rId29"/>
    <p:sldId id="326" r:id="rId30"/>
    <p:sldId id="327" r:id="rId31"/>
    <p:sldId id="328" r:id="rId32"/>
    <p:sldId id="278" r:id="rId33"/>
    <p:sldId id="279" r:id="rId34"/>
    <p:sldId id="280" r:id="rId35"/>
    <p:sldId id="283" r:id="rId36"/>
    <p:sldId id="286" r:id="rId37"/>
    <p:sldId id="32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4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4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1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9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4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5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8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AA75-86E4-453A-858A-41D099EB5CE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FC8F-79A4-4256-BD25-C8FCB5A0D4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tpu.ru/ww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DE3F1-012F-479C-906C-D0836C6CA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3" y="2926908"/>
            <a:ext cx="10432437" cy="125581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Лекция № 7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ОСНОВНЫЕ МЕТОДЫ ОЧИСТКИ ГАЗОВЫХ ВЫБРОСОВ</a:t>
            </a:r>
            <a:endParaRPr lang="ru-RU" sz="247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6B76E4A-0379-4F04-A2AB-6E5CC94126E1}"/>
              </a:ext>
            </a:extLst>
          </p:cNvPr>
          <p:cNvSpPr txBox="1"/>
          <p:nvPr/>
        </p:nvSpPr>
        <p:spPr>
          <a:xfrm>
            <a:off x="527382" y="404664"/>
            <a:ext cx="11137237" cy="744524"/>
          </a:xfrm>
          <a:prstGeom prst="rect">
            <a:avLst/>
          </a:prstGeom>
        </p:spPr>
        <p:txBody>
          <a:bodyPr vert="horz" wrap="square" lIns="0" tIns="5804" rIns="0" bIns="0" rtlCol="0">
            <a:spAutoFit/>
          </a:bodyPr>
          <a:lstStyle/>
          <a:p>
            <a:pPr marL="581" algn="ctr">
              <a:spcBef>
                <a:spcPts val="46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marL="581" algn="ctr">
              <a:spcBef>
                <a:spcPts val="46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 marL="581" algn="ctr">
              <a:spcBef>
                <a:spcPts val="46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федеральный университет имени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М.К.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8D50526-8746-49BA-9C88-AA8FAD8B0AD2}"/>
              </a:ext>
            </a:extLst>
          </p:cNvPr>
          <p:cNvSpPr txBox="1"/>
          <p:nvPr/>
        </p:nvSpPr>
        <p:spPr>
          <a:xfrm>
            <a:off x="3009727" y="2153399"/>
            <a:ext cx="5884515" cy="556305"/>
          </a:xfrm>
          <a:prstGeom prst="rect">
            <a:avLst/>
          </a:prstGeom>
        </p:spPr>
        <p:txBody>
          <a:bodyPr vert="horz" wrap="square" lIns="0" tIns="6095" rIns="0" bIns="0" rtlCol="0">
            <a:spAutoFit/>
          </a:bodyPr>
          <a:lstStyle/>
          <a:p>
            <a:pPr>
              <a:spcBef>
                <a:spcPts val="23"/>
              </a:spcBef>
            </a:pPr>
            <a:endParaRPr sz="15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1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Горнопромышленная экология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6F2CF-1E74-43AD-A4D9-59B87C8768EC}"/>
              </a:ext>
            </a:extLst>
          </p:cNvPr>
          <p:cNvSpPr txBox="1"/>
          <p:nvPr/>
        </p:nvSpPr>
        <p:spPr>
          <a:xfrm>
            <a:off x="4764277" y="5960443"/>
            <a:ext cx="553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Поисеева Саргылана Иннокентьевна, к.б.н., доцент кафедры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«Техносферная безопасность» Горного института</a:t>
            </a:r>
          </a:p>
        </p:txBody>
      </p:sp>
    </p:spTree>
    <p:extLst>
      <p:ext uri="{BB962C8B-B14F-4D97-AF65-F5344CB8AC3E}">
        <p14:creationId xmlns:p14="http://schemas.microsoft.com/office/powerpoint/2010/main" val="16048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stanovk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6351" y="899727"/>
            <a:ext cx="3295650" cy="51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100" y="0"/>
            <a:ext cx="3398949" cy="69094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Циклон</a:t>
            </a:r>
            <a:r>
              <a:rPr lang="ru-RU" sz="4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723901"/>
            <a:ext cx="6320535" cy="61341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схемы, запыленный воздух вводится тангенциально во входной патрубок (4) циклона, представляющую собой закручивающий аппарат. Сформировавшийся здесь вращающийся поток опускается по кольцевому пространству, образованному цилиндрической частью циклона (3) и выхлопной трубой (5), в его конусную часть (2), а затем, продолжая вращаться, выходит из циклона через выхлопную трубу.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-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пылевыпускное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устройство.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Аэродинамические силы искривляют траекторию частиц. При вращательно-нисходящем движении запыленного потока пылевые частицы достигают внутренней поверхности цилиндра, отделяются от потока. Под влиянием силы тяжести и увлекающего действия потока отделившиеся частицы опускаются и через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пылевыпускное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отверстие проходят в бункер.</a:t>
            </a:r>
          </a:p>
          <a:p>
            <a:endParaRPr lang="ru-RU" dirty="0"/>
          </a:p>
        </p:txBody>
      </p:sp>
      <p:pic>
        <p:nvPicPr>
          <p:cNvPr id="5" name="Picture 5" descr="cik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0660" y="956956"/>
            <a:ext cx="2578090" cy="41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027" y="1371600"/>
            <a:ext cx="314497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209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539" y="0"/>
            <a:ext cx="93009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78" y="0"/>
            <a:ext cx="1071349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166" y="0"/>
            <a:ext cx="925766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781" y="0"/>
            <a:ext cx="9248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54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0"/>
            <a:ext cx="91059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319" y="0"/>
            <a:ext cx="917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435719"/>
            <a:ext cx="4081462" cy="542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002" y="0"/>
            <a:ext cx="8614611" cy="686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8613" y="2141621"/>
            <a:ext cx="3393387" cy="471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8754870" cy="652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053" y="1900989"/>
            <a:ext cx="3408947" cy="41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306" y="0"/>
            <a:ext cx="9825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023" y="914400"/>
            <a:ext cx="5676977" cy="531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74" y="-9526"/>
            <a:ext cx="6087979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790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930" y="0"/>
            <a:ext cx="9717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65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6888E1-2ABB-4505-9577-30879EBF0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98"/>
            <a:ext cx="4924425" cy="5495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7FA9C1-51EA-4939-9A94-86B50DC0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31" y="229014"/>
            <a:ext cx="6828205" cy="57094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320" y="0"/>
            <a:ext cx="966175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42748" y="-1"/>
            <a:ext cx="4271112" cy="746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Электрофильтры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498" y="3841790"/>
            <a:ext cx="682113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dirty="0"/>
              <a:t>очищаемый газ проходит между электродами, частицы пыли заряжаются («прилипание» электродов), основная масса пыли оседает на </a:t>
            </a:r>
            <a:r>
              <a:rPr lang="ru-RU" sz="1900" dirty="0" err="1"/>
              <a:t>осадительном</a:t>
            </a:r>
            <a:r>
              <a:rPr lang="ru-RU" sz="1900" dirty="0"/>
              <a:t> электроде, который периодически встряхивается и пыль собирается в бункере.</a:t>
            </a:r>
          </a:p>
          <a:p>
            <a:pPr>
              <a:defRPr/>
            </a:pPr>
            <a:r>
              <a:rPr lang="ru-RU" sz="1900" dirty="0"/>
              <a:t>Рис. Пластинчатый электрофильтр</a:t>
            </a:r>
          </a:p>
          <a:p>
            <a:pPr>
              <a:defRPr/>
            </a:pPr>
            <a:r>
              <a:rPr lang="ru-RU" sz="1900" dirty="0"/>
              <a:t>1 – коронирующие электроды; </a:t>
            </a:r>
          </a:p>
          <a:p>
            <a:pPr>
              <a:defRPr/>
            </a:pPr>
            <a:r>
              <a:rPr lang="ru-RU" sz="1900" dirty="0"/>
              <a:t>2 – пластинчатые </a:t>
            </a:r>
            <a:r>
              <a:rPr lang="ru-RU" sz="1900" dirty="0" err="1"/>
              <a:t>осадительные</a:t>
            </a:r>
            <a:r>
              <a:rPr lang="ru-RU" sz="1900" dirty="0"/>
              <a:t> электроды; </a:t>
            </a:r>
          </a:p>
          <a:p>
            <a:pPr>
              <a:defRPr/>
            </a:pPr>
            <a:r>
              <a:rPr lang="ru-RU" sz="1900" dirty="0"/>
              <a:t>а – входной газоход;</a:t>
            </a:r>
          </a:p>
          <a:p>
            <a:pPr>
              <a:defRPr/>
            </a:pPr>
            <a:r>
              <a:rPr lang="ru-RU" sz="1900" dirty="0"/>
              <a:t>б – выходной газоход; </a:t>
            </a:r>
          </a:p>
          <a:p>
            <a:pPr>
              <a:defRPr/>
            </a:pPr>
            <a:r>
              <a:rPr lang="ru-RU" sz="1900" dirty="0"/>
              <a:t>в – камера. </a:t>
            </a:r>
          </a:p>
        </p:txBody>
      </p:sp>
      <p:pic>
        <p:nvPicPr>
          <p:cNvPr id="8" name="Picture 4" descr="Пластинчатый электофиль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183" y="0"/>
            <a:ext cx="3087757" cy="39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A80EE-4AE8-44E4-B4CC-9AC72D049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48" y="680375"/>
            <a:ext cx="5499652" cy="46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2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018" y="0"/>
            <a:ext cx="9739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019" y="0"/>
            <a:ext cx="9453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4620" y="622852"/>
            <a:ext cx="8360128" cy="61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08BFDA5-9BA9-4D82-BF2B-09870792124B}"/>
              </a:ext>
            </a:extLst>
          </p:cNvPr>
          <p:cNvSpPr txBox="1">
            <a:spLocks/>
          </p:cNvSpPr>
          <p:nvPr/>
        </p:nvSpPr>
        <p:spPr>
          <a:xfrm>
            <a:off x="705678" y="0"/>
            <a:ext cx="10515600" cy="784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u="sng" dirty="0">
                <a:solidFill>
                  <a:srgbClr val="0070C0"/>
                </a:solidFill>
              </a:rPr>
              <a:t>Физико-химические методы очистки газов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060" y="0"/>
            <a:ext cx="910987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96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92" y="0"/>
            <a:ext cx="10231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362" y="0"/>
            <a:ext cx="9713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077" y="0"/>
            <a:ext cx="103578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899" y="0"/>
            <a:ext cx="100942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AB2F-E550-43D2-84F4-94A0D18C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155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Хемосорбция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5EDEA1-B3FB-412F-AA25-13B0947E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553"/>
            <a:ext cx="10757452" cy="53214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Широко применяется для очистки отходящих газов от окислов азота, образующихся при сжигании топлива, выделяющихся из ванн для травления и в других технологических процессах. </a:t>
            </a:r>
          </a:p>
          <a:p>
            <a:r>
              <a:rPr lang="ru-RU" dirty="0"/>
              <a:t>Очистка осуществляется в скрубберах с использованием в качестве </a:t>
            </a:r>
            <a:r>
              <a:rPr lang="ru-RU" dirty="0" err="1"/>
              <a:t>хемосорбента</a:t>
            </a:r>
            <a:r>
              <a:rPr lang="ru-RU" dirty="0"/>
              <a:t> известкового раствора. Эффективность очистки от окислов азота составляет 0,17-0,86 и от паров кислот – 0,95 %. </a:t>
            </a:r>
          </a:p>
          <a:p>
            <a:r>
              <a:rPr lang="ru-RU" dirty="0"/>
              <a:t>В промышленности наибольшее применение нашли методы очистки газов от оксидов серы с помощью извести (</a:t>
            </a:r>
            <a:r>
              <a:rPr lang="en-US" dirty="0"/>
              <a:t>CaCO</a:t>
            </a:r>
            <a:r>
              <a:rPr lang="en-US" baseline="-25000" dirty="0"/>
              <a:t>3</a:t>
            </a:r>
            <a:r>
              <a:rPr lang="ru-RU" dirty="0"/>
              <a:t>) и известняка </a:t>
            </a:r>
            <a:r>
              <a:rPr lang="en-US" baseline="-25000" dirty="0"/>
              <a:t> </a:t>
            </a:r>
            <a:r>
              <a:rPr lang="ru-RU" dirty="0"/>
              <a:t>(</a:t>
            </a:r>
            <a:r>
              <a:rPr lang="en-US" dirty="0"/>
              <a:t>CaSO</a:t>
            </a:r>
            <a:r>
              <a:rPr lang="en-US" baseline="-25000" dirty="0"/>
              <a:t>3</a:t>
            </a:r>
            <a:r>
              <a:rPr lang="ru-RU" dirty="0"/>
              <a:t>). В результате превращений в ходе химических реакций после реакции с водой, известью или известняком оксид серы превращается в нейтральный в экологическом отношении гипс (</a:t>
            </a:r>
            <a:r>
              <a:rPr lang="en-US" dirty="0"/>
              <a:t>CaSO</a:t>
            </a:r>
            <a:r>
              <a:rPr lang="en-US" baseline="-25000" dirty="0"/>
              <a:t>4</a:t>
            </a:r>
            <a:r>
              <a:rPr lang="en-US" dirty="0"/>
              <a:t>* 2H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ru-RU" dirty="0"/>
              <a:t>), который используют в строительстве. </a:t>
            </a:r>
          </a:p>
          <a:p>
            <a:r>
              <a:rPr lang="ru-RU" dirty="0"/>
              <a:t>При очистке газов от сероводорода применяют различные абсорберы типа </a:t>
            </a:r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54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8BFBA-5B29-407D-9DED-361DCFAD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Достоинства и недостатки методов абсорбции и хемосорбции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A5361-C77B-4F0A-B81A-EB78539F6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4158" cy="4351338"/>
          </a:xfrm>
        </p:spPr>
        <p:txBody>
          <a:bodyPr>
            <a:normAutofit/>
          </a:bodyPr>
          <a:lstStyle/>
          <a:p>
            <a:r>
              <a:rPr lang="ru-RU" dirty="0"/>
              <a:t>Достоинства: непрерывность ведения технологического процесса и экономичность очистки больших количеств газовых выбросов.</a:t>
            </a:r>
          </a:p>
          <a:p>
            <a:r>
              <a:rPr lang="ru-RU" dirty="0"/>
              <a:t>Недостатки – громоздкость оборудования и необходимость создания систем жидкостного орошения. В процессе очистки газы подвергаются охлаждению, что снижает эффективность их рассеяния при отводе в атмосферу. В процессе работы абсорбционных аппаратов образуется большое количество отходов, состоящих из смеси пыли, поглощающей жидкости и вредных примесей, которые подлежат транспортировке и утилизации, что усложняет и удорожает процесс очистки.</a:t>
            </a:r>
          </a:p>
        </p:txBody>
      </p:sp>
    </p:spTree>
    <p:extLst>
      <p:ext uri="{BB962C8B-B14F-4D97-AF65-F5344CB8AC3E}">
        <p14:creationId xmlns:p14="http://schemas.microsoft.com/office/powerpoint/2010/main" val="4020942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C2680-6F16-4185-AE43-B94C67E8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9"/>
            <a:ext cx="10515600" cy="77607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Адсорбционные аппараты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04FCD3-951F-4EE2-8AEC-ADE14806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3437"/>
            <a:ext cx="7809672" cy="5967203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/>
              <a:t>Аппараты адсорбционной очистки работают периодически или непрерывно и выполняются в виде вертикальных, горизонтальных или кольцевых емкостей, заполненных пористым адсорбентом, через который проходит поток очищаемого газа.</a:t>
            </a:r>
          </a:p>
          <a:p>
            <a:r>
              <a:rPr lang="ru-RU" sz="4000" dirty="0"/>
              <a:t>Вертикальные адсорберы отличаются небольшой производительностью. Производительность горизонтальных кольцевых адсорберов достигает десятков и сотен тысяч кубометров в час. </a:t>
            </a:r>
          </a:p>
          <a:p>
            <a:r>
              <a:rPr lang="ru-RU" sz="4000" dirty="0"/>
              <a:t>Наиболее распространены адсорберы периодического действия, в которых период очистки газов чередуется с периодом регенерации твердого адсорбента. Установки периодического действия отличаются конструктивной простотой, но имеют низкие скорости газа и большие затраты на его прокачку.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В установках непрерывного действия с подвижным слоем адсорбента полнее используется адсорбционная способность адсорбента, обеспечивается процесс десорбции, однако имеются значительные его потери за счет ударов частиц адсорбента друг о друга и истирания о стенки аппарата.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E7A69-BE06-43E3-B1BE-3FE8A35D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833437"/>
            <a:ext cx="4210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EF6C2-51E6-4AF8-9019-EF18955B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34" y="18256"/>
            <a:ext cx="10515600" cy="723866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Термическая нейтрализация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F5F662-B1BB-4E97-8636-6EA4B558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742123"/>
            <a:ext cx="11807687" cy="278295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Обеспечивает окисление токсичных примесей в газовых выбросах до менее токсичных при наличии свободного кислорода и высокой температуре газов.</a:t>
            </a:r>
          </a:p>
          <a:p>
            <a:r>
              <a:rPr lang="ru-RU" dirty="0"/>
              <a:t>Этот метод применяется при больших объемах газовых выбросов и концентрациях загрязняющих примесей, превышающих 300 частей на миллион.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Схемы термической нейтрализации</a:t>
            </a:r>
          </a:p>
          <a:p>
            <a:r>
              <a:rPr lang="ru-RU" dirty="0"/>
              <a:t>Прямое сжигание в пламени,</a:t>
            </a:r>
          </a:p>
          <a:p>
            <a:r>
              <a:rPr lang="ru-RU" dirty="0"/>
              <a:t>Термическое окисление при температурах 600-800℃</a:t>
            </a:r>
          </a:p>
          <a:p>
            <a:r>
              <a:rPr lang="ru-RU" dirty="0"/>
              <a:t>Каталитическое сжигание – при 250-450℃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84E3C74-F1F1-4273-8BB2-FA83923D2705}"/>
              </a:ext>
            </a:extLst>
          </p:cNvPr>
          <p:cNvSpPr txBox="1">
            <a:spLocks/>
          </p:cNvSpPr>
          <p:nvPr/>
        </p:nvSpPr>
        <p:spPr>
          <a:xfrm>
            <a:off x="1184685" y="3525078"/>
            <a:ext cx="10515600" cy="66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Прямое сжигание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E8AA549-F5CA-4C07-A695-653D44D5EFC0}"/>
              </a:ext>
            </a:extLst>
          </p:cNvPr>
          <p:cNvSpPr txBox="1">
            <a:spLocks/>
          </p:cNvSpPr>
          <p:nvPr/>
        </p:nvSpPr>
        <p:spPr>
          <a:xfrm>
            <a:off x="46382" y="4106794"/>
            <a:ext cx="11999844" cy="2585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следует использовать только в тех случаях, когда отходящие газы содержат достаточно тепла, необходимого для осуществления процесса и составляющего более 50 % от общей теплоты сгорания. В процессе прямого сжигания температура пламени может достигать 1300℃, что при наличии достаточного избытка воздуха и продолжительном времени нахождения газа при высокой температуре приводит к образованию оксидов азота.</a:t>
            </a:r>
          </a:p>
          <a:p>
            <a:r>
              <a:rPr lang="ru-RU" dirty="0"/>
              <a:t>может осуществляться как непосредственно в открытом факеле, так и в замкнутых камерах. Системы прямого сжигания обеспечивают эффективность очистки 0,9-0,99, если время пребывания вредных примесей, органических отходов, окислов азота, токсичных газов, например, цианистого водорода в высокотемпературной зоне – 0,5 с, а температура газов, содержащих углеводороды, не менее 500-650℃ , содержащих оксид углерода – 660-750℃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634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34D11-2FAD-4832-A174-7FAE9E34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02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Термическое окисление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600F63-C4DB-4A65-9C18-71E3BAB0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67" y="515250"/>
            <a:ext cx="11727975" cy="291375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Применяется, когда отходящие газы имеют высокую температуру, но в них нет достаточного количества кислорода, либо, когда концентрация горючих примесей настолько низка, что они не обеспечивают подвод теплоты, необходимой для поддержания пламени.</a:t>
            </a:r>
          </a:p>
          <a:p>
            <a:r>
              <a:rPr lang="ru-RU" sz="2400" dirty="0"/>
              <a:t>Если отходящие газы имеют высокую температуру, то процесс дожигания происходит в камере с подмешиванием свежего воздуха. Так осуществляется дожигание оксида углерода и углеводородов, образующихся при работе автомобильного двигателя.</a:t>
            </a:r>
          </a:p>
          <a:p>
            <a:r>
              <a:rPr lang="ru-RU" sz="2400" dirty="0"/>
              <a:t>Основное преимущество термического окисления – относительно низкая температура процесса, что позволяет сократить расходы на изготовление камеры сжигания и исключить образование оксидов азота.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8B36DE-B99D-4971-8C07-88F2AE264D1B}"/>
              </a:ext>
            </a:extLst>
          </p:cNvPr>
          <p:cNvSpPr txBox="1">
            <a:spLocks/>
          </p:cNvSpPr>
          <p:nvPr/>
        </p:nvSpPr>
        <p:spPr>
          <a:xfrm>
            <a:off x="1183945" y="3429000"/>
            <a:ext cx="9534099" cy="75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>
                <a:solidFill>
                  <a:srgbClr val="0070C0"/>
                </a:solidFill>
              </a:rPr>
              <a:t>Каталитический</a:t>
            </a:r>
            <a:r>
              <a:rPr lang="ru-RU" sz="3600" b="1" dirty="0">
                <a:solidFill>
                  <a:srgbClr val="0070C0"/>
                </a:solidFill>
              </a:rPr>
              <a:t> метод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8B6B652D-AEA9-4C5D-9A4C-63A0A0B2A613}"/>
              </a:ext>
            </a:extLst>
          </p:cNvPr>
          <p:cNvSpPr txBox="1">
            <a:spLocks/>
          </p:cNvSpPr>
          <p:nvPr/>
        </p:nvSpPr>
        <p:spPr>
          <a:xfrm>
            <a:off x="200167" y="4181285"/>
            <a:ext cx="11791665" cy="2340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Предназначен для превращения вредных примесей, содержащихся в отходящих газах промышленных выбросов, в вещества безвредные или менее вредные для ОС с использованием катализаторов.</a:t>
            </a:r>
          </a:p>
          <a:p>
            <a:r>
              <a:rPr lang="ru-RU" dirty="0"/>
              <a:t>Катализаторы изменяют скорость и направление химической реакции, например, реакции окисления.</a:t>
            </a:r>
          </a:p>
          <a:p>
            <a:r>
              <a:rPr lang="ru-RU" dirty="0"/>
              <a:t>Катализаторная масса располагается в специальных реакторах в виде насадки из колец, аров, пластин или проволоки, свитой в спираль из нихрома, никеля, окиси алюминия с нанесенным на поверхность этих элементов слоем благородных металлов микронной толщины. </a:t>
            </a:r>
          </a:p>
        </p:txBody>
      </p:sp>
    </p:spTree>
    <p:extLst>
      <p:ext uri="{BB962C8B-B14F-4D97-AF65-F5344CB8AC3E}">
        <p14:creationId xmlns:p14="http://schemas.microsoft.com/office/powerpoint/2010/main" val="369114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hlinkClick r:id="rId2"/>
              </a:rPr>
              <a:t>1) </a:t>
            </a:r>
            <a:r>
              <a:rPr lang="en-US" dirty="0">
                <a:hlinkClick r:id="rId2"/>
              </a:rPr>
              <a:t>https://portal.tpu.ru/www</a:t>
            </a:r>
            <a:endParaRPr lang="ru-RU" dirty="0"/>
          </a:p>
          <a:p>
            <a:r>
              <a:rPr lang="ru-RU" dirty="0"/>
              <a:t>2)  </a:t>
            </a:r>
            <a:r>
              <a:rPr lang="ru-RU" dirty="0" err="1"/>
              <a:t>Чмыхалова</a:t>
            </a:r>
            <a:r>
              <a:rPr lang="ru-RU" dirty="0"/>
              <a:t> С.В. </a:t>
            </a:r>
            <a:r>
              <a:rPr lang="en-US" dirty="0" err="1"/>
              <a:t>Горнопромышленная</a:t>
            </a:r>
            <a:r>
              <a:rPr lang="en-US" dirty="0"/>
              <a:t> </a:t>
            </a:r>
            <a:r>
              <a:rPr lang="en-US" dirty="0" err="1"/>
              <a:t>экология</a:t>
            </a:r>
            <a:r>
              <a:rPr lang="en-US" dirty="0"/>
              <a:t> : </a:t>
            </a:r>
            <a:r>
              <a:rPr lang="en-US" dirty="0" err="1"/>
              <a:t>учеб</a:t>
            </a:r>
            <a:r>
              <a:rPr lang="en-US" dirty="0"/>
              <a:t>. </a:t>
            </a:r>
            <a:r>
              <a:rPr lang="en-US" dirty="0" err="1"/>
              <a:t>пособие</a:t>
            </a:r>
            <a:r>
              <a:rPr lang="en-US" dirty="0"/>
              <a:t> / С.В. </a:t>
            </a:r>
            <a:r>
              <a:rPr lang="en-US" dirty="0" err="1"/>
              <a:t>Чмыхалова</a:t>
            </a:r>
            <a:r>
              <a:rPr lang="en-US" dirty="0"/>
              <a:t>. – М. : </a:t>
            </a:r>
            <a:r>
              <a:rPr lang="en-US" dirty="0" err="1"/>
              <a:t>Изд</a:t>
            </a:r>
            <a:r>
              <a:rPr lang="en-US" dirty="0"/>
              <a:t>. </a:t>
            </a:r>
            <a:r>
              <a:rPr lang="en-US" dirty="0" err="1"/>
              <a:t>Дом</a:t>
            </a:r>
            <a:r>
              <a:rPr lang="en-US" dirty="0"/>
              <a:t> </a:t>
            </a:r>
            <a:r>
              <a:rPr lang="en-US" dirty="0" err="1"/>
              <a:t>МИСиС</a:t>
            </a:r>
            <a:r>
              <a:rPr lang="en-US" dirty="0"/>
              <a:t>, 2016. – 111 с.</a:t>
            </a:r>
            <a:endParaRPr lang="ru-RU" dirty="0"/>
          </a:p>
          <a:p>
            <a:r>
              <a:rPr lang="ru-RU" dirty="0"/>
              <a:t>3. Игнатова А.Ю. Горнопромышленная экология: курс лекций [Электронный ресурс]: для студентов направления подготовки 21.05.04  «Горное дело» / А. Ю. Игнатова. – Электрон. дан. – Кемерово:  </a:t>
            </a:r>
            <a:r>
              <a:rPr lang="ru-RU" dirty="0" err="1"/>
              <a:t>КузГТУ</a:t>
            </a:r>
            <a:r>
              <a:rPr lang="ru-RU" dirty="0"/>
              <a:t>, 2015.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7EBF3-26DC-496F-8B09-2A6A7CF5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Физические методы очистки газов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6701B-B71E-41AF-A4A9-D55DC45A4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sz="3600" dirty="0"/>
              <a:t>ылеулавливающие аппараты условно делят на следующие группы:</a:t>
            </a:r>
          </a:p>
          <a:p>
            <a:r>
              <a:rPr lang="ru-RU" sz="3600" b="1" dirty="0"/>
              <a:t>Сухие или механические пылеуловители</a:t>
            </a:r>
          </a:p>
          <a:p>
            <a:r>
              <a:rPr lang="ru-RU" sz="3600" b="1" dirty="0"/>
              <a:t>Аппараты мокрой очистки</a:t>
            </a:r>
          </a:p>
          <a:p>
            <a:r>
              <a:rPr lang="ru-RU" sz="3600" b="1" dirty="0"/>
              <a:t>Фильтры</a:t>
            </a:r>
          </a:p>
          <a:p>
            <a:r>
              <a:rPr lang="ru-RU" sz="3600" b="1" dirty="0"/>
              <a:t>Электрофильтры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41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493" y="0"/>
            <a:ext cx="8681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394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930" y="210580"/>
            <a:ext cx="8498983" cy="6523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Очистка промышленных выбросов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975" y="1017432"/>
            <a:ext cx="10606825" cy="543488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Механизмы осаждения частиц при работе пылеулавливающих аппаратов основаны на: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dirty="0">
              <a:solidFill>
                <a:srgbClr val="FE9A9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/>
              <a:t>гравитационном осаждении под действием силы тяжести при прохождении частиц через аппарат;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инерционном осаждении;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зацеплении (эффект касания), происходящем, если расстояние от частицы, движущейся с газовым потоком, до обтекаемого тела равно ее радиусу или меньше его;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диффузионном осаждении (осаждение мелких частиц на поверхности обтекаемых тел или стенок аппарата под действием молекул газа, находящихся в движении);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электрическом осаждении, осуществляющемся в результате ионизации газа, при котором частицы заряжаются и осаждаются на электродах.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82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493" y="40215"/>
            <a:ext cx="9144000" cy="681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9D46A2-C477-4552-9C2E-551232B6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344"/>
            <a:ext cx="5913461" cy="5029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6F38D-AD6D-4ADE-9A30-E9FFDD821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63" y="1269242"/>
            <a:ext cx="5966738" cy="45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887" y="0"/>
            <a:ext cx="91022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1062</Words>
  <Application>Microsoft Office PowerPoint</Application>
  <PresentationFormat>Широкоэкранный</PresentationFormat>
  <Paragraphs>72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Лекция № 7 ОСНОВНЫЕ МЕТОДЫ ОЧИСТКИ ГАЗОВЫХ ВЫБРОСОВ</vt:lpstr>
      <vt:lpstr>Презентация PowerPoint</vt:lpstr>
      <vt:lpstr>Презентация PowerPoint</vt:lpstr>
      <vt:lpstr>Физические методы очистки газов</vt:lpstr>
      <vt:lpstr>Презентация PowerPoint</vt:lpstr>
      <vt:lpstr>Очистка промышленных выбросов 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Хемосорбция</vt:lpstr>
      <vt:lpstr>Достоинства и недостатки методов абсорбции и хемосорбции</vt:lpstr>
      <vt:lpstr>Адсорбционные аппараты</vt:lpstr>
      <vt:lpstr>Термическая нейтрализация </vt:lpstr>
      <vt:lpstr>Термическое окисление</vt:lpstr>
      <vt:lpstr>Список использованных источников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методы очистки газовых выбросов</dc:title>
  <dc:creator>Certified Windows</dc:creator>
  <cp:lastModifiedBy>Поисеева Саргылана Иннокентьевна</cp:lastModifiedBy>
  <cp:revision>62</cp:revision>
  <dcterms:created xsi:type="dcterms:W3CDTF">2019-01-31T06:50:50Z</dcterms:created>
  <dcterms:modified xsi:type="dcterms:W3CDTF">2022-11-11T04:38:57Z</dcterms:modified>
</cp:coreProperties>
</file>